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theme/theme2.xml" ContentType="application/vnd.openxmlformats-officedocument.theme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theme/theme3.xml" ContentType="application/vnd.openxmlformats-officedocument.theme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1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2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3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4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5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6.xml" ContentType="application/vnd.openxmlformats-officedocument.themeOverr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816" r:id="rId2"/>
    <p:sldMasterId id="2147483834" r:id="rId3"/>
    <p:sldMasterId id="2147483843" r:id="rId4"/>
  </p:sldMasterIdLst>
  <p:notesMasterIdLst>
    <p:notesMasterId r:id="rId60"/>
  </p:notesMasterIdLst>
  <p:sldIdLst>
    <p:sldId id="355" r:id="rId5"/>
    <p:sldId id="339" r:id="rId6"/>
    <p:sldId id="507" r:id="rId7"/>
    <p:sldId id="503" r:id="rId8"/>
    <p:sldId id="269" r:id="rId9"/>
    <p:sldId id="264" r:id="rId10"/>
    <p:sldId id="458" r:id="rId11"/>
    <p:sldId id="508" r:id="rId12"/>
    <p:sldId id="504" r:id="rId13"/>
    <p:sldId id="509" r:id="rId14"/>
    <p:sldId id="505" r:id="rId15"/>
    <p:sldId id="506" r:id="rId16"/>
    <p:sldId id="515" r:id="rId17"/>
    <p:sldId id="510" r:id="rId18"/>
    <p:sldId id="290" r:id="rId19"/>
    <p:sldId id="511" r:id="rId20"/>
    <p:sldId id="512" r:id="rId21"/>
    <p:sldId id="287" r:id="rId22"/>
    <p:sldId id="513" r:id="rId23"/>
    <p:sldId id="514" r:id="rId24"/>
    <p:sldId id="271" r:id="rId25"/>
    <p:sldId id="270" r:id="rId26"/>
    <p:sldId id="488" r:id="rId27"/>
    <p:sldId id="492" r:id="rId28"/>
    <p:sldId id="465" r:id="rId29"/>
    <p:sldId id="494" r:id="rId30"/>
    <p:sldId id="493" r:id="rId31"/>
    <p:sldId id="499" r:id="rId32"/>
    <p:sldId id="467" r:id="rId33"/>
    <p:sldId id="469" r:id="rId34"/>
    <p:sldId id="468" r:id="rId35"/>
    <p:sldId id="501" r:id="rId36"/>
    <p:sldId id="470" r:id="rId37"/>
    <p:sldId id="500" r:id="rId38"/>
    <p:sldId id="472" r:id="rId39"/>
    <p:sldId id="471" r:id="rId40"/>
    <p:sldId id="473" r:id="rId41"/>
    <p:sldId id="475" r:id="rId42"/>
    <p:sldId id="474" r:id="rId43"/>
    <p:sldId id="476" r:id="rId44"/>
    <p:sldId id="477" r:id="rId45"/>
    <p:sldId id="478" r:id="rId46"/>
    <p:sldId id="479" r:id="rId47"/>
    <p:sldId id="480" r:id="rId48"/>
    <p:sldId id="481" r:id="rId49"/>
    <p:sldId id="483" r:id="rId50"/>
    <p:sldId id="484" r:id="rId51"/>
    <p:sldId id="360" r:id="rId52"/>
    <p:sldId id="516" r:id="rId53"/>
    <p:sldId id="413" r:id="rId54"/>
    <p:sldId id="414" r:id="rId55"/>
    <p:sldId id="517" r:id="rId56"/>
    <p:sldId id="288" r:id="rId57"/>
    <p:sldId id="289" r:id="rId58"/>
    <p:sldId id="293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6D3FE1"/>
    <a:srgbClr val="66143E"/>
    <a:srgbClr val="080C20"/>
    <a:srgbClr val="5120CA"/>
    <a:srgbClr val="38168C"/>
    <a:srgbClr val="230E56"/>
    <a:srgbClr val="1604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46" autoAdjust="0"/>
    <p:restoredTop sz="94660"/>
  </p:normalViewPr>
  <p:slideViewPr>
    <p:cSldViewPr snapToGrid="0">
      <p:cViewPr>
        <p:scale>
          <a:sx n="75" d="100"/>
          <a:sy n="75" d="100"/>
        </p:scale>
        <p:origin x="1147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r55\Documents\Just%20AI\Events\Conversations\Conversations%202021\&#1086;&#1094;&#1077;&#1085;&#1082;&#1080;3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r55\Documents\Just%20AI\Events\Conversations\Conversations%202021\&#1086;&#1094;&#1077;&#1085;&#1082;&#1080;3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r55\Documents\Just%20AI\Events\Conversations\Conversations%202021\&#1086;&#1094;&#1077;&#1085;&#1082;&#1080;3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r55\Documents\Just%20AI\Events\Conversations\Conversations%202021\&#1086;&#1094;&#1077;&#1085;&#1082;&#1080;3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r55\Documents\Just%20AI\Events\Conversations\Conversations%202021\&#1086;&#1094;&#1077;&#1085;&#1082;&#1080;3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C:\Users\kir55\Documents\Just%20AI\Events\Conversations\Conversations%202021\&#1086;&#1094;&#1077;&#1085;&#1082;&#1080;3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C:\Users\kir55\Documents\Just%20AI\Events\Conversations\Conversations%202021\&#1086;&#1094;&#1077;&#1085;&#1082;&#1080;3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oleObject" Target="file:///C:\Users\kir55\Documents\Just%20AI\Events\Conversations\Conversations%202021\&#1086;&#1094;&#1077;&#1085;&#1082;&#1080;3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file:///C:\Users\kir55\Documents\Just%20AI\Events\Conversations\Conversations%202021\&#1086;&#1094;&#1077;&#1085;&#1082;&#1080;3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oleObject" Target="file:///C:\Users\kir55\Documents\Just%20AI\Events\Conversations\Conversations%202021\&#1086;&#1094;&#1077;&#1085;&#1082;&#1080;3.xlsx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oleObject" Target="file:///C:\Users\kir55\Documents\Just%20AI\Events\Conversations\Conversations%202021\&#1086;&#1094;&#1077;&#1085;&#1082;&#1080;3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>
                <a:solidFill>
                  <a:schemeClr val="accent4">
                    <a:lumMod val="40000"/>
                    <a:lumOff val="60000"/>
                  </a:schemeClr>
                </a:solidFill>
              </a:rPr>
              <a:t>Объем</a:t>
            </a:r>
            <a:r>
              <a:rPr lang="ru-RU" baseline="0">
                <a:solidFill>
                  <a:schemeClr val="accent4">
                    <a:lumMod val="40000"/>
                    <a:lumOff val="60000"/>
                  </a:schemeClr>
                </a:solidFill>
              </a:rPr>
              <a:t> рынка разговорного </a:t>
            </a:r>
            <a:r>
              <a:rPr lang="en-US" baseline="0">
                <a:solidFill>
                  <a:schemeClr val="accent4">
                    <a:lumMod val="40000"/>
                    <a:lumOff val="60000"/>
                  </a:schemeClr>
                </a:solidFill>
              </a:rPr>
              <a:t>AI </a:t>
            </a:r>
            <a:r>
              <a:rPr lang="ru-RU" baseline="0">
                <a:solidFill>
                  <a:schemeClr val="accent4">
                    <a:lumMod val="40000"/>
                    <a:lumOff val="60000"/>
                  </a:schemeClr>
                </a:solidFill>
              </a:rPr>
              <a:t>в РФ (млн.долл.)</a:t>
            </a:r>
            <a:endParaRPr 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accent4">
                  <a:lumMod val="40000"/>
                  <a:lumOff val="6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2225" cap="rnd">
              <a:solidFill>
                <a:srgbClr val="7030A0"/>
              </a:solidFill>
              <a:round/>
            </a:ln>
            <a:effectLst>
              <a:glow rad="76200">
                <a:srgbClr val="7030A0">
                  <a:alpha val="40000"/>
                </a:srgbClr>
              </a:glow>
            </a:effectLst>
          </c:spPr>
          <c:marker>
            <c:symbol val="circle"/>
            <c:size val="7"/>
            <c:spPr>
              <a:solidFill>
                <a:srgbClr val="7030A0"/>
              </a:solidFill>
              <a:ln w="0">
                <a:solidFill>
                  <a:srgbClr val="7030A0"/>
                </a:solidFill>
              </a:ln>
              <a:effectLst>
                <a:glow rad="76200">
                  <a:srgbClr val="7030A0">
                    <a:alpha val="40000"/>
                  </a:srgbClr>
                </a:glow>
              </a:effectLst>
            </c:spPr>
          </c:marker>
          <c:cat>
            <c:numRef>
              <c:f>'Сегменты и динамика'!$B$45:$G$45</c:f>
              <c:numCache>
                <c:formatCode>General</c:formatCode>
                <c:ptCount val="6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</c:numCache>
            </c:numRef>
          </c:cat>
          <c:val>
            <c:numRef>
              <c:f>'Сегменты и динамика'!$B$46:$G$46</c:f>
              <c:numCache>
                <c:formatCode>0</c:formatCode>
                <c:ptCount val="6"/>
                <c:pt idx="0">
                  <c:v>3.2054794520547945</c:v>
                </c:pt>
                <c:pt idx="1">
                  <c:v>4.690410958904109</c:v>
                </c:pt>
                <c:pt idx="2">
                  <c:v>6.9141095890410957</c:v>
                </c:pt>
                <c:pt idx="3">
                  <c:v>12.191506849315068</c:v>
                </c:pt>
                <c:pt idx="4">
                  <c:v>23.369452054794525</c:v>
                </c:pt>
                <c:pt idx="5">
                  <c:v>44.480136986301375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1EDD-4A74-86EA-52436894E1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6500128"/>
        <c:axId val="876513024"/>
      </c:lineChart>
      <c:catAx>
        <c:axId val="876500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2">
                <a:alpha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6513024"/>
        <c:crosses val="autoZero"/>
        <c:auto val="1"/>
        <c:lblAlgn val="ctr"/>
        <c:lblOffset val="100"/>
        <c:noMultiLvlLbl val="0"/>
      </c:catAx>
      <c:valAx>
        <c:axId val="876513024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solidFill>
              <a:schemeClr val="bg2"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6500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FFFFFF">
        <a:alpha val="0"/>
      </a:srgb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Оценка</a:t>
            </a:r>
            <a:r>
              <a:rPr lang="ru-RU" baseline="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с</a:t>
            </a:r>
            <a:r>
              <a:rPr lang="ru-RU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овокупной</a:t>
            </a:r>
            <a:r>
              <a:rPr lang="ru-RU" baseline="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динамики сегментов, </a:t>
            </a:r>
            <a:r>
              <a:rPr lang="ru-RU" baseline="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млн.р</a:t>
            </a:r>
            <a:r>
              <a:rPr lang="ru-RU" baseline="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.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accent4">
                  <a:lumMod val="20000"/>
                  <a:lumOff val="8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'Сегменты и динамика'!$A$240</c:f>
              <c:strCache>
                <c:ptCount val="1"/>
                <c:pt idx="0">
                  <c:v>Речевые технологии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'Сегменты и динамика'!$B$239:$G$239</c:f>
              <c:numCache>
                <c:formatCode>General</c:formatCode>
                <c:ptCount val="6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</c:numCache>
            </c:numRef>
          </c:cat>
          <c:val>
            <c:numRef>
              <c:f>'Сегменты и динамика'!$B$240:$G$240</c:f>
              <c:numCache>
                <c:formatCode>0</c:formatCode>
                <c:ptCount val="6"/>
                <c:pt idx="0">
                  <c:v>178.4</c:v>
                </c:pt>
                <c:pt idx="1">
                  <c:v>244.4</c:v>
                </c:pt>
                <c:pt idx="2">
                  <c:v>277.61</c:v>
                </c:pt>
                <c:pt idx="3">
                  <c:v>386.64</c:v>
                </c:pt>
                <c:pt idx="4">
                  <c:v>558.94000000000005</c:v>
                </c:pt>
                <c:pt idx="5">
                  <c:v>857.74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E0-4F8F-AFE6-1C916092D910}"/>
            </c:ext>
          </c:extLst>
        </c:ser>
        <c:ser>
          <c:idx val="1"/>
          <c:order val="1"/>
          <c:tx>
            <c:strRef>
              <c:f>'Сегменты и динамика'!$A$241</c:f>
              <c:strCache>
                <c:ptCount val="1"/>
                <c:pt idx="0">
                  <c:v>NLP</c:v>
                </c:pt>
              </c:strCache>
            </c:strRef>
          </c:tx>
          <c:spPr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  <a:effectLst/>
          </c:spPr>
          <c:cat>
            <c:numRef>
              <c:f>'Сегменты и динамика'!$B$239:$G$239</c:f>
              <c:numCache>
                <c:formatCode>General</c:formatCode>
                <c:ptCount val="6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</c:numCache>
            </c:numRef>
          </c:cat>
          <c:val>
            <c:numRef>
              <c:f>'Сегменты и динамика'!$B$241:$G$241</c:f>
              <c:numCache>
                <c:formatCode>0</c:formatCode>
                <c:ptCount val="6"/>
                <c:pt idx="0">
                  <c:v>31</c:v>
                </c:pt>
                <c:pt idx="1">
                  <c:v>58</c:v>
                </c:pt>
                <c:pt idx="2">
                  <c:v>105.02</c:v>
                </c:pt>
                <c:pt idx="3">
                  <c:v>187.89</c:v>
                </c:pt>
                <c:pt idx="4">
                  <c:v>428.76</c:v>
                </c:pt>
                <c:pt idx="5">
                  <c:v>922.96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9E0-4F8F-AFE6-1C916092D910}"/>
            </c:ext>
          </c:extLst>
        </c:ser>
        <c:ser>
          <c:idx val="2"/>
          <c:order val="2"/>
          <c:tx>
            <c:strRef>
              <c:f>'Сегменты и динамика'!$A$242</c:f>
              <c:strCache>
                <c:ptCount val="1"/>
                <c:pt idx="0">
                  <c:v>Low-code/no-code конструкторы</c:v>
                </c:pt>
              </c:strCache>
            </c:strRef>
          </c:tx>
          <c:spPr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  <a:effectLst/>
          </c:spPr>
          <c:cat>
            <c:numRef>
              <c:f>'Сегменты и динамика'!$B$239:$G$239</c:f>
              <c:numCache>
                <c:formatCode>General</c:formatCode>
                <c:ptCount val="6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</c:numCache>
            </c:numRef>
          </c:cat>
          <c:val>
            <c:numRef>
              <c:f>'Сегменты и динамика'!$B$242:$G$242</c:f>
              <c:numCache>
                <c:formatCode>0</c:formatCode>
                <c:ptCount val="6"/>
                <c:pt idx="0">
                  <c:v>3</c:v>
                </c:pt>
                <c:pt idx="1">
                  <c:v>4</c:v>
                </c:pt>
                <c:pt idx="2">
                  <c:v>7</c:v>
                </c:pt>
                <c:pt idx="3">
                  <c:v>20</c:v>
                </c:pt>
                <c:pt idx="4">
                  <c:v>43.5</c:v>
                </c:pt>
                <c:pt idx="5">
                  <c:v>84.5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9E0-4F8F-AFE6-1C916092D910}"/>
            </c:ext>
          </c:extLst>
        </c:ser>
        <c:ser>
          <c:idx val="3"/>
          <c:order val="3"/>
          <c:tx>
            <c:strRef>
              <c:f>'Сегменты и динамика'!$A$243</c:f>
              <c:strCache>
                <c:ptCount val="1"/>
                <c:pt idx="0">
                  <c:v>Речевая аналитика</c:v>
                </c:pt>
              </c:strCache>
            </c:strRef>
          </c:tx>
          <c:spPr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5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  <a:effectLst/>
          </c:spPr>
          <c:cat>
            <c:numRef>
              <c:f>'Сегменты и динамика'!$B$239:$G$239</c:f>
              <c:numCache>
                <c:formatCode>General</c:formatCode>
                <c:ptCount val="6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</c:numCache>
            </c:numRef>
          </c:cat>
          <c:val>
            <c:numRef>
              <c:f>'Сегменты и динамика'!$B$243:$G$243</c:f>
              <c:numCache>
                <c:formatCode>0</c:formatCode>
                <c:ptCount val="6"/>
                <c:pt idx="0">
                  <c:v>11.600000000000001</c:v>
                </c:pt>
                <c:pt idx="1">
                  <c:v>19</c:v>
                </c:pt>
                <c:pt idx="2">
                  <c:v>54.8</c:v>
                </c:pt>
                <c:pt idx="3">
                  <c:v>96.6</c:v>
                </c:pt>
                <c:pt idx="4">
                  <c:v>176.4</c:v>
                </c:pt>
                <c:pt idx="5">
                  <c:v>305.60000000000002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9E0-4F8F-AFE6-1C916092D910}"/>
            </c:ext>
          </c:extLst>
        </c:ser>
        <c:ser>
          <c:idx val="4"/>
          <c:order val="4"/>
          <c:tx>
            <c:strRef>
              <c:f>'Сегменты и динамика'!$A$244</c:f>
              <c:strCache>
                <c:ptCount val="1"/>
                <c:pt idx="0">
                  <c:v>Исходящие обзвоны 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  <a:effectLst/>
          </c:spPr>
          <c:cat>
            <c:numRef>
              <c:f>'Сегменты и динамика'!$B$239:$G$239</c:f>
              <c:numCache>
                <c:formatCode>General</c:formatCode>
                <c:ptCount val="6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</c:numCache>
            </c:numRef>
          </c:cat>
          <c:val>
            <c:numRef>
              <c:f>'Сегменты и динамика'!$B$244:$G$244</c:f>
              <c:numCache>
                <c:formatCode>0</c:formatCode>
                <c:ptCount val="6"/>
                <c:pt idx="0">
                  <c:v>5</c:v>
                </c:pt>
                <c:pt idx="1">
                  <c:v>10</c:v>
                </c:pt>
                <c:pt idx="2">
                  <c:v>30</c:v>
                </c:pt>
                <c:pt idx="3">
                  <c:v>114</c:v>
                </c:pt>
                <c:pt idx="4">
                  <c:v>313</c:v>
                </c:pt>
                <c:pt idx="5">
                  <c:v>644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9E0-4F8F-AFE6-1C916092D910}"/>
            </c:ext>
          </c:extLst>
        </c:ser>
        <c:ser>
          <c:idx val="5"/>
          <c:order val="5"/>
          <c:tx>
            <c:strRef>
              <c:f>'Сегменты и динамика'!$A$245</c:f>
              <c:strCache>
                <c:ptCount val="1"/>
                <c:pt idx="0">
                  <c:v>Ассистенты, навыки, прочее</c:v>
                </c:pt>
              </c:strCache>
            </c:strRef>
          </c:tx>
          <c:spPr>
            <a:gradFill>
              <a:gsLst>
                <a:gs pos="0">
                  <a:srgbClr val="7030A0">
                    <a:alpha val="69000"/>
                  </a:srgbClr>
                </a:gs>
                <a:gs pos="74000">
                  <a:srgbClr val="9C5BCD">
                    <a:alpha val="69000"/>
                  </a:srgbClr>
                </a:gs>
                <a:gs pos="83000">
                  <a:srgbClr val="AE78D6">
                    <a:alpha val="68000"/>
                  </a:srgbClr>
                </a:gs>
                <a:gs pos="100000">
                  <a:srgbClr val="C9A6E4">
                    <a:alpha val="68000"/>
                  </a:srgbClr>
                </a:gs>
              </a:gsLst>
              <a:lin ang="5400000" scaled="1"/>
            </a:gradFill>
            <a:ln>
              <a:solidFill>
                <a:schemeClr val="bg2"/>
              </a:solidFill>
            </a:ln>
            <a:effectLst/>
          </c:spPr>
          <c:cat>
            <c:numRef>
              <c:f>'Сегменты и динамика'!$B$239:$G$239</c:f>
              <c:numCache>
                <c:formatCode>General</c:formatCode>
                <c:ptCount val="6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</c:numCache>
            </c:numRef>
          </c:cat>
          <c:val>
            <c:numRef>
              <c:f>'Сегменты и динамика'!$B$245:$G$245</c:f>
              <c:numCache>
                <c:formatCode>0</c:formatCode>
                <c:ptCount val="6"/>
                <c:pt idx="0">
                  <c:v>5</c:v>
                </c:pt>
                <c:pt idx="1">
                  <c:v>10</c:v>
                </c:pt>
                <c:pt idx="2">
                  <c:v>30</c:v>
                </c:pt>
                <c:pt idx="3">
                  <c:v>114</c:v>
                </c:pt>
                <c:pt idx="4">
                  <c:v>313</c:v>
                </c:pt>
                <c:pt idx="5">
                  <c:v>644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9E0-4F8F-AFE6-1C916092D9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4653088"/>
        <c:axId val="824636448"/>
      </c:areaChart>
      <c:catAx>
        <c:axId val="8246530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4636448"/>
        <c:crosses val="autoZero"/>
        <c:auto val="1"/>
        <c:lblAlgn val="ctr"/>
        <c:lblOffset val="100"/>
        <c:noMultiLvlLbl val="0"/>
      </c:catAx>
      <c:valAx>
        <c:axId val="824636448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465308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accent4">
                  <a:lumMod val="20000"/>
                  <a:lumOff val="8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Оценка</a:t>
            </a:r>
            <a:r>
              <a:rPr lang="ru-RU" baseline="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с</a:t>
            </a:r>
            <a:r>
              <a:rPr lang="ru-RU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овокупной</a:t>
            </a:r>
            <a:r>
              <a:rPr lang="ru-RU" baseline="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динамики сегментов, </a:t>
            </a:r>
            <a:r>
              <a:rPr lang="ru-RU" baseline="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млн.р</a:t>
            </a:r>
            <a:r>
              <a:rPr lang="ru-RU" baseline="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.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accent4">
                  <a:lumMod val="20000"/>
                  <a:lumOff val="8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'Сегменты и динамика'!$A$240</c:f>
              <c:strCache>
                <c:ptCount val="1"/>
                <c:pt idx="0">
                  <c:v>Речевые технологии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'Сегменты и динамика'!$B$239:$L$239</c:f>
              <c:numCache>
                <c:formatCode>General</c:formatCode>
                <c:ptCount val="11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  <c:pt idx="8">
                  <c:v>2023</c:v>
                </c:pt>
                <c:pt idx="9">
                  <c:v>2024</c:v>
                </c:pt>
                <c:pt idx="10">
                  <c:v>2025</c:v>
                </c:pt>
              </c:numCache>
            </c:numRef>
          </c:cat>
          <c:val>
            <c:numRef>
              <c:f>'Сегменты и динамика'!$B$240:$L$240</c:f>
              <c:numCache>
                <c:formatCode>0</c:formatCode>
                <c:ptCount val="11"/>
                <c:pt idx="0">
                  <c:v>178.4</c:v>
                </c:pt>
                <c:pt idx="1">
                  <c:v>244.4</c:v>
                </c:pt>
                <c:pt idx="2">
                  <c:v>277.61</c:v>
                </c:pt>
                <c:pt idx="3">
                  <c:v>386.64</c:v>
                </c:pt>
                <c:pt idx="4">
                  <c:v>558.94000000000005</c:v>
                </c:pt>
                <c:pt idx="5">
                  <c:v>857.74</c:v>
                </c:pt>
                <c:pt idx="6">
                  <c:v>1200.836</c:v>
                </c:pt>
                <c:pt idx="7">
                  <c:v>1681.1704</c:v>
                </c:pt>
                <c:pt idx="8">
                  <c:v>2185.5215200000002</c:v>
                </c:pt>
                <c:pt idx="9">
                  <c:v>2841.1779760000004</c:v>
                </c:pt>
                <c:pt idx="10">
                  <c:v>3693.5313688000006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22-4912-BBF0-9C0EFBE9657B}"/>
            </c:ext>
          </c:extLst>
        </c:ser>
        <c:ser>
          <c:idx val="1"/>
          <c:order val="1"/>
          <c:tx>
            <c:strRef>
              <c:f>'Сегменты и динамика'!$A$241</c:f>
              <c:strCache>
                <c:ptCount val="1"/>
                <c:pt idx="0">
                  <c:v>NLP</c:v>
                </c:pt>
              </c:strCache>
            </c:strRef>
          </c:tx>
          <c:spPr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  <a:effectLst/>
          </c:spPr>
          <c:cat>
            <c:numRef>
              <c:f>'Сегменты и динамика'!$B$239:$L$239</c:f>
              <c:numCache>
                <c:formatCode>General</c:formatCode>
                <c:ptCount val="11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  <c:pt idx="8">
                  <c:v>2023</c:v>
                </c:pt>
                <c:pt idx="9">
                  <c:v>2024</c:v>
                </c:pt>
                <c:pt idx="10">
                  <c:v>2025</c:v>
                </c:pt>
              </c:numCache>
            </c:numRef>
          </c:cat>
          <c:val>
            <c:numRef>
              <c:f>'Сегменты и динамика'!$B$241:$L$241</c:f>
              <c:numCache>
                <c:formatCode>0</c:formatCode>
                <c:ptCount val="11"/>
                <c:pt idx="0">
                  <c:v>31</c:v>
                </c:pt>
                <c:pt idx="1">
                  <c:v>58</c:v>
                </c:pt>
                <c:pt idx="2">
                  <c:v>105.02</c:v>
                </c:pt>
                <c:pt idx="3">
                  <c:v>187.89</c:v>
                </c:pt>
                <c:pt idx="4">
                  <c:v>428.76</c:v>
                </c:pt>
                <c:pt idx="5">
                  <c:v>922.96</c:v>
                </c:pt>
                <c:pt idx="6">
                  <c:v>1661.3280000000002</c:v>
                </c:pt>
                <c:pt idx="7">
                  <c:v>2824.2576000000004</c:v>
                </c:pt>
                <c:pt idx="8">
                  <c:v>4518.8121600000004</c:v>
                </c:pt>
                <c:pt idx="9">
                  <c:v>6778.2182400000002</c:v>
                </c:pt>
                <c:pt idx="10">
                  <c:v>9489.5055359999988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422-4912-BBF0-9C0EFBE9657B}"/>
            </c:ext>
          </c:extLst>
        </c:ser>
        <c:ser>
          <c:idx val="2"/>
          <c:order val="2"/>
          <c:tx>
            <c:strRef>
              <c:f>'Сегменты и динамика'!$A$242</c:f>
              <c:strCache>
                <c:ptCount val="1"/>
                <c:pt idx="0">
                  <c:v>Low-code/no-code конструкторы</c:v>
                </c:pt>
              </c:strCache>
            </c:strRef>
          </c:tx>
          <c:spPr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  <a:effectLst/>
          </c:spPr>
          <c:cat>
            <c:numRef>
              <c:f>'Сегменты и динамика'!$B$239:$L$239</c:f>
              <c:numCache>
                <c:formatCode>General</c:formatCode>
                <c:ptCount val="11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  <c:pt idx="8">
                  <c:v>2023</c:v>
                </c:pt>
                <c:pt idx="9">
                  <c:v>2024</c:v>
                </c:pt>
                <c:pt idx="10">
                  <c:v>2025</c:v>
                </c:pt>
              </c:numCache>
            </c:numRef>
          </c:cat>
          <c:val>
            <c:numRef>
              <c:f>'Сегменты и динамика'!$B$242:$L$242</c:f>
              <c:numCache>
                <c:formatCode>0</c:formatCode>
                <c:ptCount val="11"/>
                <c:pt idx="0">
                  <c:v>3</c:v>
                </c:pt>
                <c:pt idx="1">
                  <c:v>4</c:v>
                </c:pt>
                <c:pt idx="2">
                  <c:v>7</c:v>
                </c:pt>
                <c:pt idx="3">
                  <c:v>20</c:v>
                </c:pt>
                <c:pt idx="4">
                  <c:v>43.5</c:v>
                </c:pt>
                <c:pt idx="5">
                  <c:v>84.5</c:v>
                </c:pt>
                <c:pt idx="6">
                  <c:v>169</c:v>
                </c:pt>
                <c:pt idx="7">
                  <c:v>354.90000000000003</c:v>
                </c:pt>
                <c:pt idx="8">
                  <c:v>780.78000000000009</c:v>
                </c:pt>
                <c:pt idx="9">
                  <c:v>1795.7940000000001</c:v>
                </c:pt>
                <c:pt idx="10">
                  <c:v>4309.9056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422-4912-BBF0-9C0EFBE9657B}"/>
            </c:ext>
          </c:extLst>
        </c:ser>
        <c:ser>
          <c:idx val="3"/>
          <c:order val="3"/>
          <c:tx>
            <c:strRef>
              <c:f>'Сегменты и динамика'!$A$243</c:f>
              <c:strCache>
                <c:ptCount val="1"/>
                <c:pt idx="0">
                  <c:v>Речевая аналитика</c:v>
                </c:pt>
              </c:strCache>
            </c:strRef>
          </c:tx>
          <c:spPr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5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  <a:effectLst/>
          </c:spPr>
          <c:cat>
            <c:numRef>
              <c:f>'Сегменты и динамика'!$B$239:$L$239</c:f>
              <c:numCache>
                <c:formatCode>General</c:formatCode>
                <c:ptCount val="11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  <c:pt idx="8">
                  <c:v>2023</c:v>
                </c:pt>
                <c:pt idx="9">
                  <c:v>2024</c:v>
                </c:pt>
                <c:pt idx="10">
                  <c:v>2025</c:v>
                </c:pt>
              </c:numCache>
            </c:numRef>
          </c:cat>
          <c:val>
            <c:numRef>
              <c:f>'Сегменты и динамика'!$B$243:$L$243</c:f>
              <c:numCache>
                <c:formatCode>0</c:formatCode>
                <c:ptCount val="11"/>
                <c:pt idx="0">
                  <c:v>11.600000000000001</c:v>
                </c:pt>
                <c:pt idx="1">
                  <c:v>19</c:v>
                </c:pt>
                <c:pt idx="2">
                  <c:v>54.8</c:v>
                </c:pt>
                <c:pt idx="3">
                  <c:v>96.6</c:v>
                </c:pt>
                <c:pt idx="4">
                  <c:v>176.4</c:v>
                </c:pt>
                <c:pt idx="5">
                  <c:v>305.60000000000002</c:v>
                </c:pt>
                <c:pt idx="6">
                  <c:v>488.96000000000004</c:v>
                </c:pt>
                <c:pt idx="7">
                  <c:v>733.44</c:v>
                </c:pt>
                <c:pt idx="8">
                  <c:v>1026.816</c:v>
                </c:pt>
                <c:pt idx="9">
                  <c:v>1334.8608000000002</c:v>
                </c:pt>
                <c:pt idx="10">
                  <c:v>1601.8329600000002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422-4912-BBF0-9C0EFBE9657B}"/>
            </c:ext>
          </c:extLst>
        </c:ser>
        <c:ser>
          <c:idx val="4"/>
          <c:order val="4"/>
          <c:tx>
            <c:strRef>
              <c:f>'Сегменты и динамика'!$A$244</c:f>
              <c:strCache>
                <c:ptCount val="1"/>
                <c:pt idx="0">
                  <c:v>Исходящие обзвоны 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  <a:effectLst/>
          </c:spPr>
          <c:cat>
            <c:numRef>
              <c:f>'Сегменты и динамика'!$B$239:$L$239</c:f>
              <c:numCache>
                <c:formatCode>General</c:formatCode>
                <c:ptCount val="11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  <c:pt idx="8">
                  <c:v>2023</c:v>
                </c:pt>
                <c:pt idx="9">
                  <c:v>2024</c:v>
                </c:pt>
                <c:pt idx="10">
                  <c:v>2025</c:v>
                </c:pt>
              </c:numCache>
            </c:numRef>
          </c:cat>
          <c:val>
            <c:numRef>
              <c:f>'Сегменты и динамика'!$B$244:$L$244</c:f>
              <c:numCache>
                <c:formatCode>0</c:formatCode>
                <c:ptCount val="11"/>
                <c:pt idx="0">
                  <c:v>5</c:v>
                </c:pt>
                <c:pt idx="1">
                  <c:v>10</c:v>
                </c:pt>
                <c:pt idx="2">
                  <c:v>30</c:v>
                </c:pt>
                <c:pt idx="3">
                  <c:v>114</c:v>
                </c:pt>
                <c:pt idx="4">
                  <c:v>313</c:v>
                </c:pt>
                <c:pt idx="5">
                  <c:v>644</c:v>
                </c:pt>
                <c:pt idx="6">
                  <c:v>1481.1999999999998</c:v>
                </c:pt>
                <c:pt idx="7">
                  <c:v>2962.3999999999996</c:v>
                </c:pt>
                <c:pt idx="8">
                  <c:v>1777.4399999999998</c:v>
                </c:pt>
                <c:pt idx="9">
                  <c:v>1955.184</c:v>
                </c:pt>
                <c:pt idx="10">
                  <c:v>2541.7392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422-4912-BBF0-9C0EFBE9657B}"/>
            </c:ext>
          </c:extLst>
        </c:ser>
        <c:ser>
          <c:idx val="5"/>
          <c:order val="5"/>
          <c:tx>
            <c:strRef>
              <c:f>'Сегменты и динамика'!$A$245</c:f>
              <c:strCache>
                <c:ptCount val="1"/>
                <c:pt idx="0">
                  <c:v>Ассистенты, навыки, прочее</c:v>
                </c:pt>
              </c:strCache>
            </c:strRef>
          </c:tx>
          <c:spPr>
            <a:gradFill>
              <a:gsLst>
                <a:gs pos="0">
                  <a:srgbClr val="7030A0">
                    <a:alpha val="69000"/>
                  </a:srgbClr>
                </a:gs>
                <a:gs pos="74000">
                  <a:srgbClr val="9C5BCD">
                    <a:alpha val="69000"/>
                  </a:srgbClr>
                </a:gs>
                <a:gs pos="83000">
                  <a:srgbClr val="AE78D6">
                    <a:alpha val="68000"/>
                  </a:srgbClr>
                </a:gs>
                <a:gs pos="100000">
                  <a:srgbClr val="C9A6E4">
                    <a:alpha val="68000"/>
                  </a:srgbClr>
                </a:gs>
              </a:gsLst>
              <a:lin ang="5400000" scaled="1"/>
            </a:gradFill>
            <a:ln>
              <a:solidFill>
                <a:schemeClr val="bg2"/>
              </a:solidFill>
            </a:ln>
            <a:effectLst/>
          </c:spPr>
          <c:cat>
            <c:numRef>
              <c:f>'Сегменты и динамика'!$B$239:$L$239</c:f>
              <c:numCache>
                <c:formatCode>General</c:formatCode>
                <c:ptCount val="11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  <c:pt idx="8">
                  <c:v>2023</c:v>
                </c:pt>
                <c:pt idx="9">
                  <c:v>2024</c:v>
                </c:pt>
                <c:pt idx="10">
                  <c:v>2025</c:v>
                </c:pt>
              </c:numCache>
            </c:numRef>
          </c:cat>
          <c:val>
            <c:numRef>
              <c:f>'Сегменты и динамика'!$B$245:$L$245</c:f>
              <c:numCache>
                <c:formatCode>0</c:formatCode>
                <c:ptCount val="11"/>
                <c:pt idx="0">
                  <c:v>5</c:v>
                </c:pt>
                <c:pt idx="1">
                  <c:v>10</c:v>
                </c:pt>
                <c:pt idx="2">
                  <c:v>30</c:v>
                </c:pt>
                <c:pt idx="3">
                  <c:v>114</c:v>
                </c:pt>
                <c:pt idx="4">
                  <c:v>313</c:v>
                </c:pt>
                <c:pt idx="5">
                  <c:v>644</c:v>
                </c:pt>
                <c:pt idx="6">
                  <c:v>864.5</c:v>
                </c:pt>
                <c:pt idx="7">
                  <c:v>1815.45</c:v>
                </c:pt>
                <c:pt idx="8">
                  <c:v>3993.9900000000002</c:v>
                </c:pt>
                <c:pt idx="9">
                  <c:v>8786.7780000000021</c:v>
                </c:pt>
                <c:pt idx="10">
                  <c:v>19330.911600000007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422-4912-BBF0-9C0EFBE965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4653088"/>
        <c:axId val="824636448"/>
      </c:areaChart>
      <c:catAx>
        <c:axId val="8246530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4636448"/>
        <c:crosses val="autoZero"/>
        <c:auto val="1"/>
        <c:lblAlgn val="ctr"/>
        <c:lblOffset val="100"/>
        <c:noMultiLvlLbl val="0"/>
      </c:catAx>
      <c:valAx>
        <c:axId val="824636448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465308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accent4">
                  <a:lumMod val="20000"/>
                  <a:lumOff val="8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>
                <a:solidFill>
                  <a:schemeClr val="accent4">
                    <a:lumMod val="40000"/>
                    <a:lumOff val="60000"/>
                  </a:schemeClr>
                </a:solidFill>
              </a:rPr>
              <a:t>Прогноз</a:t>
            </a:r>
            <a:r>
              <a:rPr lang="ru-RU" baseline="0">
                <a:solidFill>
                  <a:schemeClr val="accent4">
                    <a:lumMod val="40000"/>
                    <a:lumOff val="60000"/>
                  </a:schemeClr>
                </a:solidFill>
              </a:rPr>
              <a:t> рынка разговорного </a:t>
            </a:r>
            <a:r>
              <a:rPr lang="en-US" baseline="0">
                <a:solidFill>
                  <a:schemeClr val="accent4">
                    <a:lumMod val="40000"/>
                    <a:lumOff val="60000"/>
                  </a:schemeClr>
                </a:solidFill>
              </a:rPr>
              <a:t>AI </a:t>
            </a:r>
            <a:r>
              <a:rPr lang="ru-RU" baseline="0">
                <a:solidFill>
                  <a:schemeClr val="accent4">
                    <a:lumMod val="40000"/>
                    <a:lumOff val="60000"/>
                  </a:schemeClr>
                </a:solidFill>
              </a:rPr>
              <a:t>в РФ (млн.долл.)</a:t>
            </a:r>
            <a:endParaRPr 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accent4">
                  <a:lumMod val="40000"/>
                  <a:lumOff val="6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8474886335465164E-2"/>
          <c:y val="9.5067331151652792E-2"/>
          <c:w val="0.93756663251336925"/>
          <c:h val="0.84704956805296416"/>
        </c:manualLayout>
      </c:layout>
      <c:lineChart>
        <c:grouping val="standard"/>
        <c:varyColors val="0"/>
        <c:ser>
          <c:idx val="0"/>
          <c:order val="0"/>
          <c:spPr>
            <a:ln w="22225" cap="rnd">
              <a:solidFill>
                <a:srgbClr val="7030A0"/>
              </a:solidFill>
              <a:round/>
            </a:ln>
            <a:effectLst>
              <a:glow rad="76200">
                <a:srgbClr val="7030A0">
                  <a:alpha val="40000"/>
                </a:srgbClr>
              </a:glow>
            </a:effectLst>
          </c:spPr>
          <c:marker>
            <c:symbol val="circle"/>
            <c:size val="7"/>
            <c:spPr>
              <a:solidFill>
                <a:srgbClr val="7030A0"/>
              </a:solidFill>
              <a:ln w="0">
                <a:solidFill>
                  <a:srgbClr val="7030A0"/>
                </a:solidFill>
              </a:ln>
              <a:effectLst>
                <a:glow rad="76200">
                  <a:srgbClr val="7030A0">
                    <a:alpha val="40000"/>
                  </a:srgbClr>
                </a:glow>
              </a:effectLst>
            </c:spPr>
          </c:marker>
          <c:dPt>
            <c:idx val="2"/>
            <c:marker>
              <c:symbol val="circle"/>
              <c:size val="7"/>
              <c:spPr>
                <a:solidFill>
                  <a:srgbClr val="7030A0"/>
                </a:solidFill>
                <a:ln w="0">
                  <a:solidFill>
                    <a:srgbClr val="7030A0"/>
                  </a:solidFill>
                </a:ln>
                <a:effectLst>
                  <a:glow rad="76200">
                    <a:srgbClr val="7030A0">
                      <a:alpha val="40000"/>
                    </a:srgbClr>
                  </a:glow>
                </a:effectLst>
              </c:spPr>
            </c:marker>
            <c:bubble3D val="0"/>
            <c:spPr>
              <a:ln w="22225" cap="rnd">
                <a:solidFill>
                  <a:srgbClr val="7030A0"/>
                </a:solidFill>
                <a:prstDash val="dash"/>
                <a:round/>
              </a:ln>
              <a:effectLst>
                <a:glow rad="76200">
                  <a:srgbClr val="7030A0">
                    <a:alpha val="40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1-5D13-4D9F-B657-31F3E8FD1319}"/>
              </c:ext>
            </c:extLst>
          </c:dPt>
          <c:dPt>
            <c:idx val="3"/>
            <c:marker>
              <c:symbol val="circle"/>
              <c:size val="7"/>
              <c:spPr>
                <a:solidFill>
                  <a:srgbClr val="7030A0"/>
                </a:solidFill>
                <a:ln w="0">
                  <a:solidFill>
                    <a:srgbClr val="7030A0"/>
                  </a:solidFill>
                </a:ln>
                <a:effectLst>
                  <a:glow rad="76200">
                    <a:srgbClr val="7030A0">
                      <a:alpha val="40000"/>
                    </a:srgbClr>
                  </a:glow>
                </a:effectLst>
              </c:spPr>
            </c:marker>
            <c:bubble3D val="0"/>
            <c:spPr>
              <a:ln w="22225" cap="rnd">
                <a:solidFill>
                  <a:srgbClr val="7030A0"/>
                </a:solidFill>
                <a:prstDash val="dash"/>
                <a:round/>
              </a:ln>
              <a:effectLst>
                <a:glow rad="76200">
                  <a:srgbClr val="7030A0">
                    <a:alpha val="40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3-5D13-4D9F-B657-31F3E8FD1319}"/>
              </c:ext>
            </c:extLst>
          </c:dPt>
          <c:dPt>
            <c:idx val="4"/>
            <c:marker>
              <c:symbol val="circle"/>
              <c:size val="7"/>
              <c:spPr>
                <a:solidFill>
                  <a:srgbClr val="7030A0"/>
                </a:solidFill>
                <a:ln w="0">
                  <a:solidFill>
                    <a:srgbClr val="7030A0"/>
                  </a:solidFill>
                </a:ln>
                <a:effectLst>
                  <a:glow rad="76200">
                    <a:srgbClr val="7030A0">
                      <a:alpha val="40000"/>
                    </a:srgbClr>
                  </a:glow>
                </a:effectLst>
              </c:spPr>
            </c:marker>
            <c:bubble3D val="0"/>
            <c:spPr>
              <a:ln w="22225" cap="rnd">
                <a:solidFill>
                  <a:srgbClr val="7030A0"/>
                </a:solidFill>
                <a:prstDash val="dash"/>
                <a:round/>
              </a:ln>
              <a:effectLst>
                <a:glow rad="76200">
                  <a:srgbClr val="7030A0">
                    <a:alpha val="40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5-5D13-4D9F-B657-31F3E8FD1319}"/>
              </c:ext>
            </c:extLst>
          </c:dPt>
          <c:dPt>
            <c:idx val="5"/>
            <c:marker>
              <c:symbol val="circle"/>
              <c:size val="7"/>
              <c:spPr>
                <a:solidFill>
                  <a:srgbClr val="7030A0"/>
                </a:solidFill>
                <a:ln w="0">
                  <a:solidFill>
                    <a:srgbClr val="7030A0"/>
                  </a:solidFill>
                </a:ln>
                <a:effectLst>
                  <a:glow rad="76200">
                    <a:srgbClr val="7030A0">
                      <a:alpha val="40000"/>
                    </a:srgbClr>
                  </a:glow>
                </a:effectLst>
              </c:spPr>
            </c:marker>
            <c:bubble3D val="0"/>
            <c:spPr>
              <a:ln w="22225" cap="rnd">
                <a:solidFill>
                  <a:srgbClr val="7030A0"/>
                </a:solidFill>
                <a:prstDash val="dash"/>
                <a:round/>
              </a:ln>
              <a:effectLst>
                <a:glow rad="76200">
                  <a:srgbClr val="7030A0">
                    <a:alpha val="40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7-5D13-4D9F-B657-31F3E8FD1319}"/>
              </c:ext>
            </c:extLst>
          </c:dPt>
          <c:cat>
            <c:numRef>
              <c:f>'Сегменты и динамика'!$G$45:$L$45</c:f>
              <c:numCache>
                <c:formatCode>General</c:formatCode>
                <c:ptCount val="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</c:numCache>
            </c:numRef>
          </c:cat>
          <c:val>
            <c:numRef>
              <c:f>'Сегменты и динамика'!$G$46:$L$46</c:f>
              <c:numCache>
                <c:formatCode>0</c:formatCode>
                <c:ptCount val="6"/>
                <c:pt idx="0">
                  <c:v>44.480136986301375</c:v>
                </c:pt>
                <c:pt idx="1">
                  <c:v>80.35375342465754</c:v>
                </c:pt>
                <c:pt idx="2">
                  <c:v>142.0769589041096</c:v>
                </c:pt>
                <c:pt idx="3">
                  <c:v>195.66246136986302</c:v>
                </c:pt>
                <c:pt idx="4">
                  <c:v>321.80839747945214</c:v>
                </c:pt>
                <c:pt idx="5">
                  <c:v>561.19762006575343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8-5D13-4D9F-B657-31F3E8FD13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6500128"/>
        <c:axId val="876513024"/>
      </c:lineChart>
      <c:catAx>
        <c:axId val="876500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2">
                <a:alpha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6513024"/>
        <c:crosses val="autoZero"/>
        <c:auto val="1"/>
        <c:lblAlgn val="ctr"/>
        <c:lblOffset val="100"/>
        <c:noMultiLvlLbl val="0"/>
      </c:catAx>
      <c:valAx>
        <c:axId val="876513024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solidFill>
              <a:schemeClr val="bg2"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6500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FFFFFF">
        <a:alpha val="0"/>
      </a:srgb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>
                <a:solidFill>
                  <a:schemeClr val="accent4">
                    <a:lumMod val="40000"/>
                    <a:lumOff val="60000"/>
                  </a:schemeClr>
                </a:solidFill>
              </a:rPr>
              <a:t>Объем</a:t>
            </a:r>
            <a:r>
              <a:rPr lang="ru-RU" baseline="0">
                <a:solidFill>
                  <a:schemeClr val="accent4">
                    <a:lumMod val="40000"/>
                    <a:lumOff val="60000"/>
                  </a:schemeClr>
                </a:solidFill>
              </a:rPr>
              <a:t> рынка разговорного </a:t>
            </a:r>
            <a:r>
              <a:rPr lang="en-US" baseline="0">
                <a:solidFill>
                  <a:schemeClr val="accent4">
                    <a:lumMod val="40000"/>
                    <a:lumOff val="60000"/>
                  </a:schemeClr>
                </a:solidFill>
              </a:rPr>
              <a:t>AI </a:t>
            </a:r>
            <a:r>
              <a:rPr lang="ru-RU" baseline="0">
                <a:solidFill>
                  <a:schemeClr val="accent4">
                    <a:lumMod val="40000"/>
                    <a:lumOff val="60000"/>
                  </a:schemeClr>
                </a:solidFill>
              </a:rPr>
              <a:t>в РФ (млн.долл.)</a:t>
            </a:r>
            <a:endParaRPr 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accent4">
                  <a:lumMod val="40000"/>
                  <a:lumOff val="6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spPr>
            <a:gradFill>
              <a:gsLst>
                <a:gs pos="0">
                  <a:srgbClr val="7030A0">
                    <a:alpha val="69000"/>
                  </a:srgbClr>
                </a:gs>
                <a:gs pos="74000">
                  <a:srgbClr val="9C5BCD">
                    <a:alpha val="69000"/>
                  </a:srgbClr>
                </a:gs>
                <a:gs pos="83000">
                  <a:srgbClr val="AE78D6">
                    <a:alpha val="68000"/>
                  </a:srgbClr>
                </a:gs>
                <a:gs pos="100000">
                  <a:srgbClr val="C9A6E4">
                    <a:alpha val="68000"/>
                  </a:srgbClr>
                </a:gs>
              </a:gsLst>
              <a:lin ang="5400000" scaled="1"/>
            </a:gradFill>
            <a:ln w="25400">
              <a:solidFill>
                <a:srgbClr val="7030A0">
                  <a:alpha val="95000"/>
                </a:srgbClr>
              </a:solidFill>
            </a:ln>
            <a:effectLst>
              <a:glow rad="76200">
                <a:srgbClr val="7030A0">
                  <a:alpha val="40000"/>
                </a:srgbClr>
              </a:glow>
            </a:effectLst>
          </c:spPr>
          <c:dPt>
            <c:idx val="7"/>
            <c:bubble3D val="0"/>
            <c:spPr>
              <a:gradFill>
                <a:gsLst>
                  <a:gs pos="0">
                    <a:srgbClr val="7030A0">
                      <a:alpha val="69000"/>
                    </a:srgbClr>
                  </a:gs>
                  <a:gs pos="74000">
                    <a:srgbClr val="9C5BCD">
                      <a:alpha val="69000"/>
                    </a:srgbClr>
                  </a:gs>
                  <a:gs pos="83000">
                    <a:srgbClr val="AE78D6">
                      <a:alpha val="68000"/>
                    </a:srgbClr>
                  </a:gs>
                  <a:gs pos="100000">
                    <a:srgbClr val="C9A6E4">
                      <a:alpha val="68000"/>
                    </a:srgbClr>
                  </a:gs>
                </a:gsLst>
                <a:lin ang="5400000" scaled="1"/>
              </a:gradFill>
              <a:ln w="25400">
                <a:solidFill>
                  <a:srgbClr val="7030A0">
                    <a:alpha val="95000"/>
                  </a:srgbClr>
                </a:solidFill>
                <a:prstDash val="sysDash"/>
              </a:ln>
              <a:effectLst>
                <a:glow rad="76200">
                  <a:srgbClr val="7030A0">
                    <a:alpha val="40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1-5B4D-4D56-AD39-1E8988C0BAD8}"/>
              </c:ext>
            </c:extLst>
          </c:dPt>
          <c:dPt>
            <c:idx val="8"/>
            <c:bubble3D val="0"/>
            <c:spPr>
              <a:gradFill>
                <a:gsLst>
                  <a:gs pos="0">
                    <a:srgbClr val="7030A0">
                      <a:alpha val="69000"/>
                    </a:srgbClr>
                  </a:gs>
                  <a:gs pos="74000">
                    <a:srgbClr val="9C5BCD">
                      <a:alpha val="69000"/>
                    </a:srgbClr>
                  </a:gs>
                  <a:gs pos="83000">
                    <a:srgbClr val="AE78D6">
                      <a:alpha val="68000"/>
                    </a:srgbClr>
                  </a:gs>
                  <a:gs pos="100000">
                    <a:srgbClr val="C9A6E4">
                      <a:alpha val="68000"/>
                    </a:srgbClr>
                  </a:gs>
                </a:gsLst>
                <a:lin ang="5400000" scaled="1"/>
              </a:gradFill>
              <a:ln w="25400">
                <a:solidFill>
                  <a:srgbClr val="7030A0">
                    <a:alpha val="95000"/>
                  </a:srgbClr>
                </a:solidFill>
                <a:prstDash val="sysDash"/>
              </a:ln>
              <a:effectLst>
                <a:glow rad="76200">
                  <a:srgbClr val="7030A0">
                    <a:alpha val="40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3-5B4D-4D56-AD39-1E8988C0BAD8}"/>
              </c:ext>
            </c:extLst>
          </c:dPt>
          <c:dPt>
            <c:idx val="9"/>
            <c:bubble3D val="0"/>
            <c:spPr>
              <a:gradFill>
                <a:gsLst>
                  <a:gs pos="0">
                    <a:srgbClr val="7030A0">
                      <a:alpha val="69000"/>
                    </a:srgbClr>
                  </a:gs>
                  <a:gs pos="74000">
                    <a:srgbClr val="9C5BCD">
                      <a:alpha val="69000"/>
                    </a:srgbClr>
                  </a:gs>
                  <a:gs pos="83000">
                    <a:srgbClr val="AE78D6">
                      <a:alpha val="68000"/>
                    </a:srgbClr>
                  </a:gs>
                  <a:gs pos="100000">
                    <a:srgbClr val="C9A6E4">
                      <a:alpha val="68000"/>
                    </a:srgbClr>
                  </a:gs>
                </a:gsLst>
                <a:lin ang="5400000" scaled="1"/>
              </a:gradFill>
              <a:ln w="25400">
                <a:solidFill>
                  <a:srgbClr val="7030A0">
                    <a:alpha val="95000"/>
                  </a:srgbClr>
                </a:solidFill>
                <a:prstDash val="sysDash"/>
              </a:ln>
              <a:effectLst>
                <a:glow rad="76200">
                  <a:srgbClr val="7030A0">
                    <a:alpha val="40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5-5B4D-4D56-AD39-1E8988C0BAD8}"/>
              </c:ext>
            </c:extLst>
          </c:dPt>
          <c:dPt>
            <c:idx val="10"/>
            <c:bubble3D val="0"/>
            <c:spPr>
              <a:gradFill>
                <a:gsLst>
                  <a:gs pos="0">
                    <a:srgbClr val="7030A0">
                      <a:alpha val="69000"/>
                    </a:srgbClr>
                  </a:gs>
                  <a:gs pos="74000">
                    <a:srgbClr val="9C5BCD">
                      <a:alpha val="69000"/>
                    </a:srgbClr>
                  </a:gs>
                  <a:gs pos="83000">
                    <a:srgbClr val="AE78D6">
                      <a:alpha val="68000"/>
                    </a:srgbClr>
                  </a:gs>
                  <a:gs pos="100000">
                    <a:srgbClr val="C9A6E4">
                      <a:alpha val="68000"/>
                    </a:srgbClr>
                  </a:gs>
                </a:gsLst>
                <a:lin ang="5400000" scaled="1"/>
              </a:gradFill>
              <a:ln w="25400">
                <a:solidFill>
                  <a:srgbClr val="7030A0">
                    <a:alpha val="95000"/>
                  </a:srgbClr>
                </a:solidFill>
                <a:prstDash val="sysDash"/>
              </a:ln>
              <a:effectLst>
                <a:glow rad="76200">
                  <a:srgbClr val="7030A0">
                    <a:alpha val="40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7-5B4D-4D56-AD39-1E8988C0BAD8}"/>
              </c:ext>
            </c:extLst>
          </c:dPt>
          <c:cat>
            <c:numRef>
              <c:f>'Сегменты и динамика'!$B$45:$L$45</c:f>
              <c:numCache>
                <c:formatCode>General</c:formatCode>
                <c:ptCount val="11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  <c:pt idx="8">
                  <c:v>2023</c:v>
                </c:pt>
                <c:pt idx="9">
                  <c:v>2024</c:v>
                </c:pt>
                <c:pt idx="10">
                  <c:v>2025</c:v>
                </c:pt>
              </c:numCache>
            </c:numRef>
          </c:cat>
          <c:val>
            <c:numRef>
              <c:f>'Сегменты и динамика'!$B$46:$L$46</c:f>
              <c:numCache>
                <c:formatCode>0</c:formatCode>
                <c:ptCount val="11"/>
                <c:pt idx="0">
                  <c:v>3.2054794520547945</c:v>
                </c:pt>
                <c:pt idx="1">
                  <c:v>4.690410958904109</c:v>
                </c:pt>
                <c:pt idx="2">
                  <c:v>6.9141095890410957</c:v>
                </c:pt>
                <c:pt idx="3">
                  <c:v>12.191506849315068</c:v>
                </c:pt>
                <c:pt idx="4">
                  <c:v>23.369452054794525</c:v>
                </c:pt>
                <c:pt idx="5">
                  <c:v>44.480136986301375</c:v>
                </c:pt>
                <c:pt idx="6">
                  <c:v>80.35375342465754</c:v>
                </c:pt>
                <c:pt idx="7">
                  <c:v>142.0769589041096</c:v>
                </c:pt>
                <c:pt idx="8">
                  <c:v>195.66246136986302</c:v>
                </c:pt>
                <c:pt idx="9">
                  <c:v>321.80839747945214</c:v>
                </c:pt>
                <c:pt idx="10">
                  <c:v>561.19762006575343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4D-4D56-AD39-1E8988C0BA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6500128"/>
        <c:axId val="876513024"/>
      </c:areaChart>
      <c:catAx>
        <c:axId val="876500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2">
                <a:alpha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6513024"/>
        <c:crosses val="autoZero"/>
        <c:auto val="1"/>
        <c:lblAlgn val="ctr"/>
        <c:lblOffset val="100"/>
        <c:noMultiLvlLbl val="0"/>
      </c:catAx>
      <c:valAx>
        <c:axId val="876513024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solidFill>
              <a:schemeClr val="bg2"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65001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FFFFFF">
        <a:alpha val="0"/>
      </a:srgb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Сегмент</a:t>
            </a:r>
            <a:r>
              <a:rPr lang="ru-RU" baseline="0"/>
              <a:t> речевых технологий </a:t>
            </a:r>
            <a:r>
              <a:rPr lang="ru-RU"/>
              <a:t>в РФ (млн.руб.)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accent4">
                  <a:lumMod val="40000"/>
                  <a:lumOff val="6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spPr>
            <a:gradFill>
              <a:gsLst>
                <a:gs pos="0">
                  <a:srgbClr val="7030A0">
                    <a:alpha val="69000"/>
                  </a:srgbClr>
                </a:gs>
                <a:gs pos="74000">
                  <a:srgbClr val="9C5BCD">
                    <a:alpha val="69000"/>
                  </a:srgbClr>
                </a:gs>
                <a:gs pos="83000">
                  <a:srgbClr val="AE78D6">
                    <a:alpha val="68000"/>
                  </a:srgbClr>
                </a:gs>
                <a:gs pos="100000">
                  <a:srgbClr val="C9A6E4">
                    <a:alpha val="68000"/>
                  </a:srgbClr>
                </a:gs>
              </a:gsLst>
              <a:lin ang="5400000" scaled="1"/>
            </a:gradFill>
            <a:ln w="25400">
              <a:solidFill>
                <a:srgbClr val="7030A0">
                  <a:alpha val="95000"/>
                </a:srgbClr>
              </a:solidFill>
            </a:ln>
            <a:effectLst>
              <a:glow rad="76200">
                <a:srgbClr val="7030A0">
                  <a:alpha val="40000"/>
                </a:srgbClr>
              </a:glow>
            </a:effectLst>
          </c:spPr>
          <c:dPt>
            <c:idx val="7"/>
            <c:bubble3D val="0"/>
            <c:spPr>
              <a:gradFill>
                <a:gsLst>
                  <a:gs pos="0">
                    <a:srgbClr val="7030A0">
                      <a:alpha val="69000"/>
                    </a:srgbClr>
                  </a:gs>
                  <a:gs pos="74000">
                    <a:srgbClr val="9C5BCD">
                      <a:alpha val="69000"/>
                    </a:srgbClr>
                  </a:gs>
                  <a:gs pos="83000">
                    <a:srgbClr val="AE78D6">
                      <a:alpha val="68000"/>
                    </a:srgbClr>
                  </a:gs>
                  <a:gs pos="100000">
                    <a:srgbClr val="C9A6E4">
                      <a:alpha val="68000"/>
                    </a:srgbClr>
                  </a:gs>
                </a:gsLst>
                <a:lin ang="5400000" scaled="1"/>
              </a:gradFill>
              <a:ln w="25400">
                <a:solidFill>
                  <a:srgbClr val="7030A0">
                    <a:alpha val="95000"/>
                  </a:srgbClr>
                </a:solidFill>
                <a:prstDash val="sysDash"/>
              </a:ln>
              <a:effectLst>
                <a:glow rad="76200">
                  <a:srgbClr val="7030A0">
                    <a:alpha val="40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1-71B7-405A-8F08-C214C079D986}"/>
              </c:ext>
            </c:extLst>
          </c:dPt>
          <c:dPt>
            <c:idx val="8"/>
            <c:bubble3D val="0"/>
            <c:spPr>
              <a:gradFill>
                <a:gsLst>
                  <a:gs pos="0">
                    <a:srgbClr val="7030A0">
                      <a:alpha val="69000"/>
                    </a:srgbClr>
                  </a:gs>
                  <a:gs pos="74000">
                    <a:srgbClr val="9C5BCD">
                      <a:alpha val="69000"/>
                    </a:srgbClr>
                  </a:gs>
                  <a:gs pos="83000">
                    <a:srgbClr val="AE78D6">
                      <a:alpha val="68000"/>
                    </a:srgbClr>
                  </a:gs>
                  <a:gs pos="100000">
                    <a:srgbClr val="C9A6E4">
                      <a:alpha val="68000"/>
                    </a:srgbClr>
                  </a:gs>
                </a:gsLst>
                <a:lin ang="5400000" scaled="1"/>
              </a:gradFill>
              <a:ln w="25400">
                <a:solidFill>
                  <a:srgbClr val="7030A0">
                    <a:alpha val="95000"/>
                  </a:srgbClr>
                </a:solidFill>
                <a:prstDash val="sysDash"/>
              </a:ln>
              <a:effectLst>
                <a:glow rad="76200">
                  <a:srgbClr val="7030A0">
                    <a:alpha val="40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3-71B7-405A-8F08-C214C079D986}"/>
              </c:ext>
            </c:extLst>
          </c:dPt>
          <c:dPt>
            <c:idx val="9"/>
            <c:bubble3D val="0"/>
            <c:spPr>
              <a:gradFill>
                <a:gsLst>
                  <a:gs pos="0">
                    <a:srgbClr val="7030A0">
                      <a:alpha val="69000"/>
                    </a:srgbClr>
                  </a:gs>
                  <a:gs pos="74000">
                    <a:srgbClr val="9C5BCD">
                      <a:alpha val="69000"/>
                    </a:srgbClr>
                  </a:gs>
                  <a:gs pos="83000">
                    <a:srgbClr val="AE78D6">
                      <a:alpha val="68000"/>
                    </a:srgbClr>
                  </a:gs>
                  <a:gs pos="100000">
                    <a:srgbClr val="C9A6E4">
                      <a:alpha val="68000"/>
                    </a:srgbClr>
                  </a:gs>
                </a:gsLst>
                <a:lin ang="5400000" scaled="1"/>
              </a:gradFill>
              <a:ln w="25400">
                <a:solidFill>
                  <a:srgbClr val="7030A0">
                    <a:alpha val="95000"/>
                  </a:srgbClr>
                </a:solidFill>
                <a:prstDash val="sysDash"/>
              </a:ln>
              <a:effectLst>
                <a:glow rad="76200">
                  <a:srgbClr val="7030A0">
                    <a:alpha val="40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5-71B7-405A-8F08-C214C079D986}"/>
              </c:ext>
            </c:extLst>
          </c:dPt>
          <c:dPt>
            <c:idx val="10"/>
            <c:bubble3D val="0"/>
            <c:spPr>
              <a:gradFill>
                <a:gsLst>
                  <a:gs pos="0">
                    <a:srgbClr val="7030A0">
                      <a:alpha val="69000"/>
                    </a:srgbClr>
                  </a:gs>
                  <a:gs pos="74000">
                    <a:srgbClr val="9C5BCD">
                      <a:alpha val="69000"/>
                    </a:srgbClr>
                  </a:gs>
                  <a:gs pos="83000">
                    <a:srgbClr val="AE78D6">
                      <a:alpha val="68000"/>
                    </a:srgbClr>
                  </a:gs>
                  <a:gs pos="100000">
                    <a:srgbClr val="C9A6E4">
                      <a:alpha val="68000"/>
                    </a:srgbClr>
                  </a:gs>
                </a:gsLst>
                <a:lin ang="5400000" scaled="1"/>
              </a:gradFill>
              <a:ln w="25400">
                <a:solidFill>
                  <a:srgbClr val="7030A0">
                    <a:alpha val="95000"/>
                  </a:srgbClr>
                </a:solidFill>
                <a:prstDash val="sysDash"/>
              </a:ln>
              <a:effectLst>
                <a:glow rad="76200">
                  <a:srgbClr val="7030A0">
                    <a:alpha val="40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7-71B7-405A-8F08-C214C079D986}"/>
              </c:ext>
            </c:extLst>
          </c:dPt>
          <c:cat>
            <c:numRef>
              <c:f>'Сегменты и динамика'!$B$45:$L$45</c:f>
              <c:numCache>
                <c:formatCode>General</c:formatCode>
                <c:ptCount val="11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  <c:pt idx="8">
                  <c:v>2023</c:v>
                </c:pt>
                <c:pt idx="9">
                  <c:v>2024</c:v>
                </c:pt>
                <c:pt idx="10">
                  <c:v>2025</c:v>
                </c:pt>
              </c:numCache>
            </c:numRef>
          </c:cat>
          <c:val>
            <c:numRef>
              <c:f>'Сегменты и динамика'!$B$90:$L$90</c:f>
              <c:numCache>
                <c:formatCode>0</c:formatCode>
                <c:ptCount val="11"/>
                <c:pt idx="0">
                  <c:v>178.4</c:v>
                </c:pt>
                <c:pt idx="1">
                  <c:v>244.4</c:v>
                </c:pt>
                <c:pt idx="2">
                  <c:v>277.61</c:v>
                </c:pt>
                <c:pt idx="3">
                  <c:v>386.64</c:v>
                </c:pt>
                <c:pt idx="4">
                  <c:v>558.94000000000005</c:v>
                </c:pt>
                <c:pt idx="5">
                  <c:v>857.74</c:v>
                </c:pt>
                <c:pt idx="6">
                  <c:v>1200.836</c:v>
                </c:pt>
                <c:pt idx="7">
                  <c:v>1681.1704</c:v>
                </c:pt>
                <c:pt idx="8">
                  <c:v>2185.5215200000002</c:v>
                </c:pt>
                <c:pt idx="9">
                  <c:v>2841.1779760000004</c:v>
                </c:pt>
                <c:pt idx="10">
                  <c:v>3693.5313688000006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1B7-405A-8F08-C214C079D9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6500128"/>
        <c:axId val="876513024"/>
      </c:areaChart>
      <c:catAx>
        <c:axId val="876500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2">
                <a:alpha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6513024"/>
        <c:crosses val="autoZero"/>
        <c:auto val="1"/>
        <c:lblAlgn val="ctr"/>
        <c:lblOffset val="100"/>
        <c:noMultiLvlLbl val="0"/>
      </c:catAx>
      <c:valAx>
        <c:axId val="876513024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solidFill>
              <a:schemeClr val="bg2"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65001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FFFFFF">
        <a:alpha val="0"/>
      </a:srgb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Сегмент</a:t>
            </a:r>
            <a:r>
              <a:rPr lang="ru-RU" baseline="0"/>
              <a:t> </a:t>
            </a:r>
            <a:r>
              <a:rPr lang="en-US" baseline="0"/>
              <a:t>NLP/NLU/DM </a:t>
            </a:r>
            <a:r>
              <a:rPr lang="ru-RU" baseline="0"/>
              <a:t>платформ, млн.р.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accent4">
                  <a:lumMod val="40000"/>
                  <a:lumOff val="6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spPr>
            <a:gradFill>
              <a:gsLst>
                <a:gs pos="0">
                  <a:srgbClr val="7030A0">
                    <a:alpha val="69000"/>
                  </a:srgbClr>
                </a:gs>
                <a:gs pos="74000">
                  <a:srgbClr val="9C5BCD">
                    <a:alpha val="69000"/>
                  </a:srgbClr>
                </a:gs>
                <a:gs pos="83000">
                  <a:srgbClr val="AE78D6">
                    <a:alpha val="68000"/>
                  </a:srgbClr>
                </a:gs>
                <a:gs pos="100000">
                  <a:srgbClr val="C9A6E4">
                    <a:alpha val="68000"/>
                  </a:srgbClr>
                </a:gs>
              </a:gsLst>
              <a:lin ang="5400000" scaled="1"/>
            </a:gradFill>
            <a:ln w="25400">
              <a:solidFill>
                <a:srgbClr val="7030A0">
                  <a:alpha val="95000"/>
                </a:srgbClr>
              </a:solidFill>
            </a:ln>
            <a:effectLst>
              <a:glow rad="76200">
                <a:srgbClr val="7030A0">
                  <a:alpha val="40000"/>
                </a:srgbClr>
              </a:glow>
            </a:effectLst>
          </c:spPr>
          <c:dPt>
            <c:idx val="7"/>
            <c:bubble3D val="0"/>
            <c:spPr>
              <a:gradFill>
                <a:gsLst>
                  <a:gs pos="0">
                    <a:srgbClr val="7030A0">
                      <a:alpha val="69000"/>
                    </a:srgbClr>
                  </a:gs>
                  <a:gs pos="74000">
                    <a:srgbClr val="9C5BCD">
                      <a:alpha val="69000"/>
                    </a:srgbClr>
                  </a:gs>
                  <a:gs pos="83000">
                    <a:srgbClr val="AE78D6">
                      <a:alpha val="68000"/>
                    </a:srgbClr>
                  </a:gs>
                  <a:gs pos="100000">
                    <a:srgbClr val="C9A6E4">
                      <a:alpha val="68000"/>
                    </a:srgbClr>
                  </a:gs>
                </a:gsLst>
                <a:lin ang="5400000" scaled="1"/>
              </a:gradFill>
              <a:ln w="25400">
                <a:solidFill>
                  <a:srgbClr val="7030A0">
                    <a:alpha val="95000"/>
                  </a:srgbClr>
                </a:solidFill>
                <a:prstDash val="sysDash"/>
              </a:ln>
              <a:effectLst>
                <a:glow rad="76200">
                  <a:srgbClr val="7030A0">
                    <a:alpha val="40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1-3285-487B-9C1C-8CD0B4531C63}"/>
              </c:ext>
            </c:extLst>
          </c:dPt>
          <c:dPt>
            <c:idx val="8"/>
            <c:bubble3D val="0"/>
            <c:spPr>
              <a:gradFill>
                <a:gsLst>
                  <a:gs pos="0">
                    <a:srgbClr val="7030A0">
                      <a:alpha val="69000"/>
                    </a:srgbClr>
                  </a:gs>
                  <a:gs pos="74000">
                    <a:srgbClr val="9C5BCD">
                      <a:alpha val="69000"/>
                    </a:srgbClr>
                  </a:gs>
                  <a:gs pos="83000">
                    <a:srgbClr val="AE78D6">
                      <a:alpha val="68000"/>
                    </a:srgbClr>
                  </a:gs>
                  <a:gs pos="100000">
                    <a:srgbClr val="C9A6E4">
                      <a:alpha val="68000"/>
                    </a:srgbClr>
                  </a:gs>
                </a:gsLst>
                <a:lin ang="5400000" scaled="1"/>
              </a:gradFill>
              <a:ln w="25400">
                <a:solidFill>
                  <a:srgbClr val="7030A0">
                    <a:alpha val="95000"/>
                  </a:srgbClr>
                </a:solidFill>
                <a:prstDash val="sysDash"/>
              </a:ln>
              <a:effectLst>
                <a:glow rad="76200">
                  <a:srgbClr val="7030A0">
                    <a:alpha val="40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3-3285-487B-9C1C-8CD0B4531C63}"/>
              </c:ext>
            </c:extLst>
          </c:dPt>
          <c:dPt>
            <c:idx val="9"/>
            <c:bubble3D val="0"/>
            <c:spPr>
              <a:gradFill>
                <a:gsLst>
                  <a:gs pos="0">
                    <a:srgbClr val="7030A0">
                      <a:alpha val="69000"/>
                    </a:srgbClr>
                  </a:gs>
                  <a:gs pos="74000">
                    <a:srgbClr val="9C5BCD">
                      <a:alpha val="69000"/>
                    </a:srgbClr>
                  </a:gs>
                  <a:gs pos="83000">
                    <a:srgbClr val="AE78D6">
                      <a:alpha val="68000"/>
                    </a:srgbClr>
                  </a:gs>
                  <a:gs pos="100000">
                    <a:srgbClr val="C9A6E4">
                      <a:alpha val="68000"/>
                    </a:srgbClr>
                  </a:gs>
                </a:gsLst>
                <a:lin ang="5400000" scaled="1"/>
              </a:gradFill>
              <a:ln w="25400">
                <a:solidFill>
                  <a:srgbClr val="7030A0">
                    <a:alpha val="95000"/>
                  </a:srgbClr>
                </a:solidFill>
                <a:prstDash val="sysDash"/>
              </a:ln>
              <a:effectLst>
                <a:glow rad="76200">
                  <a:srgbClr val="7030A0">
                    <a:alpha val="40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5-3285-487B-9C1C-8CD0B4531C63}"/>
              </c:ext>
            </c:extLst>
          </c:dPt>
          <c:dPt>
            <c:idx val="10"/>
            <c:bubble3D val="0"/>
            <c:spPr>
              <a:gradFill>
                <a:gsLst>
                  <a:gs pos="0">
                    <a:srgbClr val="7030A0">
                      <a:alpha val="69000"/>
                    </a:srgbClr>
                  </a:gs>
                  <a:gs pos="74000">
                    <a:srgbClr val="9C5BCD">
                      <a:alpha val="69000"/>
                    </a:srgbClr>
                  </a:gs>
                  <a:gs pos="83000">
                    <a:srgbClr val="AE78D6">
                      <a:alpha val="68000"/>
                    </a:srgbClr>
                  </a:gs>
                  <a:gs pos="100000">
                    <a:srgbClr val="C9A6E4">
                      <a:alpha val="68000"/>
                    </a:srgbClr>
                  </a:gs>
                </a:gsLst>
                <a:lin ang="5400000" scaled="1"/>
              </a:gradFill>
              <a:ln w="25400">
                <a:solidFill>
                  <a:srgbClr val="7030A0">
                    <a:alpha val="95000"/>
                  </a:srgbClr>
                </a:solidFill>
                <a:prstDash val="sysDash"/>
              </a:ln>
              <a:effectLst>
                <a:glow rad="76200">
                  <a:srgbClr val="7030A0">
                    <a:alpha val="40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7-3285-487B-9C1C-8CD0B4531C63}"/>
              </c:ext>
            </c:extLst>
          </c:dPt>
          <c:cat>
            <c:numRef>
              <c:f>'Сегменты и динамика'!$B$113:$L$113</c:f>
              <c:numCache>
                <c:formatCode>General</c:formatCode>
                <c:ptCount val="11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  <c:pt idx="8">
                  <c:v>2023</c:v>
                </c:pt>
                <c:pt idx="9">
                  <c:v>2024</c:v>
                </c:pt>
                <c:pt idx="10">
                  <c:v>2025</c:v>
                </c:pt>
              </c:numCache>
            </c:numRef>
          </c:cat>
          <c:val>
            <c:numRef>
              <c:f>'Сегменты и динамика'!$B$114:$L$114</c:f>
              <c:numCache>
                <c:formatCode>0</c:formatCode>
                <c:ptCount val="11"/>
                <c:pt idx="0">
                  <c:v>31</c:v>
                </c:pt>
                <c:pt idx="1">
                  <c:v>58</c:v>
                </c:pt>
                <c:pt idx="2">
                  <c:v>105.02</c:v>
                </c:pt>
                <c:pt idx="3">
                  <c:v>187.89</c:v>
                </c:pt>
                <c:pt idx="4">
                  <c:v>428.76</c:v>
                </c:pt>
                <c:pt idx="5">
                  <c:v>922.96</c:v>
                </c:pt>
                <c:pt idx="6">
                  <c:v>1661.3280000000002</c:v>
                </c:pt>
                <c:pt idx="7">
                  <c:v>2824.2576000000004</c:v>
                </c:pt>
                <c:pt idx="8">
                  <c:v>4518.8121600000004</c:v>
                </c:pt>
                <c:pt idx="9">
                  <c:v>6778.2182400000002</c:v>
                </c:pt>
                <c:pt idx="10">
                  <c:v>9489.5055359999988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285-487B-9C1C-8CD0B4531C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6500128"/>
        <c:axId val="876513024"/>
      </c:areaChart>
      <c:catAx>
        <c:axId val="876500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2">
                <a:alpha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6513024"/>
        <c:crosses val="autoZero"/>
        <c:auto val="1"/>
        <c:lblAlgn val="ctr"/>
        <c:lblOffset val="100"/>
        <c:noMultiLvlLbl val="0"/>
      </c:catAx>
      <c:valAx>
        <c:axId val="876513024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solidFill>
              <a:schemeClr val="bg2"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65001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FFFFFF">
        <a:alpha val="0"/>
      </a:srgb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Сегмент</a:t>
            </a:r>
            <a:r>
              <a:rPr lang="ru-RU" baseline="0"/>
              <a:t> </a:t>
            </a:r>
            <a:r>
              <a:rPr lang="en-US" baseline="0"/>
              <a:t>low-code/no-code </a:t>
            </a:r>
            <a:r>
              <a:rPr lang="ru-RU" baseline="0"/>
              <a:t>конструкторов, млн.р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accent4">
                  <a:lumMod val="40000"/>
                  <a:lumOff val="6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spPr>
            <a:gradFill>
              <a:gsLst>
                <a:gs pos="0">
                  <a:srgbClr val="7030A0">
                    <a:alpha val="69000"/>
                  </a:srgbClr>
                </a:gs>
                <a:gs pos="74000">
                  <a:srgbClr val="9C5BCD">
                    <a:alpha val="69000"/>
                  </a:srgbClr>
                </a:gs>
                <a:gs pos="83000">
                  <a:srgbClr val="AE78D6">
                    <a:alpha val="68000"/>
                  </a:srgbClr>
                </a:gs>
                <a:gs pos="100000">
                  <a:srgbClr val="C9A6E4">
                    <a:alpha val="68000"/>
                  </a:srgbClr>
                </a:gs>
              </a:gsLst>
              <a:lin ang="5400000" scaled="1"/>
            </a:gradFill>
            <a:ln w="25400">
              <a:solidFill>
                <a:srgbClr val="7030A0">
                  <a:alpha val="95000"/>
                </a:srgbClr>
              </a:solidFill>
            </a:ln>
            <a:effectLst>
              <a:glow rad="76200">
                <a:srgbClr val="7030A0">
                  <a:alpha val="40000"/>
                </a:srgbClr>
              </a:glow>
            </a:effectLst>
          </c:spPr>
          <c:dPt>
            <c:idx val="7"/>
            <c:bubble3D val="0"/>
            <c:spPr>
              <a:gradFill>
                <a:gsLst>
                  <a:gs pos="0">
                    <a:srgbClr val="7030A0">
                      <a:alpha val="69000"/>
                    </a:srgbClr>
                  </a:gs>
                  <a:gs pos="74000">
                    <a:srgbClr val="9C5BCD">
                      <a:alpha val="69000"/>
                    </a:srgbClr>
                  </a:gs>
                  <a:gs pos="83000">
                    <a:srgbClr val="AE78D6">
                      <a:alpha val="68000"/>
                    </a:srgbClr>
                  </a:gs>
                  <a:gs pos="100000">
                    <a:srgbClr val="C9A6E4">
                      <a:alpha val="68000"/>
                    </a:srgbClr>
                  </a:gs>
                </a:gsLst>
                <a:lin ang="5400000" scaled="1"/>
              </a:gradFill>
              <a:ln w="25400">
                <a:solidFill>
                  <a:srgbClr val="7030A0">
                    <a:alpha val="95000"/>
                  </a:srgbClr>
                </a:solidFill>
                <a:prstDash val="sysDash"/>
              </a:ln>
              <a:effectLst>
                <a:glow rad="76200">
                  <a:srgbClr val="7030A0">
                    <a:alpha val="40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1-F29E-4AF8-9AC2-93FBB69D9D5F}"/>
              </c:ext>
            </c:extLst>
          </c:dPt>
          <c:dPt>
            <c:idx val="8"/>
            <c:bubble3D val="0"/>
            <c:spPr>
              <a:gradFill>
                <a:gsLst>
                  <a:gs pos="0">
                    <a:srgbClr val="7030A0">
                      <a:alpha val="69000"/>
                    </a:srgbClr>
                  </a:gs>
                  <a:gs pos="74000">
                    <a:srgbClr val="9C5BCD">
                      <a:alpha val="69000"/>
                    </a:srgbClr>
                  </a:gs>
                  <a:gs pos="83000">
                    <a:srgbClr val="AE78D6">
                      <a:alpha val="68000"/>
                    </a:srgbClr>
                  </a:gs>
                  <a:gs pos="100000">
                    <a:srgbClr val="C9A6E4">
                      <a:alpha val="68000"/>
                    </a:srgbClr>
                  </a:gs>
                </a:gsLst>
                <a:lin ang="5400000" scaled="1"/>
              </a:gradFill>
              <a:ln w="25400">
                <a:solidFill>
                  <a:srgbClr val="7030A0">
                    <a:alpha val="95000"/>
                  </a:srgbClr>
                </a:solidFill>
                <a:prstDash val="sysDash"/>
              </a:ln>
              <a:effectLst>
                <a:glow rad="76200">
                  <a:srgbClr val="7030A0">
                    <a:alpha val="40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3-F29E-4AF8-9AC2-93FBB69D9D5F}"/>
              </c:ext>
            </c:extLst>
          </c:dPt>
          <c:dPt>
            <c:idx val="9"/>
            <c:bubble3D val="0"/>
            <c:spPr>
              <a:gradFill>
                <a:gsLst>
                  <a:gs pos="0">
                    <a:srgbClr val="7030A0">
                      <a:alpha val="69000"/>
                    </a:srgbClr>
                  </a:gs>
                  <a:gs pos="74000">
                    <a:srgbClr val="9C5BCD">
                      <a:alpha val="69000"/>
                    </a:srgbClr>
                  </a:gs>
                  <a:gs pos="83000">
                    <a:srgbClr val="AE78D6">
                      <a:alpha val="68000"/>
                    </a:srgbClr>
                  </a:gs>
                  <a:gs pos="100000">
                    <a:srgbClr val="C9A6E4">
                      <a:alpha val="68000"/>
                    </a:srgbClr>
                  </a:gs>
                </a:gsLst>
                <a:lin ang="5400000" scaled="1"/>
              </a:gradFill>
              <a:ln w="25400">
                <a:solidFill>
                  <a:srgbClr val="7030A0">
                    <a:alpha val="95000"/>
                  </a:srgbClr>
                </a:solidFill>
                <a:prstDash val="sysDash"/>
              </a:ln>
              <a:effectLst>
                <a:glow rad="76200">
                  <a:srgbClr val="7030A0">
                    <a:alpha val="40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5-F29E-4AF8-9AC2-93FBB69D9D5F}"/>
              </c:ext>
            </c:extLst>
          </c:dPt>
          <c:dPt>
            <c:idx val="10"/>
            <c:bubble3D val="0"/>
            <c:spPr>
              <a:gradFill>
                <a:gsLst>
                  <a:gs pos="0">
                    <a:srgbClr val="7030A0">
                      <a:alpha val="69000"/>
                    </a:srgbClr>
                  </a:gs>
                  <a:gs pos="74000">
                    <a:srgbClr val="9C5BCD">
                      <a:alpha val="69000"/>
                    </a:srgbClr>
                  </a:gs>
                  <a:gs pos="83000">
                    <a:srgbClr val="AE78D6">
                      <a:alpha val="68000"/>
                    </a:srgbClr>
                  </a:gs>
                  <a:gs pos="100000">
                    <a:srgbClr val="C9A6E4">
                      <a:alpha val="68000"/>
                    </a:srgbClr>
                  </a:gs>
                </a:gsLst>
                <a:lin ang="5400000" scaled="1"/>
              </a:gradFill>
              <a:ln w="25400">
                <a:solidFill>
                  <a:srgbClr val="7030A0">
                    <a:alpha val="95000"/>
                  </a:srgbClr>
                </a:solidFill>
                <a:prstDash val="sysDash"/>
              </a:ln>
              <a:effectLst>
                <a:glow rad="76200">
                  <a:srgbClr val="7030A0">
                    <a:alpha val="40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7-F29E-4AF8-9AC2-93FBB69D9D5F}"/>
              </c:ext>
            </c:extLst>
          </c:dPt>
          <c:cat>
            <c:numRef>
              <c:f>'Сегменты и динамика'!$B$139:$L$139</c:f>
              <c:numCache>
                <c:formatCode>General</c:formatCode>
                <c:ptCount val="11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  <c:pt idx="8">
                  <c:v>2023</c:v>
                </c:pt>
                <c:pt idx="9">
                  <c:v>2024</c:v>
                </c:pt>
                <c:pt idx="10">
                  <c:v>2025</c:v>
                </c:pt>
              </c:numCache>
            </c:numRef>
          </c:cat>
          <c:val>
            <c:numRef>
              <c:f>'Сегменты и динамика'!$B$140:$L$140</c:f>
              <c:numCache>
                <c:formatCode>0</c:formatCode>
                <c:ptCount val="11"/>
                <c:pt idx="0">
                  <c:v>3</c:v>
                </c:pt>
                <c:pt idx="1">
                  <c:v>4</c:v>
                </c:pt>
                <c:pt idx="2">
                  <c:v>7</c:v>
                </c:pt>
                <c:pt idx="3">
                  <c:v>20</c:v>
                </c:pt>
                <c:pt idx="4">
                  <c:v>43.5</c:v>
                </c:pt>
                <c:pt idx="5">
                  <c:v>84.5</c:v>
                </c:pt>
                <c:pt idx="6">
                  <c:v>169</c:v>
                </c:pt>
                <c:pt idx="7">
                  <c:v>354.90000000000003</c:v>
                </c:pt>
                <c:pt idx="8">
                  <c:v>780.78000000000009</c:v>
                </c:pt>
                <c:pt idx="9">
                  <c:v>1795.7940000000001</c:v>
                </c:pt>
                <c:pt idx="10">
                  <c:v>4309.9056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29E-4AF8-9AC2-93FBB69D9D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6500128"/>
        <c:axId val="876513024"/>
      </c:areaChart>
      <c:catAx>
        <c:axId val="876500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2">
                <a:alpha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6513024"/>
        <c:crosses val="autoZero"/>
        <c:auto val="1"/>
        <c:lblAlgn val="ctr"/>
        <c:lblOffset val="100"/>
        <c:noMultiLvlLbl val="0"/>
      </c:catAx>
      <c:valAx>
        <c:axId val="876513024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solidFill>
              <a:schemeClr val="bg2"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65001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FFFFFF">
        <a:alpha val="0"/>
      </a:srgb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Сегмент</a:t>
            </a:r>
            <a:r>
              <a:rPr lang="ru-RU" baseline="0"/>
              <a:t> речевой аналитики, млн.р.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accent4">
                  <a:lumMod val="40000"/>
                  <a:lumOff val="6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spPr>
            <a:gradFill>
              <a:gsLst>
                <a:gs pos="0">
                  <a:srgbClr val="7030A0">
                    <a:alpha val="69000"/>
                  </a:srgbClr>
                </a:gs>
                <a:gs pos="74000">
                  <a:srgbClr val="9C5BCD">
                    <a:alpha val="69000"/>
                  </a:srgbClr>
                </a:gs>
                <a:gs pos="83000">
                  <a:srgbClr val="AE78D6">
                    <a:alpha val="68000"/>
                  </a:srgbClr>
                </a:gs>
                <a:gs pos="100000">
                  <a:srgbClr val="C9A6E4">
                    <a:alpha val="68000"/>
                  </a:srgbClr>
                </a:gs>
              </a:gsLst>
              <a:lin ang="5400000" scaled="1"/>
            </a:gradFill>
            <a:ln w="25400">
              <a:solidFill>
                <a:srgbClr val="7030A0">
                  <a:alpha val="95000"/>
                </a:srgbClr>
              </a:solidFill>
            </a:ln>
            <a:effectLst>
              <a:glow rad="76200">
                <a:srgbClr val="7030A0">
                  <a:alpha val="40000"/>
                </a:srgbClr>
              </a:glow>
            </a:effectLst>
          </c:spPr>
          <c:dPt>
            <c:idx val="7"/>
            <c:bubble3D val="0"/>
            <c:spPr>
              <a:gradFill>
                <a:gsLst>
                  <a:gs pos="0">
                    <a:srgbClr val="7030A0">
                      <a:alpha val="69000"/>
                    </a:srgbClr>
                  </a:gs>
                  <a:gs pos="74000">
                    <a:srgbClr val="9C5BCD">
                      <a:alpha val="69000"/>
                    </a:srgbClr>
                  </a:gs>
                  <a:gs pos="83000">
                    <a:srgbClr val="AE78D6">
                      <a:alpha val="68000"/>
                    </a:srgbClr>
                  </a:gs>
                  <a:gs pos="100000">
                    <a:srgbClr val="C9A6E4">
                      <a:alpha val="68000"/>
                    </a:srgbClr>
                  </a:gs>
                </a:gsLst>
                <a:lin ang="5400000" scaled="1"/>
              </a:gradFill>
              <a:ln w="25400">
                <a:solidFill>
                  <a:srgbClr val="7030A0">
                    <a:alpha val="95000"/>
                  </a:srgbClr>
                </a:solidFill>
                <a:prstDash val="sysDash"/>
              </a:ln>
              <a:effectLst>
                <a:glow rad="76200">
                  <a:srgbClr val="7030A0">
                    <a:alpha val="40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1-137B-4C43-BD29-4BED4C5F3BB2}"/>
              </c:ext>
            </c:extLst>
          </c:dPt>
          <c:dPt>
            <c:idx val="8"/>
            <c:bubble3D val="0"/>
            <c:spPr>
              <a:gradFill>
                <a:gsLst>
                  <a:gs pos="0">
                    <a:srgbClr val="7030A0">
                      <a:alpha val="69000"/>
                    </a:srgbClr>
                  </a:gs>
                  <a:gs pos="74000">
                    <a:srgbClr val="9C5BCD">
                      <a:alpha val="69000"/>
                    </a:srgbClr>
                  </a:gs>
                  <a:gs pos="83000">
                    <a:srgbClr val="AE78D6">
                      <a:alpha val="68000"/>
                    </a:srgbClr>
                  </a:gs>
                  <a:gs pos="100000">
                    <a:srgbClr val="C9A6E4">
                      <a:alpha val="68000"/>
                    </a:srgbClr>
                  </a:gs>
                </a:gsLst>
                <a:lin ang="5400000" scaled="1"/>
              </a:gradFill>
              <a:ln w="25400">
                <a:solidFill>
                  <a:srgbClr val="7030A0">
                    <a:alpha val="95000"/>
                  </a:srgbClr>
                </a:solidFill>
                <a:prstDash val="sysDash"/>
              </a:ln>
              <a:effectLst>
                <a:glow rad="76200">
                  <a:srgbClr val="7030A0">
                    <a:alpha val="40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3-137B-4C43-BD29-4BED4C5F3BB2}"/>
              </c:ext>
            </c:extLst>
          </c:dPt>
          <c:dPt>
            <c:idx val="9"/>
            <c:bubble3D val="0"/>
            <c:spPr>
              <a:gradFill>
                <a:gsLst>
                  <a:gs pos="0">
                    <a:srgbClr val="7030A0">
                      <a:alpha val="69000"/>
                    </a:srgbClr>
                  </a:gs>
                  <a:gs pos="74000">
                    <a:srgbClr val="9C5BCD">
                      <a:alpha val="69000"/>
                    </a:srgbClr>
                  </a:gs>
                  <a:gs pos="83000">
                    <a:srgbClr val="AE78D6">
                      <a:alpha val="68000"/>
                    </a:srgbClr>
                  </a:gs>
                  <a:gs pos="100000">
                    <a:srgbClr val="C9A6E4">
                      <a:alpha val="68000"/>
                    </a:srgbClr>
                  </a:gs>
                </a:gsLst>
                <a:lin ang="5400000" scaled="1"/>
              </a:gradFill>
              <a:ln w="25400">
                <a:solidFill>
                  <a:srgbClr val="7030A0">
                    <a:alpha val="95000"/>
                  </a:srgbClr>
                </a:solidFill>
                <a:prstDash val="sysDash"/>
              </a:ln>
              <a:effectLst>
                <a:glow rad="76200">
                  <a:srgbClr val="7030A0">
                    <a:alpha val="40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5-137B-4C43-BD29-4BED4C5F3BB2}"/>
              </c:ext>
            </c:extLst>
          </c:dPt>
          <c:dPt>
            <c:idx val="10"/>
            <c:bubble3D val="0"/>
            <c:spPr>
              <a:gradFill>
                <a:gsLst>
                  <a:gs pos="0">
                    <a:srgbClr val="7030A0">
                      <a:alpha val="69000"/>
                    </a:srgbClr>
                  </a:gs>
                  <a:gs pos="74000">
                    <a:srgbClr val="9C5BCD">
                      <a:alpha val="69000"/>
                    </a:srgbClr>
                  </a:gs>
                  <a:gs pos="83000">
                    <a:srgbClr val="AE78D6">
                      <a:alpha val="68000"/>
                    </a:srgbClr>
                  </a:gs>
                  <a:gs pos="100000">
                    <a:srgbClr val="C9A6E4">
                      <a:alpha val="68000"/>
                    </a:srgbClr>
                  </a:gs>
                </a:gsLst>
                <a:lin ang="5400000" scaled="1"/>
              </a:gradFill>
              <a:ln w="25400">
                <a:solidFill>
                  <a:srgbClr val="7030A0">
                    <a:alpha val="95000"/>
                  </a:srgbClr>
                </a:solidFill>
                <a:prstDash val="sysDash"/>
              </a:ln>
              <a:effectLst>
                <a:glow rad="76200">
                  <a:srgbClr val="7030A0">
                    <a:alpha val="40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7-137B-4C43-BD29-4BED4C5F3BB2}"/>
              </c:ext>
            </c:extLst>
          </c:dPt>
          <c:cat>
            <c:numRef>
              <c:f>'Сегменты и динамика'!$B$161:$L$161</c:f>
              <c:numCache>
                <c:formatCode>General</c:formatCode>
                <c:ptCount val="11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  <c:pt idx="8">
                  <c:v>2023</c:v>
                </c:pt>
                <c:pt idx="9">
                  <c:v>2024</c:v>
                </c:pt>
                <c:pt idx="10">
                  <c:v>2025</c:v>
                </c:pt>
              </c:numCache>
            </c:numRef>
          </c:cat>
          <c:val>
            <c:numRef>
              <c:f>'Сегменты и динамика'!$B$162:$L$162</c:f>
              <c:numCache>
                <c:formatCode>0</c:formatCode>
                <c:ptCount val="11"/>
                <c:pt idx="0">
                  <c:v>11.600000000000001</c:v>
                </c:pt>
                <c:pt idx="1">
                  <c:v>19</c:v>
                </c:pt>
                <c:pt idx="2">
                  <c:v>54.8</c:v>
                </c:pt>
                <c:pt idx="3">
                  <c:v>96.6</c:v>
                </c:pt>
                <c:pt idx="4">
                  <c:v>176.4</c:v>
                </c:pt>
                <c:pt idx="5">
                  <c:v>305.60000000000002</c:v>
                </c:pt>
                <c:pt idx="6">
                  <c:v>488.96000000000004</c:v>
                </c:pt>
                <c:pt idx="7">
                  <c:v>733.44</c:v>
                </c:pt>
                <c:pt idx="8">
                  <c:v>1026.816</c:v>
                </c:pt>
                <c:pt idx="9">
                  <c:v>1334.8608000000002</c:v>
                </c:pt>
                <c:pt idx="10">
                  <c:v>1601.8329600000002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37B-4C43-BD29-4BED4C5F3B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6500128"/>
        <c:axId val="876513024"/>
      </c:areaChart>
      <c:catAx>
        <c:axId val="876500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2">
                <a:alpha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6513024"/>
        <c:crosses val="autoZero"/>
        <c:auto val="1"/>
        <c:lblAlgn val="ctr"/>
        <c:lblOffset val="100"/>
        <c:noMultiLvlLbl val="0"/>
      </c:catAx>
      <c:valAx>
        <c:axId val="876513024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solidFill>
              <a:schemeClr val="bg2"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65001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FFFFFF">
        <a:alpha val="0"/>
      </a:srgb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Сегмент исходящих телефонных коммуникаций,</a:t>
            </a:r>
            <a:r>
              <a:rPr lang="ru-RU" baseline="0" dirty="0"/>
              <a:t> </a:t>
            </a:r>
            <a:r>
              <a:rPr lang="ru-RU" baseline="0" dirty="0" err="1"/>
              <a:t>млн.р</a:t>
            </a:r>
            <a:r>
              <a:rPr lang="ru-RU" baseline="0" dirty="0"/>
              <a:t>.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accent4">
                  <a:lumMod val="40000"/>
                  <a:lumOff val="6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spPr>
            <a:gradFill>
              <a:gsLst>
                <a:gs pos="0">
                  <a:srgbClr val="7030A0">
                    <a:alpha val="69000"/>
                  </a:srgbClr>
                </a:gs>
                <a:gs pos="74000">
                  <a:srgbClr val="9C5BCD">
                    <a:alpha val="69000"/>
                  </a:srgbClr>
                </a:gs>
                <a:gs pos="83000">
                  <a:srgbClr val="AE78D6">
                    <a:alpha val="68000"/>
                  </a:srgbClr>
                </a:gs>
                <a:gs pos="100000">
                  <a:srgbClr val="C9A6E4">
                    <a:alpha val="68000"/>
                  </a:srgbClr>
                </a:gs>
              </a:gsLst>
              <a:lin ang="5400000" scaled="1"/>
            </a:gradFill>
            <a:ln w="25400">
              <a:solidFill>
                <a:srgbClr val="7030A0">
                  <a:alpha val="95000"/>
                </a:srgbClr>
              </a:solidFill>
            </a:ln>
            <a:effectLst>
              <a:glow rad="76200">
                <a:srgbClr val="7030A0">
                  <a:alpha val="40000"/>
                </a:srgbClr>
              </a:glow>
            </a:effectLst>
          </c:spPr>
          <c:dPt>
            <c:idx val="7"/>
            <c:bubble3D val="0"/>
            <c:spPr>
              <a:gradFill>
                <a:gsLst>
                  <a:gs pos="0">
                    <a:srgbClr val="7030A0">
                      <a:alpha val="69000"/>
                    </a:srgbClr>
                  </a:gs>
                  <a:gs pos="74000">
                    <a:srgbClr val="9C5BCD">
                      <a:alpha val="69000"/>
                    </a:srgbClr>
                  </a:gs>
                  <a:gs pos="83000">
                    <a:srgbClr val="AE78D6">
                      <a:alpha val="68000"/>
                    </a:srgbClr>
                  </a:gs>
                  <a:gs pos="100000">
                    <a:srgbClr val="C9A6E4">
                      <a:alpha val="68000"/>
                    </a:srgbClr>
                  </a:gs>
                </a:gsLst>
                <a:lin ang="5400000" scaled="1"/>
              </a:gradFill>
              <a:ln w="25400">
                <a:solidFill>
                  <a:srgbClr val="7030A0">
                    <a:alpha val="95000"/>
                  </a:srgbClr>
                </a:solidFill>
                <a:prstDash val="sysDash"/>
              </a:ln>
              <a:effectLst>
                <a:glow rad="76200">
                  <a:srgbClr val="7030A0">
                    <a:alpha val="40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1-0912-49A9-9720-1AA7630F35F5}"/>
              </c:ext>
            </c:extLst>
          </c:dPt>
          <c:dPt>
            <c:idx val="8"/>
            <c:bubble3D val="0"/>
            <c:spPr>
              <a:gradFill>
                <a:gsLst>
                  <a:gs pos="0">
                    <a:srgbClr val="7030A0">
                      <a:alpha val="69000"/>
                    </a:srgbClr>
                  </a:gs>
                  <a:gs pos="74000">
                    <a:srgbClr val="9C5BCD">
                      <a:alpha val="69000"/>
                    </a:srgbClr>
                  </a:gs>
                  <a:gs pos="83000">
                    <a:srgbClr val="AE78D6">
                      <a:alpha val="68000"/>
                    </a:srgbClr>
                  </a:gs>
                  <a:gs pos="100000">
                    <a:srgbClr val="C9A6E4">
                      <a:alpha val="68000"/>
                    </a:srgbClr>
                  </a:gs>
                </a:gsLst>
                <a:lin ang="5400000" scaled="1"/>
              </a:gradFill>
              <a:ln w="25400">
                <a:solidFill>
                  <a:srgbClr val="7030A0">
                    <a:alpha val="95000"/>
                  </a:srgbClr>
                </a:solidFill>
                <a:prstDash val="sysDash"/>
              </a:ln>
              <a:effectLst>
                <a:glow rad="76200">
                  <a:srgbClr val="7030A0">
                    <a:alpha val="40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3-0912-49A9-9720-1AA7630F35F5}"/>
              </c:ext>
            </c:extLst>
          </c:dPt>
          <c:dPt>
            <c:idx val="9"/>
            <c:bubble3D val="0"/>
            <c:spPr>
              <a:gradFill>
                <a:gsLst>
                  <a:gs pos="0">
                    <a:srgbClr val="7030A0">
                      <a:alpha val="69000"/>
                    </a:srgbClr>
                  </a:gs>
                  <a:gs pos="74000">
                    <a:srgbClr val="9C5BCD">
                      <a:alpha val="69000"/>
                    </a:srgbClr>
                  </a:gs>
                  <a:gs pos="83000">
                    <a:srgbClr val="AE78D6">
                      <a:alpha val="68000"/>
                    </a:srgbClr>
                  </a:gs>
                  <a:gs pos="100000">
                    <a:srgbClr val="C9A6E4">
                      <a:alpha val="68000"/>
                    </a:srgbClr>
                  </a:gs>
                </a:gsLst>
                <a:lin ang="5400000" scaled="1"/>
              </a:gradFill>
              <a:ln w="25400">
                <a:solidFill>
                  <a:srgbClr val="7030A0">
                    <a:alpha val="95000"/>
                  </a:srgbClr>
                </a:solidFill>
                <a:prstDash val="sysDash"/>
              </a:ln>
              <a:effectLst>
                <a:glow rad="76200">
                  <a:srgbClr val="7030A0">
                    <a:alpha val="40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5-0912-49A9-9720-1AA7630F35F5}"/>
              </c:ext>
            </c:extLst>
          </c:dPt>
          <c:dPt>
            <c:idx val="10"/>
            <c:bubble3D val="0"/>
            <c:spPr>
              <a:gradFill>
                <a:gsLst>
                  <a:gs pos="0">
                    <a:srgbClr val="7030A0">
                      <a:alpha val="69000"/>
                    </a:srgbClr>
                  </a:gs>
                  <a:gs pos="74000">
                    <a:srgbClr val="9C5BCD">
                      <a:alpha val="69000"/>
                    </a:srgbClr>
                  </a:gs>
                  <a:gs pos="83000">
                    <a:srgbClr val="AE78D6">
                      <a:alpha val="68000"/>
                    </a:srgbClr>
                  </a:gs>
                  <a:gs pos="100000">
                    <a:srgbClr val="C9A6E4">
                      <a:alpha val="68000"/>
                    </a:srgbClr>
                  </a:gs>
                </a:gsLst>
                <a:lin ang="5400000" scaled="1"/>
              </a:gradFill>
              <a:ln w="25400">
                <a:solidFill>
                  <a:srgbClr val="7030A0">
                    <a:alpha val="95000"/>
                  </a:srgbClr>
                </a:solidFill>
                <a:prstDash val="sysDash"/>
              </a:ln>
              <a:effectLst>
                <a:glow rad="76200">
                  <a:srgbClr val="7030A0">
                    <a:alpha val="40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7-0912-49A9-9720-1AA7630F35F5}"/>
              </c:ext>
            </c:extLst>
          </c:dPt>
          <c:cat>
            <c:numRef>
              <c:f>'Сегменты и динамика'!$B$190:$L$190</c:f>
              <c:numCache>
                <c:formatCode>General</c:formatCode>
                <c:ptCount val="11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  <c:pt idx="8">
                  <c:v>2023</c:v>
                </c:pt>
                <c:pt idx="9">
                  <c:v>2024</c:v>
                </c:pt>
                <c:pt idx="10">
                  <c:v>2025</c:v>
                </c:pt>
              </c:numCache>
            </c:numRef>
          </c:cat>
          <c:val>
            <c:numRef>
              <c:f>'Сегменты и динамика'!$B$191:$L$191</c:f>
              <c:numCache>
                <c:formatCode>0</c:formatCode>
                <c:ptCount val="11"/>
                <c:pt idx="0">
                  <c:v>5</c:v>
                </c:pt>
                <c:pt idx="1">
                  <c:v>10</c:v>
                </c:pt>
                <c:pt idx="2">
                  <c:v>30</c:v>
                </c:pt>
                <c:pt idx="3">
                  <c:v>114</c:v>
                </c:pt>
                <c:pt idx="4">
                  <c:v>313</c:v>
                </c:pt>
                <c:pt idx="5">
                  <c:v>644</c:v>
                </c:pt>
                <c:pt idx="6">
                  <c:v>1481.1999999999998</c:v>
                </c:pt>
                <c:pt idx="7">
                  <c:v>2962.3999999999996</c:v>
                </c:pt>
                <c:pt idx="8">
                  <c:v>1777.4399999999998</c:v>
                </c:pt>
                <c:pt idx="9">
                  <c:v>1955.184</c:v>
                </c:pt>
                <c:pt idx="10">
                  <c:v>2541.7392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912-49A9-9720-1AA7630F35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6500128"/>
        <c:axId val="876513024"/>
      </c:areaChart>
      <c:catAx>
        <c:axId val="876500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2">
                <a:alpha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6513024"/>
        <c:crosses val="autoZero"/>
        <c:auto val="1"/>
        <c:lblAlgn val="ctr"/>
        <c:lblOffset val="100"/>
        <c:noMultiLvlLbl val="0"/>
      </c:catAx>
      <c:valAx>
        <c:axId val="876513024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solidFill>
              <a:schemeClr val="bg2"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65001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FFFFFF">
        <a:alpha val="0"/>
      </a:srgb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Сегмент кастом ассистентов, навыков</a:t>
            </a:r>
            <a:r>
              <a:rPr lang="ru-RU" baseline="0"/>
              <a:t> и прочее, млн.р.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accent4">
                  <a:lumMod val="40000"/>
                  <a:lumOff val="6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spPr>
            <a:gradFill>
              <a:gsLst>
                <a:gs pos="0">
                  <a:srgbClr val="7030A0">
                    <a:alpha val="69000"/>
                  </a:srgbClr>
                </a:gs>
                <a:gs pos="74000">
                  <a:srgbClr val="9C5BCD">
                    <a:alpha val="69000"/>
                  </a:srgbClr>
                </a:gs>
                <a:gs pos="83000">
                  <a:srgbClr val="AE78D6">
                    <a:alpha val="68000"/>
                  </a:srgbClr>
                </a:gs>
                <a:gs pos="100000">
                  <a:srgbClr val="C9A6E4">
                    <a:alpha val="68000"/>
                  </a:srgbClr>
                </a:gs>
              </a:gsLst>
              <a:lin ang="5400000" scaled="1"/>
            </a:gradFill>
            <a:ln w="25400">
              <a:solidFill>
                <a:srgbClr val="7030A0">
                  <a:alpha val="95000"/>
                </a:srgbClr>
              </a:solidFill>
            </a:ln>
            <a:effectLst>
              <a:glow rad="76200">
                <a:srgbClr val="7030A0">
                  <a:alpha val="40000"/>
                </a:srgbClr>
              </a:glow>
            </a:effectLst>
          </c:spPr>
          <c:dPt>
            <c:idx val="7"/>
            <c:bubble3D val="0"/>
            <c:spPr>
              <a:gradFill>
                <a:gsLst>
                  <a:gs pos="0">
                    <a:srgbClr val="7030A0">
                      <a:alpha val="69000"/>
                    </a:srgbClr>
                  </a:gs>
                  <a:gs pos="74000">
                    <a:srgbClr val="9C5BCD">
                      <a:alpha val="69000"/>
                    </a:srgbClr>
                  </a:gs>
                  <a:gs pos="83000">
                    <a:srgbClr val="AE78D6">
                      <a:alpha val="68000"/>
                    </a:srgbClr>
                  </a:gs>
                  <a:gs pos="100000">
                    <a:srgbClr val="C9A6E4">
                      <a:alpha val="68000"/>
                    </a:srgbClr>
                  </a:gs>
                </a:gsLst>
                <a:lin ang="5400000" scaled="1"/>
              </a:gradFill>
              <a:ln w="25400">
                <a:solidFill>
                  <a:srgbClr val="7030A0">
                    <a:alpha val="95000"/>
                  </a:srgbClr>
                </a:solidFill>
                <a:prstDash val="sysDash"/>
              </a:ln>
              <a:effectLst>
                <a:glow rad="76200">
                  <a:srgbClr val="7030A0">
                    <a:alpha val="40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1-4102-4BCD-9523-1511BD959475}"/>
              </c:ext>
            </c:extLst>
          </c:dPt>
          <c:dPt>
            <c:idx val="8"/>
            <c:bubble3D val="0"/>
            <c:spPr>
              <a:gradFill>
                <a:gsLst>
                  <a:gs pos="0">
                    <a:srgbClr val="7030A0">
                      <a:alpha val="69000"/>
                    </a:srgbClr>
                  </a:gs>
                  <a:gs pos="74000">
                    <a:srgbClr val="9C5BCD">
                      <a:alpha val="69000"/>
                    </a:srgbClr>
                  </a:gs>
                  <a:gs pos="83000">
                    <a:srgbClr val="AE78D6">
                      <a:alpha val="68000"/>
                    </a:srgbClr>
                  </a:gs>
                  <a:gs pos="100000">
                    <a:srgbClr val="C9A6E4">
                      <a:alpha val="68000"/>
                    </a:srgbClr>
                  </a:gs>
                </a:gsLst>
                <a:lin ang="5400000" scaled="1"/>
              </a:gradFill>
              <a:ln w="25400">
                <a:solidFill>
                  <a:srgbClr val="7030A0">
                    <a:alpha val="95000"/>
                  </a:srgbClr>
                </a:solidFill>
                <a:prstDash val="sysDash"/>
              </a:ln>
              <a:effectLst>
                <a:glow rad="76200">
                  <a:srgbClr val="7030A0">
                    <a:alpha val="40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3-4102-4BCD-9523-1511BD959475}"/>
              </c:ext>
            </c:extLst>
          </c:dPt>
          <c:dPt>
            <c:idx val="9"/>
            <c:bubble3D val="0"/>
            <c:spPr>
              <a:gradFill>
                <a:gsLst>
                  <a:gs pos="0">
                    <a:srgbClr val="7030A0">
                      <a:alpha val="69000"/>
                    </a:srgbClr>
                  </a:gs>
                  <a:gs pos="74000">
                    <a:srgbClr val="9C5BCD">
                      <a:alpha val="69000"/>
                    </a:srgbClr>
                  </a:gs>
                  <a:gs pos="83000">
                    <a:srgbClr val="AE78D6">
                      <a:alpha val="68000"/>
                    </a:srgbClr>
                  </a:gs>
                  <a:gs pos="100000">
                    <a:srgbClr val="C9A6E4">
                      <a:alpha val="68000"/>
                    </a:srgbClr>
                  </a:gs>
                </a:gsLst>
                <a:lin ang="5400000" scaled="1"/>
              </a:gradFill>
              <a:ln w="25400">
                <a:solidFill>
                  <a:srgbClr val="7030A0">
                    <a:alpha val="95000"/>
                  </a:srgbClr>
                </a:solidFill>
                <a:prstDash val="sysDash"/>
              </a:ln>
              <a:effectLst>
                <a:glow rad="76200">
                  <a:srgbClr val="7030A0">
                    <a:alpha val="40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5-4102-4BCD-9523-1511BD959475}"/>
              </c:ext>
            </c:extLst>
          </c:dPt>
          <c:dPt>
            <c:idx val="10"/>
            <c:bubble3D val="0"/>
            <c:spPr>
              <a:gradFill>
                <a:gsLst>
                  <a:gs pos="0">
                    <a:srgbClr val="7030A0">
                      <a:alpha val="69000"/>
                    </a:srgbClr>
                  </a:gs>
                  <a:gs pos="74000">
                    <a:srgbClr val="9C5BCD">
                      <a:alpha val="69000"/>
                    </a:srgbClr>
                  </a:gs>
                  <a:gs pos="83000">
                    <a:srgbClr val="AE78D6">
                      <a:alpha val="68000"/>
                    </a:srgbClr>
                  </a:gs>
                  <a:gs pos="100000">
                    <a:srgbClr val="C9A6E4">
                      <a:alpha val="68000"/>
                    </a:srgbClr>
                  </a:gs>
                </a:gsLst>
                <a:lin ang="5400000" scaled="1"/>
              </a:gradFill>
              <a:ln w="25400">
                <a:solidFill>
                  <a:srgbClr val="7030A0">
                    <a:alpha val="95000"/>
                  </a:srgbClr>
                </a:solidFill>
                <a:prstDash val="sysDash"/>
              </a:ln>
              <a:effectLst>
                <a:glow rad="76200">
                  <a:srgbClr val="7030A0">
                    <a:alpha val="40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7-4102-4BCD-9523-1511BD959475}"/>
              </c:ext>
            </c:extLst>
          </c:dPt>
          <c:cat>
            <c:numRef>
              <c:f>'Сегменты и динамика'!$B$213:$L$213</c:f>
              <c:numCache>
                <c:formatCode>General</c:formatCode>
                <c:ptCount val="11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  <c:pt idx="8">
                  <c:v>2023</c:v>
                </c:pt>
                <c:pt idx="9">
                  <c:v>2024</c:v>
                </c:pt>
                <c:pt idx="10">
                  <c:v>2025</c:v>
                </c:pt>
              </c:numCache>
            </c:numRef>
          </c:cat>
          <c:val>
            <c:numRef>
              <c:f>'Сегменты и динамика'!$B$214:$L$214</c:f>
              <c:numCache>
                <c:formatCode>0</c:formatCode>
                <c:ptCount val="11"/>
                <c:pt idx="0">
                  <c:v>5</c:v>
                </c:pt>
                <c:pt idx="1">
                  <c:v>7</c:v>
                </c:pt>
                <c:pt idx="2">
                  <c:v>30.3</c:v>
                </c:pt>
                <c:pt idx="3">
                  <c:v>84.85</c:v>
                </c:pt>
                <c:pt idx="4">
                  <c:v>185.37</c:v>
                </c:pt>
                <c:pt idx="5">
                  <c:v>432.25</c:v>
                </c:pt>
                <c:pt idx="6">
                  <c:v>864.5</c:v>
                </c:pt>
                <c:pt idx="7">
                  <c:v>1815.45</c:v>
                </c:pt>
                <c:pt idx="8">
                  <c:v>3993.9900000000002</c:v>
                </c:pt>
                <c:pt idx="9">
                  <c:v>8786.7780000000021</c:v>
                </c:pt>
                <c:pt idx="10">
                  <c:v>19330.911600000007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102-4BCD-9523-1511BD9594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6500128"/>
        <c:axId val="876513024"/>
      </c:areaChart>
      <c:catAx>
        <c:axId val="876500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2">
                <a:alpha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6513024"/>
        <c:crosses val="autoZero"/>
        <c:auto val="1"/>
        <c:lblAlgn val="ctr"/>
        <c:lblOffset val="100"/>
        <c:noMultiLvlLbl val="0"/>
      </c:catAx>
      <c:valAx>
        <c:axId val="876513024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solidFill>
              <a:schemeClr val="bg2"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65001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FFFFFF">
        <a:alpha val="0"/>
      </a:srgb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3C63D9-501F-4EC1-AD2A-32B078C27B07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F91756-7173-470F-8306-5366D7239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623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rtner.com/smarterwithgartner/6-trends-on-the-gartner-hype-cycle-for-the-digital-workplace-2020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3106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9712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0148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980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7853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b8da76988d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b8da76988d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https://www.gartner.com/smarterwithgartner/6-trends-on-the-gartner-hype-cycle-for-the-digital-workplace-2020/</a:t>
            </a:r>
            <a:r>
              <a:rPr lang="ru"/>
              <a:t>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534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 cop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/>
          <p:cNvSpPr/>
          <p:nvPr/>
        </p:nvSpPr>
        <p:spPr>
          <a:xfrm>
            <a:off x="-63570" y="-65841"/>
            <a:ext cx="12397021" cy="7095650"/>
          </a:xfrm>
          <a:prstGeom prst="rect">
            <a:avLst/>
          </a:prstGeom>
          <a:solidFill>
            <a:srgbClr val="0413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600" b="0"/>
            </a:pPr>
            <a:endParaRPr/>
          </a:p>
        </p:txBody>
      </p:sp>
      <p:sp>
        <p:nvSpPr>
          <p:cNvPr id="12" name="Square"/>
          <p:cNvSpPr/>
          <p:nvPr/>
        </p:nvSpPr>
        <p:spPr>
          <a:xfrm>
            <a:off x="8173484" y="-1667861"/>
            <a:ext cx="635007" cy="635007"/>
          </a:xfrm>
          <a:prstGeom prst="rect">
            <a:avLst/>
          </a:prstGeom>
          <a:solidFill>
            <a:srgbClr val="1F3D6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600" b="0"/>
            </a:pPr>
            <a:endParaRPr/>
          </a:p>
        </p:txBody>
      </p:sp>
      <p:sp>
        <p:nvSpPr>
          <p:cNvPr id="13" name="Square"/>
          <p:cNvSpPr/>
          <p:nvPr/>
        </p:nvSpPr>
        <p:spPr>
          <a:xfrm>
            <a:off x="8934443" y="-1667861"/>
            <a:ext cx="635007" cy="635007"/>
          </a:xfrm>
          <a:prstGeom prst="rect">
            <a:avLst/>
          </a:prstGeom>
          <a:solidFill>
            <a:srgbClr val="387BB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600" b="0"/>
            </a:pPr>
            <a:endParaRPr/>
          </a:p>
        </p:txBody>
      </p:sp>
      <p:sp>
        <p:nvSpPr>
          <p:cNvPr id="14" name="Square"/>
          <p:cNvSpPr/>
          <p:nvPr/>
        </p:nvSpPr>
        <p:spPr>
          <a:xfrm>
            <a:off x="8173484" y="-933604"/>
            <a:ext cx="635007" cy="635007"/>
          </a:xfrm>
          <a:prstGeom prst="rect">
            <a:avLst/>
          </a:prstGeom>
          <a:solidFill>
            <a:srgbClr val="568DC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600" b="0"/>
            </a:pPr>
            <a:endParaRPr/>
          </a:p>
        </p:txBody>
      </p:sp>
      <p:sp>
        <p:nvSpPr>
          <p:cNvPr id="15" name="Square"/>
          <p:cNvSpPr/>
          <p:nvPr/>
        </p:nvSpPr>
        <p:spPr>
          <a:xfrm>
            <a:off x="8934443" y="-933604"/>
            <a:ext cx="635007" cy="635007"/>
          </a:xfrm>
          <a:prstGeom prst="rect">
            <a:avLst/>
          </a:prstGeom>
          <a:solidFill>
            <a:srgbClr val="88C8E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600" b="0"/>
            </a:pPr>
            <a:endParaRPr/>
          </a:p>
        </p:txBody>
      </p:sp>
      <p:sp>
        <p:nvSpPr>
          <p:cNvPr id="16" name="Square"/>
          <p:cNvSpPr/>
          <p:nvPr/>
        </p:nvSpPr>
        <p:spPr>
          <a:xfrm>
            <a:off x="9695404" y="-1667861"/>
            <a:ext cx="635007" cy="635007"/>
          </a:xfrm>
          <a:prstGeom prst="rect">
            <a:avLst/>
          </a:prstGeom>
          <a:solidFill>
            <a:srgbClr val="224C8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600" b="0"/>
            </a:pPr>
            <a:endParaRPr/>
          </a:p>
        </p:txBody>
      </p:sp>
      <p:sp>
        <p:nvSpPr>
          <p:cNvPr id="17" name="Square"/>
          <p:cNvSpPr/>
          <p:nvPr/>
        </p:nvSpPr>
        <p:spPr>
          <a:xfrm>
            <a:off x="9695404" y="-933604"/>
            <a:ext cx="635007" cy="635007"/>
          </a:xfrm>
          <a:prstGeom prst="rect">
            <a:avLst/>
          </a:prstGeom>
          <a:solidFill>
            <a:srgbClr val="6AB1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600" b="0"/>
            </a:pPr>
            <a:endParaRPr/>
          </a:p>
        </p:txBody>
      </p:sp>
      <p:sp>
        <p:nvSpPr>
          <p:cNvPr id="18" name="Rectangle"/>
          <p:cNvSpPr/>
          <p:nvPr/>
        </p:nvSpPr>
        <p:spPr>
          <a:xfrm>
            <a:off x="-192504" y="2258727"/>
            <a:ext cx="9000992" cy="4651350"/>
          </a:xfrm>
          <a:prstGeom prst="rect">
            <a:avLst/>
          </a:prstGeom>
          <a:solidFill>
            <a:srgbClr val="FEFEF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600" b="0"/>
            </a:pPr>
            <a:endParaRPr/>
          </a:p>
        </p:txBody>
      </p:sp>
      <p:sp>
        <p:nvSpPr>
          <p:cNvPr id="19" name="Rectangle"/>
          <p:cNvSpPr/>
          <p:nvPr/>
        </p:nvSpPr>
        <p:spPr>
          <a:xfrm>
            <a:off x="8807022" y="2258727"/>
            <a:ext cx="788092" cy="2343458"/>
          </a:xfrm>
          <a:prstGeom prst="rect">
            <a:avLst/>
          </a:prstGeom>
          <a:solidFill>
            <a:srgbClr val="6AB1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600" b="0"/>
            </a:pPr>
            <a:endParaRPr/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50942" y="6540500"/>
            <a:ext cx="283770" cy="275133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3655596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 &amp; Subtitle copy 21">
    <p:bg>
      <p:bgPr>
        <a:solidFill>
          <a:srgbClr val="6AB1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new@2x.png" descr="new@2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254" y="-1657070"/>
            <a:ext cx="8541720" cy="101721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" name="Picture 15" descr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400" y="381000"/>
            <a:ext cx="1587479" cy="477599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50942" y="6540500"/>
            <a:ext cx="283770" cy="275133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4831603"/>
      </p:ext>
    </p:extLst>
  </p:cSld>
  <p:clrMapOvr>
    <a:masterClrMapping/>
  </p:clrMapOvr>
  <p:transition spd="med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3" name="Group 6"/>
          <p:cNvGrpSpPr/>
          <p:nvPr/>
        </p:nvGrpSpPr>
        <p:grpSpPr>
          <a:xfrm>
            <a:off x="4308668" y="-1231617"/>
            <a:ext cx="1787335" cy="1134641"/>
            <a:chOff x="-1" y="0"/>
            <a:chExt cx="1787333" cy="1134639"/>
          </a:xfrm>
        </p:grpSpPr>
        <p:sp>
          <p:nvSpPr>
            <p:cNvPr id="1327" name="Square"/>
            <p:cNvSpPr/>
            <p:nvPr/>
          </p:nvSpPr>
          <p:spPr>
            <a:xfrm>
              <a:off x="-2" y="-1"/>
              <a:ext cx="526197" cy="526199"/>
            </a:xfrm>
            <a:prstGeom prst="rect">
              <a:avLst/>
            </a:prstGeom>
            <a:solidFill>
              <a:srgbClr val="1F3D6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328" name="Square"/>
            <p:cNvSpPr/>
            <p:nvPr/>
          </p:nvSpPr>
          <p:spPr>
            <a:xfrm>
              <a:off x="630566" y="-1"/>
              <a:ext cx="526197" cy="526199"/>
            </a:xfrm>
            <a:prstGeom prst="rect">
              <a:avLst/>
            </a:prstGeom>
            <a:solidFill>
              <a:srgbClr val="387BB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329" name="Square"/>
            <p:cNvSpPr/>
            <p:nvPr/>
          </p:nvSpPr>
          <p:spPr>
            <a:xfrm>
              <a:off x="-2" y="608442"/>
              <a:ext cx="526197" cy="526197"/>
            </a:xfrm>
            <a:prstGeom prst="rect">
              <a:avLst/>
            </a:prstGeom>
            <a:solidFill>
              <a:srgbClr val="568DC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330" name="Square"/>
            <p:cNvSpPr/>
            <p:nvPr/>
          </p:nvSpPr>
          <p:spPr>
            <a:xfrm>
              <a:off x="630567" y="608442"/>
              <a:ext cx="526197" cy="526197"/>
            </a:xfrm>
            <a:prstGeom prst="rect">
              <a:avLst/>
            </a:prstGeom>
            <a:solidFill>
              <a:srgbClr val="88C8E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331" name="Square"/>
            <p:cNvSpPr/>
            <p:nvPr/>
          </p:nvSpPr>
          <p:spPr>
            <a:xfrm>
              <a:off x="1261136" y="-1"/>
              <a:ext cx="526197" cy="526199"/>
            </a:xfrm>
            <a:prstGeom prst="rect">
              <a:avLst/>
            </a:prstGeom>
            <a:solidFill>
              <a:srgbClr val="224C8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332" name="Square"/>
            <p:cNvSpPr/>
            <p:nvPr/>
          </p:nvSpPr>
          <p:spPr>
            <a:xfrm>
              <a:off x="1261136" y="608442"/>
              <a:ext cx="526197" cy="526197"/>
            </a:xfrm>
            <a:prstGeom prst="rect">
              <a:avLst/>
            </a:prstGeom>
            <a:solidFill>
              <a:srgbClr val="6AB1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</p:grpSp>
      <p:sp>
        <p:nvSpPr>
          <p:cNvPr id="1334" name="Прямоугольник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7479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/>
            </a:pPr>
            <a:endParaRPr/>
          </a:p>
        </p:txBody>
      </p:sp>
      <p:pic>
        <p:nvPicPr>
          <p:cNvPr id="1335" name="Рисунок 9" descr="Рисунок 9"/>
          <p:cNvPicPr>
            <a:picLocks noChangeAspect="1"/>
          </p:cNvPicPr>
          <p:nvPr/>
        </p:nvPicPr>
        <p:blipFill>
          <a:blip r:embed="rId2">
            <a:alphaModFix amt="5827"/>
          </a:blip>
          <a:srcRect b="65480"/>
          <a:stretch>
            <a:fillRect/>
          </a:stretch>
        </p:blipFill>
        <p:spPr>
          <a:xfrm>
            <a:off x="6191250" y="4708525"/>
            <a:ext cx="5607050" cy="2149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6" name="Рисунок 10" descr="Рисунок 10"/>
          <p:cNvPicPr>
            <a:picLocks noChangeAspect="1"/>
          </p:cNvPicPr>
          <p:nvPr/>
        </p:nvPicPr>
        <p:blipFill>
          <a:blip r:embed="rId3">
            <a:alphaModFix amt="5827"/>
          </a:blip>
          <a:srcRect t="69745"/>
          <a:stretch>
            <a:fillRect/>
          </a:stretch>
        </p:blipFill>
        <p:spPr>
          <a:xfrm>
            <a:off x="4591050" y="0"/>
            <a:ext cx="5183188" cy="14081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7" name="Рисунок 9" descr="Рисунок 9"/>
          <p:cNvPicPr>
            <a:picLocks noChangeAspect="1"/>
          </p:cNvPicPr>
          <p:nvPr/>
        </p:nvPicPr>
        <p:blipFill>
          <a:blip r:embed="rId4">
            <a:alphaModFix amt="5827"/>
          </a:blip>
          <a:srcRect b="65480"/>
          <a:stretch>
            <a:fillRect/>
          </a:stretch>
        </p:blipFill>
        <p:spPr>
          <a:xfrm rot="5400000">
            <a:off x="-1819913" y="4378325"/>
            <a:ext cx="5607055" cy="21494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8" name="Picture 11" descr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168" y="2227303"/>
            <a:ext cx="2525043" cy="2404804"/>
          </a:xfrm>
          <a:prstGeom prst="rect">
            <a:avLst/>
          </a:prstGeom>
          <a:ln w="12700">
            <a:miter lim="400000"/>
          </a:ln>
        </p:spPr>
      </p:pic>
      <p:sp>
        <p:nvSpPr>
          <p:cNvPr id="13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6690028"/>
      </p:ext>
    </p:extLst>
  </p:cSld>
  <p:clrMapOvr>
    <a:masterClrMapping/>
  </p:clrMapOvr>
  <p:transition spd="med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2" name="Group 6"/>
          <p:cNvGrpSpPr/>
          <p:nvPr/>
        </p:nvGrpSpPr>
        <p:grpSpPr>
          <a:xfrm>
            <a:off x="4308668" y="-1231617"/>
            <a:ext cx="1787335" cy="1134641"/>
            <a:chOff x="-1" y="0"/>
            <a:chExt cx="1787333" cy="1134639"/>
          </a:xfrm>
        </p:grpSpPr>
        <p:sp>
          <p:nvSpPr>
            <p:cNvPr id="1346" name="Square"/>
            <p:cNvSpPr/>
            <p:nvPr/>
          </p:nvSpPr>
          <p:spPr>
            <a:xfrm>
              <a:off x="-2" y="-1"/>
              <a:ext cx="526197" cy="526199"/>
            </a:xfrm>
            <a:prstGeom prst="rect">
              <a:avLst/>
            </a:prstGeom>
            <a:solidFill>
              <a:srgbClr val="1F3D6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347" name="Square"/>
            <p:cNvSpPr/>
            <p:nvPr/>
          </p:nvSpPr>
          <p:spPr>
            <a:xfrm>
              <a:off x="630566" y="-1"/>
              <a:ext cx="526197" cy="526199"/>
            </a:xfrm>
            <a:prstGeom prst="rect">
              <a:avLst/>
            </a:prstGeom>
            <a:solidFill>
              <a:srgbClr val="387BB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348" name="Square"/>
            <p:cNvSpPr/>
            <p:nvPr/>
          </p:nvSpPr>
          <p:spPr>
            <a:xfrm>
              <a:off x="-2" y="608442"/>
              <a:ext cx="526197" cy="526197"/>
            </a:xfrm>
            <a:prstGeom prst="rect">
              <a:avLst/>
            </a:prstGeom>
            <a:solidFill>
              <a:srgbClr val="568DC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349" name="Square"/>
            <p:cNvSpPr/>
            <p:nvPr/>
          </p:nvSpPr>
          <p:spPr>
            <a:xfrm>
              <a:off x="630567" y="608442"/>
              <a:ext cx="526197" cy="526197"/>
            </a:xfrm>
            <a:prstGeom prst="rect">
              <a:avLst/>
            </a:prstGeom>
            <a:solidFill>
              <a:srgbClr val="88C8E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350" name="Square"/>
            <p:cNvSpPr/>
            <p:nvPr/>
          </p:nvSpPr>
          <p:spPr>
            <a:xfrm>
              <a:off x="1261136" y="-1"/>
              <a:ext cx="526197" cy="526199"/>
            </a:xfrm>
            <a:prstGeom prst="rect">
              <a:avLst/>
            </a:prstGeom>
            <a:solidFill>
              <a:srgbClr val="224C8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351" name="Square"/>
            <p:cNvSpPr/>
            <p:nvPr/>
          </p:nvSpPr>
          <p:spPr>
            <a:xfrm>
              <a:off x="1261136" y="608442"/>
              <a:ext cx="526197" cy="526197"/>
            </a:xfrm>
            <a:prstGeom prst="rect">
              <a:avLst/>
            </a:prstGeom>
            <a:solidFill>
              <a:srgbClr val="6AB1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</p:grpSp>
      <p:sp>
        <p:nvSpPr>
          <p:cNvPr id="1353" name="Прямоугольник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80C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/>
            </a:pPr>
            <a:endParaRPr/>
          </a:p>
        </p:txBody>
      </p:sp>
      <p:pic>
        <p:nvPicPr>
          <p:cNvPr id="1354" name="Рисунок 9" descr="Рисунок 9"/>
          <p:cNvPicPr>
            <a:picLocks noChangeAspect="1"/>
          </p:cNvPicPr>
          <p:nvPr/>
        </p:nvPicPr>
        <p:blipFill>
          <a:blip r:embed="rId2">
            <a:alphaModFix amt="5827"/>
          </a:blip>
          <a:srcRect b="65480"/>
          <a:stretch>
            <a:fillRect/>
          </a:stretch>
        </p:blipFill>
        <p:spPr>
          <a:xfrm>
            <a:off x="6191250" y="4708525"/>
            <a:ext cx="5607050" cy="2149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5" name="Рисунок 10" descr="Рисунок 10"/>
          <p:cNvPicPr>
            <a:picLocks noChangeAspect="1"/>
          </p:cNvPicPr>
          <p:nvPr/>
        </p:nvPicPr>
        <p:blipFill>
          <a:blip r:embed="rId3">
            <a:alphaModFix amt="5827"/>
          </a:blip>
          <a:srcRect t="69745"/>
          <a:stretch>
            <a:fillRect/>
          </a:stretch>
        </p:blipFill>
        <p:spPr>
          <a:xfrm>
            <a:off x="4591050" y="0"/>
            <a:ext cx="5183188" cy="14081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6" name="Рисунок 9" descr="Рисунок 9"/>
          <p:cNvPicPr>
            <a:picLocks noChangeAspect="1"/>
          </p:cNvPicPr>
          <p:nvPr/>
        </p:nvPicPr>
        <p:blipFill>
          <a:blip r:embed="rId4">
            <a:alphaModFix amt="5827"/>
          </a:blip>
          <a:srcRect b="65480"/>
          <a:stretch>
            <a:fillRect/>
          </a:stretch>
        </p:blipFill>
        <p:spPr>
          <a:xfrm rot="5400000">
            <a:off x="-1819913" y="4378325"/>
            <a:ext cx="5607055" cy="21494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062" y="2225893"/>
            <a:ext cx="2526522" cy="2406213"/>
          </a:xfrm>
          <a:prstGeom prst="rect">
            <a:avLst/>
          </a:prstGeom>
          <a:ln w="12700">
            <a:miter lim="400000"/>
          </a:ln>
        </p:spPr>
      </p:pic>
      <p:sp>
        <p:nvSpPr>
          <p:cNvPr id="13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7310990"/>
      </p:ext>
    </p:extLst>
  </p:cSld>
  <p:clrMapOvr>
    <a:masterClrMapping/>
  </p:clrMapOvr>
  <p:transition spd="med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1" name="Group 6"/>
          <p:cNvGrpSpPr/>
          <p:nvPr/>
        </p:nvGrpSpPr>
        <p:grpSpPr>
          <a:xfrm>
            <a:off x="4308668" y="-1231617"/>
            <a:ext cx="1787335" cy="1134641"/>
            <a:chOff x="-1" y="0"/>
            <a:chExt cx="1787333" cy="1134639"/>
          </a:xfrm>
        </p:grpSpPr>
        <p:sp>
          <p:nvSpPr>
            <p:cNvPr id="1365" name="Square"/>
            <p:cNvSpPr/>
            <p:nvPr/>
          </p:nvSpPr>
          <p:spPr>
            <a:xfrm>
              <a:off x="-2" y="-1"/>
              <a:ext cx="526197" cy="526199"/>
            </a:xfrm>
            <a:prstGeom prst="rect">
              <a:avLst/>
            </a:prstGeom>
            <a:solidFill>
              <a:srgbClr val="1F3D6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366" name="Square"/>
            <p:cNvSpPr/>
            <p:nvPr/>
          </p:nvSpPr>
          <p:spPr>
            <a:xfrm>
              <a:off x="630566" y="-1"/>
              <a:ext cx="526197" cy="526199"/>
            </a:xfrm>
            <a:prstGeom prst="rect">
              <a:avLst/>
            </a:prstGeom>
            <a:solidFill>
              <a:srgbClr val="387BB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367" name="Square"/>
            <p:cNvSpPr/>
            <p:nvPr/>
          </p:nvSpPr>
          <p:spPr>
            <a:xfrm>
              <a:off x="-2" y="608442"/>
              <a:ext cx="526197" cy="526197"/>
            </a:xfrm>
            <a:prstGeom prst="rect">
              <a:avLst/>
            </a:prstGeom>
            <a:solidFill>
              <a:srgbClr val="568DC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368" name="Square"/>
            <p:cNvSpPr/>
            <p:nvPr/>
          </p:nvSpPr>
          <p:spPr>
            <a:xfrm>
              <a:off x="630567" y="608442"/>
              <a:ext cx="526197" cy="526197"/>
            </a:xfrm>
            <a:prstGeom prst="rect">
              <a:avLst/>
            </a:prstGeom>
            <a:solidFill>
              <a:srgbClr val="88C8E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369" name="Square"/>
            <p:cNvSpPr/>
            <p:nvPr/>
          </p:nvSpPr>
          <p:spPr>
            <a:xfrm>
              <a:off x="1261136" y="-1"/>
              <a:ext cx="526197" cy="526199"/>
            </a:xfrm>
            <a:prstGeom prst="rect">
              <a:avLst/>
            </a:prstGeom>
            <a:solidFill>
              <a:srgbClr val="224C8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370" name="Square"/>
            <p:cNvSpPr/>
            <p:nvPr/>
          </p:nvSpPr>
          <p:spPr>
            <a:xfrm>
              <a:off x="1261136" y="608442"/>
              <a:ext cx="526197" cy="526197"/>
            </a:xfrm>
            <a:prstGeom prst="rect">
              <a:avLst/>
            </a:prstGeom>
            <a:solidFill>
              <a:srgbClr val="6AB1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</p:grpSp>
      <p:pic>
        <p:nvPicPr>
          <p:cNvPr id="1372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95" y="326037"/>
            <a:ext cx="460935" cy="561603"/>
          </a:xfrm>
          <a:prstGeom prst="rect">
            <a:avLst/>
          </a:prstGeom>
          <a:ln w="12700">
            <a:miter lim="400000"/>
          </a:ln>
        </p:spPr>
      </p:pic>
      <p:sp>
        <p:nvSpPr>
          <p:cNvPr id="13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4477524"/>
      </p:ext>
    </p:extLst>
  </p:cSld>
  <p:clrMapOvr>
    <a:masterClrMapping/>
  </p:clrMapOvr>
  <p:transition spd="med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6" name="Group 6"/>
          <p:cNvGrpSpPr/>
          <p:nvPr/>
        </p:nvGrpSpPr>
        <p:grpSpPr>
          <a:xfrm>
            <a:off x="4308668" y="-1231617"/>
            <a:ext cx="1787335" cy="1134641"/>
            <a:chOff x="-1" y="0"/>
            <a:chExt cx="1787333" cy="1134639"/>
          </a:xfrm>
        </p:grpSpPr>
        <p:sp>
          <p:nvSpPr>
            <p:cNvPr id="1380" name="Square"/>
            <p:cNvSpPr/>
            <p:nvPr/>
          </p:nvSpPr>
          <p:spPr>
            <a:xfrm>
              <a:off x="-2" y="-1"/>
              <a:ext cx="526197" cy="526199"/>
            </a:xfrm>
            <a:prstGeom prst="rect">
              <a:avLst/>
            </a:prstGeom>
            <a:solidFill>
              <a:srgbClr val="1F3D6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381" name="Square"/>
            <p:cNvSpPr/>
            <p:nvPr/>
          </p:nvSpPr>
          <p:spPr>
            <a:xfrm>
              <a:off x="630566" y="-1"/>
              <a:ext cx="526197" cy="526199"/>
            </a:xfrm>
            <a:prstGeom prst="rect">
              <a:avLst/>
            </a:prstGeom>
            <a:solidFill>
              <a:srgbClr val="387BB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382" name="Square"/>
            <p:cNvSpPr/>
            <p:nvPr/>
          </p:nvSpPr>
          <p:spPr>
            <a:xfrm>
              <a:off x="-2" y="608442"/>
              <a:ext cx="526197" cy="526197"/>
            </a:xfrm>
            <a:prstGeom prst="rect">
              <a:avLst/>
            </a:prstGeom>
            <a:solidFill>
              <a:srgbClr val="568DC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383" name="Square"/>
            <p:cNvSpPr/>
            <p:nvPr/>
          </p:nvSpPr>
          <p:spPr>
            <a:xfrm>
              <a:off x="630567" y="608442"/>
              <a:ext cx="526197" cy="526197"/>
            </a:xfrm>
            <a:prstGeom prst="rect">
              <a:avLst/>
            </a:prstGeom>
            <a:solidFill>
              <a:srgbClr val="88C8E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384" name="Square"/>
            <p:cNvSpPr/>
            <p:nvPr/>
          </p:nvSpPr>
          <p:spPr>
            <a:xfrm>
              <a:off x="1261136" y="-1"/>
              <a:ext cx="526197" cy="526199"/>
            </a:xfrm>
            <a:prstGeom prst="rect">
              <a:avLst/>
            </a:prstGeom>
            <a:solidFill>
              <a:srgbClr val="224C8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385" name="Square"/>
            <p:cNvSpPr/>
            <p:nvPr/>
          </p:nvSpPr>
          <p:spPr>
            <a:xfrm>
              <a:off x="1261136" y="608442"/>
              <a:ext cx="526197" cy="526197"/>
            </a:xfrm>
            <a:prstGeom prst="rect">
              <a:avLst/>
            </a:prstGeom>
            <a:solidFill>
              <a:srgbClr val="6AB1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</p:grpSp>
      <p:sp>
        <p:nvSpPr>
          <p:cNvPr id="13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7908385"/>
      </p:ext>
    </p:extLst>
  </p:cSld>
  <p:clrMapOvr>
    <a:masterClrMapping/>
  </p:clrMapOvr>
  <p:transition spd="med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0" name="Group 6"/>
          <p:cNvGrpSpPr/>
          <p:nvPr/>
        </p:nvGrpSpPr>
        <p:grpSpPr>
          <a:xfrm>
            <a:off x="4308668" y="-1231617"/>
            <a:ext cx="1787335" cy="1134641"/>
            <a:chOff x="-1" y="0"/>
            <a:chExt cx="1787333" cy="1134639"/>
          </a:xfrm>
        </p:grpSpPr>
        <p:sp>
          <p:nvSpPr>
            <p:cNvPr id="1394" name="Square"/>
            <p:cNvSpPr/>
            <p:nvPr/>
          </p:nvSpPr>
          <p:spPr>
            <a:xfrm>
              <a:off x="-2" y="-1"/>
              <a:ext cx="526197" cy="526199"/>
            </a:xfrm>
            <a:prstGeom prst="rect">
              <a:avLst/>
            </a:prstGeom>
            <a:solidFill>
              <a:srgbClr val="1F3D6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395" name="Square"/>
            <p:cNvSpPr/>
            <p:nvPr/>
          </p:nvSpPr>
          <p:spPr>
            <a:xfrm>
              <a:off x="630566" y="-1"/>
              <a:ext cx="526197" cy="526199"/>
            </a:xfrm>
            <a:prstGeom prst="rect">
              <a:avLst/>
            </a:prstGeom>
            <a:solidFill>
              <a:srgbClr val="387BB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396" name="Square"/>
            <p:cNvSpPr/>
            <p:nvPr/>
          </p:nvSpPr>
          <p:spPr>
            <a:xfrm>
              <a:off x="-2" y="608442"/>
              <a:ext cx="526197" cy="526197"/>
            </a:xfrm>
            <a:prstGeom prst="rect">
              <a:avLst/>
            </a:prstGeom>
            <a:solidFill>
              <a:srgbClr val="568DC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397" name="Square"/>
            <p:cNvSpPr/>
            <p:nvPr/>
          </p:nvSpPr>
          <p:spPr>
            <a:xfrm>
              <a:off x="630567" y="608442"/>
              <a:ext cx="526197" cy="526197"/>
            </a:xfrm>
            <a:prstGeom prst="rect">
              <a:avLst/>
            </a:prstGeom>
            <a:solidFill>
              <a:srgbClr val="88C8E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398" name="Square"/>
            <p:cNvSpPr/>
            <p:nvPr/>
          </p:nvSpPr>
          <p:spPr>
            <a:xfrm>
              <a:off x="1261136" y="-1"/>
              <a:ext cx="526197" cy="526199"/>
            </a:xfrm>
            <a:prstGeom prst="rect">
              <a:avLst/>
            </a:prstGeom>
            <a:solidFill>
              <a:srgbClr val="224C8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399" name="Square"/>
            <p:cNvSpPr/>
            <p:nvPr/>
          </p:nvSpPr>
          <p:spPr>
            <a:xfrm>
              <a:off x="1261136" y="608442"/>
              <a:ext cx="526197" cy="526197"/>
            </a:xfrm>
            <a:prstGeom prst="rect">
              <a:avLst/>
            </a:prstGeom>
            <a:solidFill>
              <a:srgbClr val="6AB1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</p:grpSp>
      <p:pic>
        <p:nvPicPr>
          <p:cNvPr id="1401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497" y="186337"/>
            <a:ext cx="460934" cy="561603"/>
          </a:xfrm>
          <a:prstGeom prst="rect">
            <a:avLst/>
          </a:prstGeom>
          <a:ln w="12700">
            <a:miter lim="400000"/>
          </a:ln>
        </p:spPr>
      </p:pic>
      <p:sp>
        <p:nvSpPr>
          <p:cNvPr id="14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2661632"/>
      </p:ext>
    </p:extLst>
  </p:cSld>
  <p:clrMapOvr>
    <a:masterClrMapping/>
  </p:clrMapOvr>
  <p:transition spd="med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5" name="Group 6"/>
          <p:cNvGrpSpPr/>
          <p:nvPr/>
        </p:nvGrpSpPr>
        <p:grpSpPr>
          <a:xfrm>
            <a:off x="4308668" y="-1231617"/>
            <a:ext cx="1787335" cy="1134641"/>
            <a:chOff x="-1" y="0"/>
            <a:chExt cx="1787333" cy="1134639"/>
          </a:xfrm>
        </p:grpSpPr>
        <p:sp>
          <p:nvSpPr>
            <p:cNvPr id="1409" name="Square"/>
            <p:cNvSpPr/>
            <p:nvPr/>
          </p:nvSpPr>
          <p:spPr>
            <a:xfrm>
              <a:off x="-2" y="-1"/>
              <a:ext cx="526197" cy="526199"/>
            </a:xfrm>
            <a:prstGeom prst="rect">
              <a:avLst/>
            </a:prstGeom>
            <a:solidFill>
              <a:srgbClr val="1F3D6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410" name="Square"/>
            <p:cNvSpPr/>
            <p:nvPr/>
          </p:nvSpPr>
          <p:spPr>
            <a:xfrm>
              <a:off x="630566" y="-1"/>
              <a:ext cx="526197" cy="526199"/>
            </a:xfrm>
            <a:prstGeom prst="rect">
              <a:avLst/>
            </a:prstGeom>
            <a:solidFill>
              <a:srgbClr val="387BB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411" name="Square"/>
            <p:cNvSpPr/>
            <p:nvPr/>
          </p:nvSpPr>
          <p:spPr>
            <a:xfrm>
              <a:off x="-2" y="608442"/>
              <a:ext cx="526197" cy="526197"/>
            </a:xfrm>
            <a:prstGeom prst="rect">
              <a:avLst/>
            </a:prstGeom>
            <a:solidFill>
              <a:srgbClr val="568DC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412" name="Square"/>
            <p:cNvSpPr/>
            <p:nvPr/>
          </p:nvSpPr>
          <p:spPr>
            <a:xfrm>
              <a:off x="630567" y="608442"/>
              <a:ext cx="526197" cy="526197"/>
            </a:xfrm>
            <a:prstGeom prst="rect">
              <a:avLst/>
            </a:prstGeom>
            <a:solidFill>
              <a:srgbClr val="88C8E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413" name="Square"/>
            <p:cNvSpPr/>
            <p:nvPr/>
          </p:nvSpPr>
          <p:spPr>
            <a:xfrm>
              <a:off x="1261136" y="-1"/>
              <a:ext cx="526197" cy="526199"/>
            </a:xfrm>
            <a:prstGeom prst="rect">
              <a:avLst/>
            </a:prstGeom>
            <a:solidFill>
              <a:srgbClr val="224C8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414" name="Square"/>
            <p:cNvSpPr/>
            <p:nvPr/>
          </p:nvSpPr>
          <p:spPr>
            <a:xfrm>
              <a:off x="1261136" y="608442"/>
              <a:ext cx="526197" cy="526197"/>
            </a:xfrm>
            <a:prstGeom prst="rect">
              <a:avLst/>
            </a:prstGeom>
            <a:solidFill>
              <a:srgbClr val="6AB1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</p:grpSp>
      <p:sp>
        <p:nvSpPr>
          <p:cNvPr id="1416" name="Прямоугольник 1"/>
          <p:cNvSpPr/>
          <p:nvPr/>
        </p:nvSpPr>
        <p:spPr>
          <a:xfrm>
            <a:off x="0" y="0"/>
            <a:ext cx="762000" cy="6858000"/>
          </a:xfrm>
          <a:prstGeom prst="rect">
            <a:avLst/>
          </a:prstGeom>
          <a:solidFill>
            <a:srgbClr val="2E7FC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/>
            </a:pPr>
            <a:endParaRPr/>
          </a:p>
        </p:txBody>
      </p:sp>
      <p:pic>
        <p:nvPicPr>
          <p:cNvPr id="141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" y="162615"/>
            <a:ext cx="640081" cy="654309"/>
          </a:xfrm>
          <a:prstGeom prst="rect">
            <a:avLst/>
          </a:prstGeom>
          <a:ln w="12700">
            <a:miter lim="400000"/>
          </a:ln>
        </p:spPr>
      </p:pic>
      <p:sp>
        <p:nvSpPr>
          <p:cNvPr id="14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9987362"/>
      </p:ext>
    </p:extLst>
  </p:cSld>
  <p:clrMapOvr>
    <a:masterClrMapping/>
  </p:clrMapOvr>
  <p:transition spd="med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1" name="Group 6"/>
          <p:cNvGrpSpPr/>
          <p:nvPr/>
        </p:nvGrpSpPr>
        <p:grpSpPr>
          <a:xfrm>
            <a:off x="4308668" y="-1231617"/>
            <a:ext cx="1787335" cy="1134641"/>
            <a:chOff x="-1" y="0"/>
            <a:chExt cx="1787333" cy="1134639"/>
          </a:xfrm>
        </p:grpSpPr>
        <p:sp>
          <p:nvSpPr>
            <p:cNvPr id="1425" name="Square"/>
            <p:cNvSpPr/>
            <p:nvPr/>
          </p:nvSpPr>
          <p:spPr>
            <a:xfrm>
              <a:off x="-2" y="-1"/>
              <a:ext cx="526197" cy="526199"/>
            </a:xfrm>
            <a:prstGeom prst="rect">
              <a:avLst/>
            </a:prstGeom>
            <a:solidFill>
              <a:srgbClr val="1F3D6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426" name="Square"/>
            <p:cNvSpPr/>
            <p:nvPr/>
          </p:nvSpPr>
          <p:spPr>
            <a:xfrm>
              <a:off x="630566" y="-1"/>
              <a:ext cx="526197" cy="526199"/>
            </a:xfrm>
            <a:prstGeom prst="rect">
              <a:avLst/>
            </a:prstGeom>
            <a:solidFill>
              <a:srgbClr val="387BB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427" name="Square"/>
            <p:cNvSpPr/>
            <p:nvPr/>
          </p:nvSpPr>
          <p:spPr>
            <a:xfrm>
              <a:off x="-2" y="608442"/>
              <a:ext cx="526197" cy="526197"/>
            </a:xfrm>
            <a:prstGeom prst="rect">
              <a:avLst/>
            </a:prstGeom>
            <a:solidFill>
              <a:srgbClr val="568DC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428" name="Square"/>
            <p:cNvSpPr/>
            <p:nvPr/>
          </p:nvSpPr>
          <p:spPr>
            <a:xfrm>
              <a:off x="630567" y="608442"/>
              <a:ext cx="526197" cy="526197"/>
            </a:xfrm>
            <a:prstGeom prst="rect">
              <a:avLst/>
            </a:prstGeom>
            <a:solidFill>
              <a:srgbClr val="88C8E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429" name="Square"/>
            <p:cNvSpPr/>
            <p:nvPr/>
          </p:nvSpPr>
          <p:spPr>
            <a:xfrm>
              <a:off x="1261136" y="-1"/>
              <a:ext cx="526197" cy="526199"/>
            </a:xfrm>
            <a:prstGeom prst="rect">
              <a:avLst/>
            </a:prstGeom>
            <a:solidFill>
              <a:srgbClr val="224C8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430" name="Square"/>
            <p:cNvSpPr/>
            <p:nvPr/>
          </p:nvSpPr>
          <p:spPr>
            <a:xfrm>
              <a:off x="1261136" y="608442"/>
              <a:ext cx="526197" cy="526197"/>
            </a:xfrm>
            <a:prstGeom prst="rect">
              <a:avLst/>
            </a:prstGeom>
            <a:solidFill>
              <a:srgbClr val="6AB1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</p:grpSp>
      <p:sp>
        <p:nvSpPr>
          <p:cNvPr id="1432" name="Rectangle 1"/>
          <p:cNvSpPr/>
          <p:nvPr/>
        </p:nvSpPr>
        <p:spPr>
          <a:xfrm>
            <a:off x="0" y="0"/>
            <a:ext cx="762000" cy="6858000"/>
          </a:xfrm>
          <a:prstGeom prst="rect">
            <a:avLst/>
          </a:prstGeom>
          <a:solidFill>
            <a:srgbClr val="2D4A5A"/>
          </a:solidFill>
          <a:ln w="12700">
            <a:solidFill>
              <a:srgbClr val="2D4A5A"/>
            </a:solidFill>
            <a:miter/>
          </a:ln>
        </p:spPr>
        <p:txBody>
          <a:bodyPr lIns="50800" tIns="50800" rIns="50800" bIns="50800" anchor="ctr"/>
          <a:lstStyle/>
          <a:p>
            <a:pPr algn="ctr" defTabSz="412740">
              <a:defRPr sz="1500" b="0"/>
            </a:pPr>
            <a:endParaRPr/>
          </a:p>
        </p:txBody>
      </p:sp>
      <p:pic>
        <p:nvPicPr>
          <p:cNvPr id="1433" name="Picture 2" descr="Picture 2"/>
          <p:cNvPicPr>
            <a:picLocks noChangeAspect="1"/>
          </p:cNvPicPr>
          <p:nvPr/>
        </p:nvPicPr>
        <p:blipFill>
          <a:blip r:embed="rId2"/>
          <a:srcRect r="71542"/>
          <a:stretch>
            <a:fillRect/>
          </a:stretch>
        </p:blipFill>
        <p:spPr>
          <a:xfrm>
            <a:off x="190496" y="355600"/>
            <a:ext cx="412757" cy="434975"/>
          </a:xfrm>
          <a:prstGeom prst="rect">
            <a:avLst/>
          </a:prstGeom>
          <a:ln w="12700">
            <a:miter lim="400000"/>
          </a:ln>
        </p:spPr>
      </p:pic>
      <p:sp>
        <p:nvSpPr>
          <p:cNvPr id="14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0195" y="6406428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9211075"/>
      </p:ext>
    </p:extLst>
  </p:cSld>
  <p:clrMapOvr>
    <a:masterClrMapping/>
  </p:clrMapOvr>
  <p:transition spd="med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7" name="Group 6"/>
          <p:cNvGrpSpPr/>
          <p:nvPr/>
        </p:nvGrpSpPr>
        <p:grpSpPr>
          <a:xfrm>
            <a:off x="4308668" y="-1231617"/>
            <a:ext cx="1787335" cy="1134641"/>
            <a:chOff x="-1" y="0"/>
            <a:chExt cx="1787333" cy="1134639"/>
          </a:xfrm>
        </p:grpSpPr>
        <p:sp>
          <p:nvSpPr>
            <p:cNvPr id="1441" name="Square"/>
            <p:cNvSpPr/>
            <p:nvPr/>
          </p:nvSpPr>
          <p:spPr>
            <a:xfrm>
              <a:off x="-2" y="-1"/>
              <a:ext cx="526197" cy="526199"/>
            </a:xfrm>
            <a:prstGeom prst="rect">
              <a:avLst/>
            </a:prstGeom>
            <a:solidFill>
              <a:srgbClr val="1F3D6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442" name="Square"/>
            <p:cNvSpPr/>
            <p:nvPr/>
          </p:nvSpPr>
          <p:spPr>
            <a:xfrm>
              <a:off x="630566" y="-1"/>
              <a:ext cx="526197" cy="526199"/>
            </a:xfrm>
            <a:prstGeom prst="rect">
              <a:avLst/>
            </a:prstGeom>
            <a:solidFill>
              <a:srgbClr val="387BB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443" name="Square"/>
            <p:cNvSpPr/>
            <p:nvPr/>
          </p:nvSpPr>
          <p:spPr>
            <a:xfrm>
              <a:off x="-2" y="608442"/>
              <a:ext cx="526197" cy="526197"/>
            </a:xfrm>
            <a:prstGeom prst="rect">
              <a:avLst/>
            </a:prstGeom>
            <a:solidFill>
              <a:srgbClr val="568DC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444" name="Square"/>
            <p:cNvSpPr/>
            <p:nvPr/>
          </p:nvSpPr>
          <p:spPr>
            <a:xfrm>
              <a:off x="630567" y="608442"/>
              <a:ext cx="526197" cy="526197"/>
            </a:xfrm>
            <a:prstGeom prst="rect">
              <a:avLst/>
            </a:prstGeom>
            <a:solidFill>
              <a:srgbClr val="88C8E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445" name="Square"/>
            <p:cNvSpPr/>
            <p:nvPr/>
          </p:nvSpPr>
          <p:spPr>
            <a:xfrm>
              <a:off x="1261136" y="-1"/>
              <a:ext cx="526197" cy="526199"/>
            </a:xfrm>
            <a:prstGeom prst="rect">
              <a:avLst/>
            </a:prstGeom>
            <a:solidFill>
              <a:srgbClr val="224C8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446" name="Square"/>
            <p:cNvSpPr/>
            <p:nvPr/>
          </p:nvSpPr>
          <p:spPr>
            <a:xfrm>
              <a:off x="1261136" y="608442"/>
              <a:ext cx="526197" cy="526197"/>
            </a:xfrm>
            <a:prstGeom prst="rect">
              <a:avLst/>
            </a:prstGeom>
            <a:solidFill>
              <a:srgbClr val="6AB1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</p:grpSp>
      <p:sp>
        <p:nvSpPr>
          <p:cNvPr id="1448" name="Прямоугольник 1"/>
          <p:cNvSpPr/>
          <p:nvPr/>
        </p:nvSpPr>
        <p:spPr>
          <a:xfrm>
            <a:off x="0" y="0"/>
            <a:ext cx="762000" cy="6858000"/>
          </a:xfrm>
          <a:prstGeom prst="rect">
            <a:avLst/>
          </a:prstGeom>
          <a:solidFill>
            <a:srgbClr val="87408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/>
            </a:pPr>
            <a:endParaRPr/>
          </a:p>
        </p:txBody>
      </p:sp>
      <p:pic>
        <p:nvPicPr>
          <p:cNvPr id="1449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2" y="162618"/>
            <a:ext cx="561344" cy="655264"/>
          </a:xfrm>
          <a:prstGeom prst="rect">
            <a:avLst/>
          </a:prstGeom>
          <a:ln w="12700">
            <a:miter lim="400000"/>
          </a:ln>
        </p:spPr>
      </p:pic>
      <p:sp>
        <p:nvSpPr>
          <p:cNvPr id="14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0195" y="6406428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3055290"/>
      </p:ext>
    </p:extLst>
  </p:cSld>
  <p:clrMapOvr>
    <a:masterClrMapping/>
  </p:clrMapOvr>
  <p:transition spd="med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3" name="Group 6"/>
          <p:cNvGrpSpPr/>
          <p:nvPr/>
        </p:nvGrpSpPr>
        <p:grpSpPr>
          <a:xfrm>
            <a:off x="4308668" y="-1231617"/>
            <a:ext cx="1787335" cy="1134641"/>
            <a:chOff x="-1" y="0"/>
            <a:chExt cx="1787333" cy="1134639"/>
          </a:xfrm>
        </p:grpSpPr>
        <p:sp>
          <p:nvSpPr>
            <p:cNvPr id="1457" name="Square"/>
            <p:cNvSpPr/>
            <p:nvPr/>
          </p:nvSpPr>
          <p:spPr>
            <a:xfrm>
              <a:off x="-2" y="-1"/>
              <a:ext cx="526197" cy="526199"/>
            </a:xfrm>
            <a:prstGeom prst="rect">
              <a:avLst/>
            </a:prstGeom>
            <a:solidFill>
              <a:srgbClr val="1F3D6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458" name="Square"/>
            <p:cNvSpPr/>
            <p:nvPr/>
          </p:nvSpPr>
          <p:spPr>
            <a:xfrm>
              <a:off x="630566" y="-1"/>
              <a:ext cx="526197" cy="526199"/>
            </a:xfrm>
            <a:prstGeom prst="rect">
              <a:avLst/>
            </a:prstGeom>
            <a:solidFill>
              <a:srgbClr val="387BB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459" name="Square"/>
            <p:cNvSpPr/>
            <p:nvPr/>
          </p:nvSpPr>
          <p:spPr>
            <a:xfrm>
              <a:off x="-2" y="608442"/>
              <a:ext cx="526197" cy="526197"/>
            </a:xfrm>
            <a:prstGeom prst="rect">
              <a:avLst/>
            </a:prstGeom>
            <a:solidFill>
              <a:srgbClr val="568DC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460" name="Square"/>
            <p:cNvSpPr/>
            <p:nvPr/>
          </p:nvSpPr>
          <p:spPr>
            <a:xfrm>
              <a:off x="630567" y="608442"/>
              <a:ext cx="526197" cy="526197"/>
            </a:xfrm>
            <a:prstGeom prst="rect">
              <a:avLst/>
            </a:prstGeom>
            <a:solidFill>
              <a:srgbClr val="88C8E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461" name="Square"/>
            <p:cNvSpPr/>
            <p:nvPr/>
          </p:nvSpPr>
          <p:spPr>
            <a:xfrm>
              <a:off x="1261136" y="-1"/>
              <a:ext cx="526197" cy="526199"/>
            </a:xfrm>
            <a:prstGeom prst="rect">
              <a:avLst/>
            </a:prstGeom>
            <a:solidFill>
              <a:srgbClr val="224C8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462" name="Square"/>
            <p:cNvSpPr/>
            <p:nvPr/>
          </p:nvSpPr>
          <p:spPr>
            <a:xfrm>
              <a:off x="1261136" y="608442"/>
              <a:ext cx="526197" cy="526197"/>
            </a:xfrm>
            <a:prstGeom prst="rect">
              <a:avLst/>
            </a:prstGeom>
            <a:solidFill>
              <a:srgbClr val="6AB1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</p:grpSp>
      <p:sp>
        <p:nvSpPr>
          <p:cNvPr id="1464" name="Прямоугольник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4A5A"/>
          </a:solidFill>
          <a:ln w="12700">
            <a:solidFill>
              <a:srgbClr val="32538F"/>
            </a:solidFill>
            <a:miter/>
          </a:ln>
        </p:spPr>
        <p:txBody>
          <a:bodyPr lIns="50800" tIns="50800" rIns="50800" bIns="50800" anchor="ctr"/>
          <a:lstStyle/>
          <a:p>
            <a:pPr algn="ctr" defTabSz="412740">
              <a:defRPr sz="1500" b="0"/>
            </a:pPr>
            <a:endParaRPr/>
          </a:p>
        </p:txBody>
      </p:sp>
      <p:pic>
        <p:nvPicPr>
          <p:cNvPr id="1465" name="Рисунок 9" descr="Рисунок 9"/>
          <p:cNvPicPr>
            <a:picLocks noChangeAspect="1"/>
          </p:cNvPicPr>
          <p:nvPr/>
        </p:nvPicPr>
        <p:blipFill>
          <a:blip r:embed="rId2">
            <a:alphaModFix amt="5827"/>
          </a:blip>
          <a:srcRect b="65480"/>
          <a:stretch>
            <a:fillRect/>
          </a:stretch>
        </p:blipFill>
        <p:spPr>
          <a:xfrm>
            <a:off x="6191250" y="4708525"/>
            <a:ext cx="5607050" cy="2149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6" name="Рисунок 10" descr="Рисунок 10"/>
          <p:cNvPicPr>
            <a:picLocks noChangeAspect="1"/>
          </p:cNvPicPr>
          <p:nvPr/>
        </p:nvPicPr>
        <p:blipFill>
          <a:blip r:embed="rId3">
            <a:alphaModFix amt="5827"/>
          </a:blip>
          <a:srcRect t="69745"/>
          <a:stretch>
            <a:fillRect/>
          </a:stretch>
        </p:blipFill>
        <p:spPr>
          <a:xfrm>
            <a:off x="4591050" y="0"/>
            <a:ext cx="5183188" cy="14081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7" name="Рисунок 9" descr="Рисунок 9"/>
          <p:cNvPicPr>
            <a:picLocks noChangeAspect="1"/>
          </p:cNvPicPr>
          <p:nvPr/>
        </p:nvPicPr>
        <p:blipFill>
          <a:blip r:embed="rId4">
            <a:alphaModFix amt="5827"/>
          </a:blip>
          <a:srcRect b="65480"/>
          <a:stretch>
            <a:fillRect/>
          </a:stretch>
        </p:blipFill>
        <p:spPr>
          <a:xfrm rot="5400000">
            <a:off x="-1819913" y="4378325"/>
            <a:ext cx="5607055" cy="2149477"/>
          </a:xfrm>
          <a:prstGeom prst="rect">
            <a:avLst/>
          </a:prstGeom>
          <a:ln w="12700">
            <a:miter lim="400000"/>
          </a:ln>
        </p:spPr>
      </p:pic>
      <p:sp>
        <p:nvSpPr>
          <p:cNvPr id="14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9468391"/>
      </p:ext>
    </p:extLst>
  </p:cSld>
  <p:clrMapOvr>
    <a:masterClrMapping/>
  </p:clrMapOvr>
  <p:transition spd="med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Custom Layou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1" name="Group 6"/>
          <p:cNvGrpSpPr/>
          <p:nvPr/>
        </p:nvGrpSpPr>
        <p:grpSpPr>
          <a:xfrm>
            <a:off x="4308668" y="-1231617"/>
            <a:ext cx="1787335" cy="1134641"/>
            <a:chOff x="-1" y="0"/>
            <a:chExt cx="1787333" cy="1134639"/>
          </a:xfrm>
        </p:grpSpPr>
        <p:sp>
          <p:nvSpPr>
            <p:cNvPr id="1475" name="Square"/>
            <p:cNvSpPr/>
            <p:nvPr/>
          </p:nvSpPr>
          <p:spPr>
            <a:xfrm>
              <a:off x="-2" y="-1"/>
              <a:ext cx="526197" cy="526199"/>
            </a:xfrm>
            <a:prstGeom prst="rect">
              <a:avLst/>
            </a:prstGeom>
            <a:solidFill>
              <a:srgbClr val="1F3D6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476" name="Square"/>
            <p:cNvSpPr/>
            <p:nvPr/>
          </p:nvSpPr>
          <p:spPr>
            <a:xfrm>
              <a:off x="630566" y="-1"/>
              <a:ext cx="526197" cy="526199"/>
            </a:xfrm>
            <a:prstGeom prst="rect">
              <a:avLst/>
            </a:prstGeom>
            <a:solidFill>
              <a:srgbClr val="387BB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477" name="Square"/>
            <p:cNvSpPr/>
            <p:nvPr/>
          </p:nvSpPr>
          <p:spPr>
            <a:xfrm>
              <a:off x="-2" y="608442"/>
              <a:ext cx="526197" cy="526197"/>
            </a:xfrm>
            <a:prstGeom prst="rect">
              <a:avLst/>
            </a:prstGeom>
            <a:solidFill>
              <a:srgbClr val="568DC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478" name="Square"/>
            <p:cNvSpPr/>
            <p:nvPr/>
          </p:nvSpPr>
          <p:spPr>
            <a:xfrm>
              <a:off x="630567" y="608442"/>
              <a:ext cx="526197" cy="526197"/>
            </a:xfrm>
            <a:prstGeom prst="rect">
              <a:avLst/>
            </a:prstGeom>
            <a:solidFill>
              <a:srgbClr val="88C8E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479" name="Square"/>
            <p:cNvSpPr/>
            <p:nvPr/>
          </p:nvSpPr>
          <p:spPr>
            <a:xfrm>
              <a:off x="1261136" y="-1"/>
              <a:ext cx="526197" cy="526199"/>
            </a:xfrm>
            <a:prstGeom prst="rect">
              <a:avLst/>
            </a:prstGeom>
            <a:solidFill>
              <a:srgbClr val="224C8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480" name="Square"/>
            <p:cNvSpPr/>
            <p:nvPr/>
          </p:nvSpPr>
          <p:spPr>
            <a:xfrm>
              <a:off x="1261136" y="608442"/>
              <a:ext cx="526197" cy="526197"/>
            </a:xfrm>
            <a:prstGeom prst="rect">
              <a:avLst/>
            </a:prstGeom>
            <a:solidFill>
              <a:srgbClr val="6AB1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</p:grpSp>
      <p:sp>
        <p:nvSpPr>
          <p:cNvPr id="1482" name="Прямоугольник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4A5A"/>
          </a:solidFill>
          <a:ln w="12700">
            <a:solidFill>
              <a:srgbClr val="32538F"/>
            </a:solidFill>
            <a:miter/>
          </a:ln>
        </p:spPr>
        <p:txBody>
          <a:bodyPr lIns="50800" tIns="50800" rIns="50800" bIns="50800" anchor="ctr"/>
          <a:lstStyle/>
          <a:p>
            <a:pPr algn="ctr" defTabSz="412740">
              <a:defRPr sz="1500" b="0"/>
            </a:pPr>
            <a:endParaRPr/>
          </a:p>
        </p:txBody>
      </p:sp>
      <p:pic>
        <p:nvPicPr>
          <p:cNvPr id="1483" name="Рисунок 9" descr="Рисунок 9"/>
          <p:cNvPicPr>
            <a:picLocks noChangeAspect="1"/>
          </p:cNvPicPr>
          <p:nvPr/>
        </p:nvPicPr>
        <p:blipFill>
          <a:blip r:embed="rId2">
            <a:alphaModFix amt="5827"/>
          </a:blip>
          <a:srcRect b="65480"/>
          <a:stretch>
            <a:fillRect/>
          </a:stretch>
        </p:blipFill>
        <p:spPr>
          <a:xfrm>
            <a:off x="6191250" y="4708525"/>
            <a:ext cx="5607050" cy="2149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4" name="Рисунок 10" descr="Рисунок 10"/>
          <p:cNvPicPr>
            <a:picLocks noChangeAspect="1"/>
          </p:cNvPicPr>
          <p:nvPr/>
        </p:nvPicPr>
        <p:blipFill>
          <a:blip r:embed="rId3">
            <a:alphaModFix amt="5827"/>
          </a:blip>
          <a:srcRect t="69745"/>
          <a:stretch>
            <a:fillRect/>
          </a:stretch>
        </p:blipFill>
        <p:spPr>
          <a:xfrm>
            <a:off x="4591050" y="0"/>
            <a:ext cx="5183188" cy="14081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5" name="Рисунок 9" descr="Рисунок 9"/>
          <p:cNvPicPr>
            <a:picLocks noChangeAspect="1"/>
          </p:cNvPicPr>
          <p:nvPr/>
        </p:nvPicPr>
        <p:blipFill>
          <a:blip r:embed="rId4">
            <a:alphaModFix amt="5827"/>
          </a:blip>
          <a:srcRect b="65480"/>
          <a:stretch>
            <a:fillRect/>
          </a:stretch>
        </p:blipFill>
        <p:spPr>
          <a:xfrm rot="5400000">
            <a:off x="-1819913" y="4378323"/>
            <a:ext cx="5607056" cy="2149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6" name="Рисунок 6" descr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1993900"/>
            <a:ext cx="1725616" cy="2101850"/>
          </a:xfrm>
          <a:prstGeom prst="rect">
            <a:avLst/>
          </a:prstGeom>
          <a:ln w="12700">
            <a:miter lim="400000"/>
          </a:ln>
        </p:spPr>
      </p:pic>
      <p:sp>
        <p:nvSpPr>
          <p:cNvPr id="14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2330083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 &amp; Subtitle copy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15" descr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4565" y="239654"/>
            <a:ext cx="1587483" cy="477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50942" y="6540500"/>
            <a:ext cx="283770" cy="275133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5582217"/>
      </p:ext>
    </p:extLst>
  </p:cSld>
  <p:clrMapOvr>
    <a:masterClrMapping/>
  </p:clrMapOvr>
  <p:transition spd="med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0" name="Group 6"/>
          <p:cNvGrpSpPr/>
          <p:nvPr/>
        </p:nvGrpSpPr>
        <p:grpSpPr>
          <a:xfrm>
            <a:off x="4308668" y="-1231617"/>
            <a:ext cx="1787335" cy="1134641"/>
            <a:chOff x="-1" y="0"/>
            <a:chExt cx="1787333" cy="1134639"/>
          </a:xfrm>
        </p:grpSpPr>
        <p:sp>
          <p:nvSpPr>
            <p:cNvPr id="1494" name="Square"/>
            <p:cNvSpPr/>
            <p:nvPr/>
          </p:nvSpPr>
          <p:spPr>
            <a:xfrm>
              <a:off x="-2" y="-1"/>
              <a:ext cx="526197" cy="526199"/>
            </a:xfrm>
            <a:prstGeom prst="rect">
              <a:avLst/>
            </a:prstGeom>
            <a:solidFill>
              <a:srgbClr val="1F3D6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495" name="Square"/>
            <p:cNvSpPr/>
            <p:nvPr/>
          </p:nvSpPr>
          <p:spPr>
            <a:xfrm>
              <a:off x="630566" y="-1"/>
              <a:ext cx="526197" cy="526199"/>
            </a:xfrm>
            <a:prstGeom prst="rect">
              <a:avLst/>
            </a:prstGeom>
            <a:solidFill>
              <a:srgbClr val="387BB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496" name="Square"/>
            <p:cNvSpPr/>
            <p:nvPr/>
          </p:nvSpPr>
          <p:spPr>
            <a:xfrm>
              <a:off x="-2" y="608442"/>
              <a:ext cx="526197" cy="526197"/>
            </a:xfrm>
            <a:prstGeom prst="rect">
              <a:avLst/>
            </a:prstGeom>
            <a:solidFill>
              <a:srgbClr val="568DC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497" name="Square"/>
            <p:cNvSpPr/>
            <p:nvPr/>
          </p:nvSpPr>
          <p:spPr>
            <a:xfrm>
              <a:off x="630567" y="608442"/>
              <a:ext cx="526197" cy="526197"/>
            </a:xfrm>
            <a:prstGeom prst="rect">
              <a:avLst/>
            </a:prstGeom>
            <a:solidFill>
              <a:srgbClr val="88C8E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498" name="Square"/>
            <p:cNvSpPr/>
            <p:nvPr/>
          </p:nvSpPr>
          <p:spPr>
            <a:xfrm>
              <a:off x="1261136" y="-1"/>
              <a:ext cx="526197" cy="526199"/>
            </a:xfrm>
            <a:prstGeom prst="rect">
              <a:avLst/>
            </a:prstGeom>
            <a:solidFill>
              <a:srgbClr val="224C8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499" name="Square"/>
            <p:cNvSpPr/>
            <p:nvPr/>
          </p:nvSpPr>
          <p:spPr>
            <a:xfrm>
              <a:off x="1261136" y="608442"/>
              <a:ext cx="526197" cy="526197"/>
            </a:xfrm>
            <a:prstGeom prst="rect">
              <a:avLst/>
            </a:prstGeom>
            <a:solidFill>
              <a:srgbClr val="6AB1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</p:grpSp>
      <p:sp>
        <p:nvSpPr>
          <p:cNvPr id="1501" name="Прямоугольник 2"/>
          <p:cNvSpPr/>
          <p:nvPr/>
        </p:nvSpPr>
        <p:spPr>
          <a:xfrm>
            <a:off x="0" y="0"/>
            <a:ext cx="3181350" cy="6858000"/>
          </a:xfrm>
          <a:prstGeom prst="rect">
            <a:avLst/>
          </a:prstGeom>
          <a:solidFill>
            <a:srgbClr val="2D4A5A"/>
          </a:solidFill>
          <a:ln w="12700">
            <a:solidFill>
              <a:srgbClr val="42719B"/>
            </a:solidFill>
            <a:miter/>
          </a:ln>
        </p:spPr>
        <p:txBody>
          <a:bodyPr lIns="50800" tIns="50800" rIns="50800" bIns="50800" anchor="ctr"/>
          <a:lstStyle/>
          <a:p>
            <a:pPr algn="ctr" defTabSz="412740">
              <a:defRPr sz="1500" b="0"/>
            </a:pPr>
            <a:endParaRPr/>
          </a:p>
        </p:txBody>
      </p:sp>
      <p:pic>
        <p:nvPicPr>
          <p:cNvPr id="1502" name="Рисунок 8" descr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68" y="1993900"/>
            <a:ext cx="1725617" cy="21018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3" name="Рисунок 9" descr="Рисунок 9"/>
          <p:cNvPicPr>
            <a:picLocks noChangeAspect="1"/>
          </p:cNvPicPr>
          <p:nvPr/>
        </p:nvPicPr>
        <p:blipFill>
          <a:blip r:embed="rId3"/>
          <a:srcRect b="65480"/>
          <a:stretch>
            <a:fillRect/>
          </a:stretch>
        </p:blipFill>
        <p:spPr>
          <a:xfrm>
            <a:off x="6191250" y="4708525"/>
            <a:ext cx="5607050" cy="2149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4" name="Рисунок 10" descr="Рисунок 10"/>
          <p:cNvPicPr>
            <a:picLocks noChangeAspect="1"/>
          </p:cNvPicPr>
          <p:nvPr/>
        </p:nvPicPr>
        <p:blipFill>
          <a:blip r:embed="rId4"/>
          <a:srcRect t="69745"/>
          <a:stretch>
            <a:fillRect/>
          </a:stretch>
        </p:blipFill>
        <p:spPr>
          <a:xfrm>
            <a:off x="4591050" y="0"/>
            <a:ext cx="5183188" cy="1408113"/>
          </a:xfrm>
          <a:prstGeom prst="rect">
            <a:avLst/>
          </a:prstGeom>
          <a:ln w="12700">
            <a:miter lim="400000"/>
          </a:ln>
        </p:spPr>
      </p:pic>
      <p:sp>
        <p:nvSpPr>
          <p:cNvPr id="15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6203263"/>
      </p:ext>
    </p:extLst>
  </p:cSld>
  <p:clrMapOvr>
    <a:masterClrMapping/>
  </p:clrMapOvr>
  <p:transition spd="med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Logo + Page Title (Black P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8" name="Group 6"/>
          <p:cNvGrpSpPr/>
          <p:nvPr/>
        </p:nvGrpSpPr>
        <p:grpSpPr>
          <a:xfrm>
            <a:off x="4308668" y="-1231617"/>
            <a:ext cx="1787335" cy="1134641"/>
            <a:chOff x="-1" y="0"/>
            <a:chExt cx="1787333" cy="1134639"/>
          </a:xfrm>
        </p:grpSpPr>
        <p:sp>
          <p:nvSpPr>
            <p:cNvPr id="1512" name="Square"/>
            <p:cNvSpPr/>
            <p:nvPr/>
          </p:nvSpPr>
          <p:spPr>
            <a:xfrm>
              <a:off x="-2" y="-1"/>
              <a:ext cx="526197" cy="526199"/>
            </a:xfrm>
            <a:prstGeom prst="rect">
              <a:avLst/>
            </a:prstGeom>
            <a:solidFill>
              <a:srgbClr val="1F3D6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513" name="Square"/>
            <p:cNvSpPr/>
            <p:nvPr/>
          </p:nvSpPr>
          <p:spPr>
            <a:xfrm>
              <a:off x="630566" y="-1"/>
              <a:ext cx="526197" cy="526199"/>
            </a:xfrm>
            <a:prstGeom prst="rect">
              <a:avLst/>
            </a:prstGeom>
            <a:solidFill>
              <a:srgbClr val="387BB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514" name="Square"/>
            <p:cNvSpPr/>
            <p:nvPr/>
          </p:nvSpPr>
          <p:spPr>
            <a:xfrm>
              <a:off x="-2" y="608442"/>
              <a:ext cx="526197" cy="526197"/>
            </a:xfrm>
            <a:prstGeom prst="rect">
              <a:avLst/>
            </a:prstGeom>
            <a:solidFill>
              <a:srgbClr val="568DC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515" name="Square"/>
            <p:cNvSpPr/>
            <p:nvPr/>
          </p:nvSpPr>
          <p:spPr>
            <a:xfrm>
              <a:off x="630567" y="608442"/>
              <a:ext cx="526197" cy="526197"/>
            </a:xfrm>
            <a:prstGeom prst="rect">
              <a:avLst/>
            </a:prstGeom>
            <a:solidFill>
              <a:srgbClr val="88C8E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516" name="Square"/>
            <p:cNvSpPr/>
            <p:nvPr/>
          </p:nvSpPr>
          <p:spPr>
            <a:xfrm>
              <a:off x="1261136" y="-1"/>
              <a:ext cx="526197" cy="526199"/>
            </a:xfrm>
            <a:prstGeom prst="rect">
              <a:avLst/>
            </a:prstGeom>
            <a:solidFill>
              <a:srgbClr val="224C8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517" name="Square"/>
            <p:cNvSpPr/>
            <p:nvPr/>
          </p:nvSpPr>
          <p:spPr>
            <a:xfrm>
              <a:off x="1261136" y="608442"/>
              <a:ext cx="526197" cy="526197"/>
            </a:xfrm>
            <a:prstGeom prst="rect">
              <a:avLst/>
            </a:prstGeom>
            <a:solidFill>
              <a:srgbClr val="6AB1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</p:grpSp>
      <p:pic>
        <p:nvPicPr>
          <p:cNvPr id="1519" name="Google Shape;8;p2" descr="Google Shape;8;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9769" y="-700400"/>
            <a:ext cx="14325605" cy="9534236"/>
          </a:xfrm>
          <a:prstGeom prst="rect">
            <a:avLst/>
          </a:prstGeom>
          <a:ln w="12700">
            <a:miter lim="400000"/>
          </a:ln>
        </p:spPr>
      </p:pic>
      <p:sp>
        <p:nvSpPr>
          <p:cNvPr id="1520" name="Title Text"/>
          <p:cNvSpPr txBox="1">
            <a:spLocks noGrp="1"/>
          </p:cNvSpPr>
          <p:nvPr>
            <p:ph type="title"/>
          </p:nvPr>
        </p:nvSpPr>
        <p:spPr>
          <a:xfrm>
            <a:off x="0" y="928331"/>
            <a:ext cx="12192000" cy="742406"/>
          </a:xfrm>
          <a:prstGeom prst="rect">
            <a:avLst/>
          </a:prstGeom>
        </p:spPr>
        <p:txBody>
          <a:bodyPr lIns="91421" tIns="91421" rIns="91421" bIns="91421" anchor="t"/>
          <a:lstStyle>
            <a:lvl1pPr algn="l" defTabSz="914400">
              <a:lnSpc>
                <a:spcPct val="90000"/>
              </a:lnSpc>
              <a:defRPr sz="29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21" name="Google Shape;10;p2"/>
          <p:cNvSpPr/>
          <p:nvPr/>
        </p:nvSpPr>
        <p:spPr>
          <a:xfrm>
            <a:off x="561189" y="788195"/>
            <a:ext cx="819600" cy="2120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22" name="Google Shape;11;p2"/>
          <p:cNvSpPr/>
          <p:nvPr/>
        </p:nvSpPr>
        <p:spPr>
          <a:xfrm>
            <a:off x="196" y="6457100"/>
            <a:ext cx="12192007" cy="400805"/>
          </a:xfrm>
          <a:prstGeom prst="rect">
            <a:avLst/>
          </a:prstGeom>
          <a:solidFill>
            <a:srgbClr val="0C0B1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1523" name="Google Shape;12;p2" descr="Google Shape;12;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32" y="196834"/>
            <a:ext cx="1037037" cy="311101"/>
          </a:xfrm>
          <a:prstGeom prst="rect">
            <a:avLst/>
          </a:prstGeom>
          <a:ln w="12700">
            <a:miter lim="400000"/>
          </a:ln>
        </p:spPr>
      </p:pic>
      <p:sp>
        <p:nvSpPr>
          <p:cNvPr id="1524" name="Google Shape;13;p2"/>
          <p:cNvSpPr/>
          <p:nvPr/>
        </p:nvSpPr>
        <p:spPr>
          <a:xfrm>
            <a:off x="0" y="6444882"/>
            <a:ext cx="12192000" cy="12705"/>
          </a:xfrm>
          <a:prstGeom prst="rect">
            <a:avLst/>
          </a:prstGeom>
          <a:solidFill>
            <a:srgbClr val="16151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25" name="Google Shape;14;p2"/>
          <p:cNvSpPr txBox="1"/>
          <p:nvPr/>
        </p:nvSpPr>
        <p:spPr>
          <a:xfrm>
            <a:off x="9773000" y="6492253"/>
            <a:ext cx="2419205" cy="33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r">
              <a:defRPr sz="600"/>
            </a:lvl1pPr>
          </a:lstStyle>
          <a:p>
            <a:r>
              <a:t>© 2019 Just AI</a:t>
            </a:r>
          </a:p>
        </p:txBody>
      </p:sp>
      <p:sp>
        <p:nvSpPr>
          <p:cNvPr id="15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9702903"/>
      </p:ext>
    </p:extLst>
  </p:cSld>
  <p:clrMapOvr>
    <a:masterClrMapping/>
  </p:clrMapOvr>
  <p:transition spd="med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9" name="Group 6"/>
          <p:cNvGrpSpPr/>
          <p:nvPr/>
        </p:nvGrpSpPr>
        <p:grpSpPr>
          <a:xfrm>
            <a:off x="4308668" y="-1231617"/>
            <a:ext cx="1787335" cy="1134641"/>
            <a:chOff x="-1" y="0"/>
            <a:chExt cx="1787333" cy="1134639"/>
          </a:xfrm>
        </p:grpSpPr>
        <p:sp>
          <p:nvSpPr>
            <p:cNvPr id="1533" name="Square"/>
            <p:cNvSpPr/>
            <p:nvPr/>
          </p:nvSpPr>
          <p:spPr>
            <a:xfrm>
              <a:off x="-2" y="-1"/>
              <a:ext cx="526197" cy="526199"/>
            </a:xfrm>
            <a:prstGeom prst="rect">
              <a:avLst/>
            </a:prstGeom>
            <a:solidFill>
              <a:srgbClr val="1F3D6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534" name="Square"/>
            <p:cNvSpPr/>
            <p:nvPr/>
          </p:nvSpPr>
          <p:spPr>
            <a:xfrm>
              <a:off x="630566" y="-1"/>
              <a:ext cx="526197" cy="526199"/>
            </a:xfrm>
            <a:prstGeom prst="rect">
              <a:avLst/>
            </a:prstGeom>
            <a:solidFill>
              <a:srgbClr val="387BB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535" name="Square"/>
            <p:cNvSpPr/>
            <p:nvPr/>
          </p:nvSpPr>
          <p:spPr>
            <a:xfrm>
              <a:off x="-2" y="608442"/>
              <a:ext cx="526197" cy="526197"/>
            </a:xfrm>
            <a:prstGeom prst="rect">
              <a:avLst/>
            </a:prstGeom>
            <a:solidFill>
              <a:srgbClr val="568DC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536" name="Square"/>
            <p:cNvSpPr/>
            <p:nvPr/>
          </p:nvSpPr>
          <p:spPr>
            <a:xfrm>
              <a:off x="630567" y="608442"/>
              <a:ext cx="526197" cy="526197"/>
            </a:xfrm>
            <a:prstGeom prst="rect">
              <a:avLst/>
            </a:prstGeom>
            <a:solidFill>
              <a:srgbClr val="88C8E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537" name="Square"/>
            <p:cNvSpPr/>
            <p:nvPr/>
          </p:nvSpPr>
          <p:spPr>
            <a:xfrm>
              <a:off x="1261136" y="-1"/>
              <a:ext cx="526197" cy="526199"/>
            </a:xfrm>
            <a:prstGeom prst="rect">
              <a:avLst/>
            </a:prstGeom>
            <a:solidFill>
              <a:srgbClr val="224C8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538" name="Square"/>
            <p:cNvSpPr/>
            <p:nvPr/>
          </p:nvSpPr>
          <p:spPr>
            <a:xfrm>
              <a:off x="1261136" y="608442"/>
              <a:ext cx="526197" cy="526197"/>
            </a:xfrm>
            <a:prstGeom prst="rect">
              <a:avLst/>
            </a:prstGeom>
            <a:solidFill>
              <a:srgbClr val="6AB1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</p:grpSp>
      <p:sp>
        <p:nvSpPr>
          <p:cNvPr id="1540" name="Title Text"/>
          <p:cNvSpPr txBox="1">
            <a:spLocks noGrp="1"/>
          </p:cNvSpPr>
          <p:nvPr>
            <p:ph type="title"/>
          </p:nvPr>
        </p:nvSpPr>
        <p:spPr>
          <a:xfrm>
            <a:off x="914400" y="2130425"/>
            <a:ext cx="10363201" cy="1470029"/>
          </a:xfrm>
          <a:prstGeom prst="rect">
            <a:avLst/>
          </a:prstGeom>
        </p:spPr>
        <p:txBody>
          <a:bodyPr lIns="45718" tIns="45718" rIns="45718" bIns="45718"/>
          <a:lstStyle>
            <a:lvl1pPr algn="l" defTabSz="914400">
              <a:lnSpc>
                <a:spcPct val="90000"/>
              </a:lnSpc>
              <a:defRPr sz="4400"/>
            </a:lvl1pPr>
          </a:lstStyle>
          <a:p>
            <a:r>
              <a:t>Title Text</a:t>
            </a:r>
          </a:p>
        </p:txBody>
      </p:sp>
      <p:sp>
        <p:nvSpPr>
          <p:cNvPr id="15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1pPr>
            <a:lvl2pPr marL="0" indent="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2pPr>
            <a:lvl3pPr marL="0" indent="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3pPr>
            <a:lvl4pPr marL="0" indent="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4pPr>
            <a:lvl5pPr marL="0" indent="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0195" y="6406428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7795464"/>
      </p:ext>
    </p:extLst>
  </p:cSld>
  <p:clrMapOvr>
    <a:masterClrMapping/>
  </p:clrMapOvr>
  <p:transition spd="med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Прямоугольник 3"/>
          <p:cNvSpPr/>
          <p:nvPr/>
        </p:nvSpPr>
        <p:spPr>
          <a:xfrm>
            <a:off x="0" y="0"/>
            <a:ext cx="3181350" cy="6858000"/>
          </a:xfrm>
          <a:prstGeom prst="rect">
            <a:avLst/>
          </a:prstGeom>
          <a:solidFill>
            <a:srgbClr val="2D4A5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/>
            </a:pPr>
            <a:endParaRPr/>
          </a:p>
        </p:txBody>
      </p:sp>
      <p:pic>
        <p:nvPicPr>
          <p:cNvPr id="1550" name="Рисунок 6" descr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68" y="1993900"/>
            <a:ext cx="1725617" cy="2101850"/>
          </a:xfrm>
          <a:prstGeom prst="rect">
            <a:avLst/>
          </a:prstGeom>
          <a:ln w="12700">
            <a:miter lim="400000"/>
          </a:ln>
        </p:spPr>
      </p:pic>
      <p:sp>
        <p:nvSpPr>
          <p:cNvPr id="15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8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2556607"/>
      </p:ext>
    </p:extLst>
  </p:cSld>
  <p:clrMapOvr>
    <a:masterClrMapping/>
  </p:clrMapOvr>
  <p:transition spd="med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Прямоугольник 1"/>
          <p:cNvSpPr/>
          <p:nvPr/>
        </p:nvSpPr>
        <p:spPr>
          <a:xfrm>
            <a:off x="0" y="0"/>
            <a:ext cx="762000" cy="6858000"/>
          </a:xfrm>
          <a:prstGeom prst="rect">
            <a:avLst/>
          </a:prstGeom>
          <a:solidFill>
            <a:srgbClr val="2D4A5A"/>
          </a:solidFill>
          <a:ln w="12700">
            <a:solidFill>
              <a:srgbClr val="2D4A5A"/>
            </a:solidFill>
            <a:miter/>
          </a:ln>
        </p:spPr>
        <p:txBody>
          <a:bodyPr lIns="50800" tIns="50800" rIns="50800" bIns="50800" anchor="ctr"/>
          <a:lstStyle/>
          <a:p>
            <a:pPr algn="ctr" defTabSz="412740">
              <a:defRPr sz="1500" b="0"/>
            </a:pPr>
            <a:endParaRPr/>
          </a:p>
        </p:txBody>
      </p:sp>
      <p:pic>
        <p:nvPicPr>
          <p:cNvPr id="1559" name="Picture 3" descr="Picture 3"/>
          <p:cNvPicPr>
            <a:picLocks noChangeAspect="1"/>
          </p:cNvPicPr>
          <p:nvPr/>
        </p:nvPicPr>
        <p:blipFill>
          <a:blip r:embed="rId2"/>
          <a:srcRect r="71542"/>
          <a:stretch>
            <a:fillRect/>
          </a:stretch>
        </p:blipFill>
        <p:spPr>
          <a:xfrm>
            <a:off x="190496" y="355600"/>
            <a:ext cx="412756" cy="434975"/>
          </a:xfrm>
          <a:prstGeom prst="rect">
            <a:avLst/>
          </a:prstGeom>
          <a:ln w="12700">
            <a:miter lim="400000"/>
          </a:ln>
        </p:spPr>
      </p:pic>
      <p:sp>
        <p:nvSpPr>
          <p:cNvPr id="1560" name="Прямоугольник 1"/>
          <p:cNvSpPr/>
          <p:nvPr/>
        </p:nvSpPr>
        <p:spPr>
          <a:xfrm>
            <a:off x="0" y="0"/>
            <a:ext cx="762000" cy="6858000"/>
          </a:xfrm>
          <a:prstGeom prst="rect">
            <a:avLst/>
          </a:prstGeom>
          <a:solidFill>
            <a:srgbClr val="2D4A5A"/>
          </a:solidFill>
          <a:ln w="25400">
            <a:solidFill>
              <a:srgbClr val="42719B"/>
            </a:solidFill>
          </a:ln>
        </p:spPr>
        <p:txBody>
          <a:bodyPr lIns="50800" tIns="50800" rIns="50800" bIns="50800" anchor="ctr"/>
          <a:lstStyle/>
          <a:p>
            <a:pPr algn="ctr" defTabSz="412740">
              <a:defRPr sz="1500" b="0"/>
            </a:pPr>
            <a:endParaRPr/>
          </a:p>
        </p:txBody>
      </p:sp>
      <p:pic>
        <p:nvPicPr>
          <p:cNvPr id="1561" name="Рисунок 7" descr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87" y="163512"/>
            <a:ext cx="561977" cy="684216"/>
          </a:xfrm>
          <a:prstGeom prst="rect">
            <a:avLst/>
          </a:prstGeom>
          <a:ln w="12700">
            <a:miter lim="400000"/>
          </a:ln>
        </p:spPr>
      </p:pic>
      <p:sp>
        <p:nvSpPr>
          <p:cNvPr id="15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323782"/>
      </p:ext>
    </p:extLst>
  </p:cSld>
  <p:clrMapOvr>
    <a:masterClrMapping/>
  </p:clrMapOvr>
  <p:transition spd="med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Пустой слайд 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0784119"/>
      </p:ext>
    </p:extLst>
  </p:cSld>
  <p:clrMapOvr>
    <a:masterClrMapping/>
  </p:clrMapOvr>
  <p:transition spd="med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_Logo + Page Title (Black Page)">
    <p:bg>
      <p:bgPr>
        <a:solidFill>
          <a:srgbClr val="0C0B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" name="Google Shape;8;p2" descr="Google Shape;8;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9769" y="-700400"/>
            <a:ext cx="14325603" cy="9534236"/>
          </a:xfrm>
          <a:prstGeom prst="rect">
            <a:avLst/>
          </a:prstGeom>
          <a:ln w="12700">
            <a:miter lim="400000"/>
          </a:ln>
        </p:spPr>
      </p:pic>
      <p:sp>
        <p:nvSpPr>
          <p:cNvPr id="1577" name="Title Text"/>
          <p:cNvSpPr txBox="1">
            <a:spLocks noGrp="1"/>
          </p:cNvSpPr>
          <p:nvPr>
            <p:ph type="title"/>
          </p:nvPr>
        </p:nvSpPr>
        <p:spPr>
          <a:xfrm>
            <a:off x="0" y="928331"/>
            <a:ext cx="12192000" cy="742404"/>
          </a:xfrm>
          <a:prstGeom prst="rect">
            <a:avLst/>
          </a:prstGeom>
        </p:spPr>
        <p:txBody>
          <a:bodyPr lIns="91422" tIns="91422" rIns="91422" bIns="91422" anchor="t"/>
          <a:lstStyle>
            <a:lvl1pPr algn="l" defTabSz="914400">
              <a:defRPr sz="29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78" name="Google Shape;11;p2"/>
          <p:cNvSpPr/>
          <p:nvPr/>
        </p:nvSpPr>
        <p:spPr>
          <a:xfrm>
            <a:off x="197" y="6457100"/>
            <a:ext cx="12192005" cy="400803"/>
          </a:xfrm>
          <a:prstGeom prst="rect">
            <a:avLst/>
          </a:prstGeom>
          <a:solidFill>
            <a:srgbClr val="0C0B1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1579" name="Google Shape;12;p2" descr="Google Shape;12;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32" y="196834"/>
            <a:ext cx="1037037" cy="311101"/>
          </a:xfrm>
          <a:prstGeom prst="rect">
            <a:avLst/>
          </a:prstGeom>
          <a:ln w="12700">
            <a:miter lim="400000"/>
          </a:ln>
        </p:spPr>
      </p:pic>
      <p:sp>
        <p:nvSpPr>
          <p:cNvPr id="1580" name="Google Shape;13;p2"/>
          <p:cNvSpPr/>
          <p:nvPr/>
        </p:nvSpPr>
        <p:spPr>
          <a:xfrm>
            <a:off x="0" y="6444882"/>
            <a:ext cx="12192000" cy="12703"/>
          </a:xfrm>
          <a:prstGeom prst="rect">
            <a:avLst/>
          </a:prstGeom>
          <a:solidFill>
            <a:srgbClr val="16151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81" name="Google Shape;14;p2"/>
          <p:cNvSpPr txBox="1"/>
          <p:nvPr/>
        </p:nvSpPr>
        <p:spPr>
          <a:xfrm>
            <a:off x="9773000" y="6492256"/>
            <a:ext cx="2419203" cy="330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r">
              <a:defRPr sz="600"/>
            </a:lvl1pPr>
          </a:lstStyle>
          <a:p>
            <a:r>
              <a:t>© 2020 Just AI</a:t>
            </a:r>
          </a:p>
        </p:txBody>
      </p:sp>
      <p:sp>
        <p:nvSpPr>
          <p:cNvPr id="15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5401848"/>
      </p:ext>
    </p:extLst>
  </p:cSld>
  <p:clrMapOvr>
    <a:masterClrMapping/>
  </p:clrMapOvr>
  <p:transition spd="med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Empty Page">
    <p:bg>
      <p:bgPr>
        <a:solidFill>
          <a:srgbClr val="0C0B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9" name="Google Shape;16;p3" descr="Google Shape;16;p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9769" y="-700400"/>
            <a:ext cx="14325603" cy="9534236"/>
          </a:xfrm>
          <a:prstGeom prst="rect">
            <a:avLst/>
          </a:prstGeom>
          <a:ln w="12700">
            <a:miter lim="400000"/>
          </a:ln>
        </p:spPr>
      </p:pic>
      <p:sp>
        <p:nvSpPr>
          <p:cNvPr id="1590" name="Google Shape;17;p3"/>
          <p:cNvSpPr/>
          <p:nvPr/>
        </p:nvSpPr>
        <p:spPr>
          <a:xfrm>
            <a:off x="197" y="6457100"/>
            <a:ext cx="12192005" cy="400803"/>
          </a:xfrm>
          <a:prstGeom prst="rect">
            <a:avLst/>
          </a:prstGeom>
          <a:solidFill>
            <a:srgbClr val="0C0B1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91" name="Google Shape;18;p3"/>
          <p:cNvSpPr/>
          <p:nvPr/>
        </p:nvSpPr>
        <p:spPr>
          <a:xfrm>
            <a:off x="0" y="6444882"/>
            <a:ext cx="12192000" cy="12703"/>
          </a:xfrm>
          <a:prstGeom prst="rect">
            <a:avLst/>
          </a:prstGeom>
          <a:solidFill>
            <a:srgbClr val="16151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92" name="Google Shape;19;p3"/>
          <p:cNvSpPr txBox="1"/>
          <p:nvPr/>
        </p:nvSpPr>
        <p:spPr>
          <a:xfrm>
            <a:off x="9772800" y="6492387"/>
            <a:ext cx="2419203" cy="33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r">
              <a:defRPr sz="600"/>
            </a:lvl1pPr>
          </a:lstStyle>
          <a:p>
            <a:r>
              <a:t>© 2020 Just AI</a:t>
            </a:r>
          </a:p>
        </p:txBody>
      </p:sp>
      <p:pic>
        <p:nvPicPr>
          <p:cNvPr id="1593" name="Google Shape;20;p3" descr="Google Shape;20;p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142" y="2511717"/>
            <a:ext cx="1505719" cy="1834570"/>
          </a:xfrm>
          <a:prstGeom prst="rect">
            <a:avLst/>
          </a:prstGeom>
          <a:ln w="12700">
            <a:miter lim="400000"/>
          </a:ln>
        </p:spPr>
      </p:pic>
      <p:sp>
        <p:nvSpPr>
          <p:cNvPr id="15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5081204"/>
      </p:ext>
    </p:extLst>
  </p:cSld>
  <p:clrMapOvr>
    <a:masterClrMapping/>
  </p:clrMapOvr>
  <p:transition spd="med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Main">
    <p:bg>
      <p:bgPr>
        <a:solidFill>
          <a:srgbClr val="0C0B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1" name="Google Shape;22;p4" descr="Google Shape;22;p4"/>
          <p:cNvPicPr>
            <a:picLocks noChangeAspect="1"/>
          </p:cNvPicPr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2541197" y="1371600"/>
            <a:ext cx="7109605" cy="411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2" name="Google Shape;23;p4" descr="Google Shape;23;p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62169" y="-700400"/>
            <a:ext cx="14325603" cy="9534236"/>
          </a:xfrm>
          <a:prstGeom prst="rect">
            <a:avLst/>
          </a:prstGeom>
          <a:ln w="12700">
            <a:miter lim="400000"/>
          </a:ln>
        </p:spPr>
      </p:pic>
      <p:sp>
        <p:nvSpPr>
          <p:cNvPr id="1603" name="Google Shape;24;p4"/>
          <p:cNvSpPr/>
          <p:nvPr/>
        </p:nvSpPr>
        <p:spPr>
          <a:xfrm>
            <a:off x="197" y="6457100"/>
            <a:ext cx="12192005" cy="400803"/>
          </a:xfrm>
          <a:prstGeom prst="rect">
            <a:avLst/>
          </a:prstGeom>
          <a:solidFill>
            <a:srgbClr val="0C0B1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04" name="Google Shape;25;p4"/>
          <p:cNvSpPr/>
          <p:nvPr/>
        </p:nvSpPr>
        <p:spPr>
          <a:xfrm>
            <a:off x="0" y="6444882"/>
            <a:ext cx="12192000" cy="12703"/>
          </a:xfrm>
          <a:prstGeom prst="rect">
            <a:avLst/>
          </a:prstGeom>
          <a:solidFill>
            <a:srgbClr val="16151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05" name="Google Shape;26;p4"/>
          <p:cNvSpPr txBox="1"/>
          <p:nvPr/>
        </p:nvSpPr>
        <p:spPr>
          <a:xfrm>
            <a:off x="9772800" y="6492387"/>
            <a:ext cx="2419203" cy="33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r">
              <a:defRPr sz="600"/>
            </a:lvl1pPr>
          </a:lstStyle>
          <a:p>
            <a:r>
              <a:t>© 2020 Just AI</a:t>
            </a:r>
          </a:p>
        </p:txBody>
      </p:sp>
      <p:sp>
        <p:nvSpPr>
          <p:cNvPr id="1606" name="Google Shape;27;p4"/>
          <p:cNvSpPr txBox="1"/>
          <p:nvPr/>
        </p:nvSpPr>
        <p:spPr>
          <a:xfrm>
            <a:off x="-202" y="4100243"/>
            <a:ext cx="12192005" cy="677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>
              <a:defRPr sz="2900"/>
            </a:lvl1pPr>
          </a:lstStyle>
          <a:p>
            <a:r>
              <a:t>Company meet-up</a:t>
            </a:r>
          </a:p>
        </p:txBody>
      </p:sp>
      <p:pic>
        <p:nvPicPr>
          <p:cNvPr id="1607" name="Google Shape;28;p4" descr="Google Shape;28;p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142" y="1384717"/>
            <a:ext cx="1505719" cy="1834570"/>
          </a:xfrm>
          <a:prstGeom prst="rect">
            <a:avLst/>
          </a:prstGeom>
          <a:ln w="12700">
            <a:miter lim="400000"/>
          </a:ln>
        </p:spPr>
      </p:pic>
      <p:sp>
        <p:nvSpPr>
          <p:cNvPr id="1608" name="Google Shape;27;p4"/>
          <p:cNvSpPr txBox="1"/>
          <p:nvPr/>
        </p:nvSpPr>
        <p:spPr>
          <a:xfrm>
            <a:off x="-200" y="6254563"/>
            <a:ext cx="4638658" cy="479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>
              <a:defRPr sz="1600"/>
            </a:lvl1pPr>
          </a:lstStyle>
          <a:p>
            <a:r>
              <a:t>April, 2019</a:t>
            </a:r>
          </a:p>
        </p:txBody>
      </p:sp>
      <p:sp>
        <p:nvSpPr>
          <p:cNvPr id="16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798790"/>
      </p:ext>
    </p:extLst>
  </p:cSld>
  <p:clrMapOvr>
    <a:masterClrMapping/>
  </p:clrMapOvr>
  <p:transition spd="med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hank You">
    <p:bg>
      <p:bgPr>
        <a:solidFill>
          <a:srgbClr val="0C0B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6" name="Google Shape;30;p5" descr="Google Shape;30;p5"/>
          <p:cNvPicPr>
            <a:picLocks noChangeAspect="1"/>
          </p:cNvPicPr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2541197" y="1371600"/>
            <a:ext cx="7109605" cy="411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7" name="Google Shape;31;p5" descr="Google Shape;31;p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09769" y="-700400"/>
            <a:ext cx="14325603" cy="9534236"/>
          </a:xfrm>
          <a:prstGeom prst="rect">
            <a:avLst/>
          </a:prstGeom>
          <a:ln w="12700">
            <a:miter lim="400000"/>
          </a:ln>
        </p:spPr>
      </p:pic>
      <p:sp>
        <p:nvSpPr>
          <p:cNvPr id="1618" name="Google Shape;32;p5"/>
          <p:cNvSpPr/>
          <p:nvPr/>
        </p:nvSpPr>
        <p:spPr>
          <a:xfrm>
            <a:off x="197" y="6457100"/>
            <a:ext cx="12192005" cy="400803"/>
          </a:xfrm>
          <a:prstGeom prst="rect">
            <a:avLst/>
          </a:prstGeom>
          <a:solidFill>
            <a:srgbClr val="0C0B1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19" name="Google Shape;33;p5"/>
          <p:cNvSpPr/>
          <p:nvPr/>
        </p:nvSpPr>
        <p:spPr>
          <a:xfrm>
            <a:off x="0" y="6444882"/>
            <a:ext cx="12192000" cy="12703"/>
          </a:xfrm>
          <a:prstGeom prst="rect">
            <a:avLst/>
          </a:prstGeom>
          <a:solidFill>
            <a:srgbClr val="16151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20" name="Google Shape;34;p5"/>
          <p:cNvSpPr txBox="1"/>
          <p:nvPr/>
        </p:nvSpPr>
        <p:spPr>
          <a:xfrm>
            <a:off x="9772800" y="6492387"/>
            <a:ext cx="2419203" cy="33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r">
              <a:defRPr sz="600"/>
            </a:lvl1pPr>
          </a:lstStyle>
          <a:p>
            <a:r>
              <a:t>© 2019 Just AI</a:t>
            </a:r>
          </a:p>
        </p:txBody>
      </p:sp>
      <p:sp>
        <p:nvSpPr>
          <p:cNvPr id="1621" name="Google Shape;35;p5"/>
          <p:cNvSpPr txBox="1"/>
          <p:nvPr/>
        </p:nvSpPr>
        <p:spPr>
          <a:xfrm>
            <a:off x="0" y="3090192"/>
            <a:ext cx="12192000" cy="67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>
              <a:defRPr sz="2900"/>
            </a:lvl1pPr>
          </a:lstStyle>
          <a:p>
            <a:r>
              <a:t>Thank You</a:t>
            </a:r>
          </a:p>
        </p:txBody>
      </p:sp>
      <p:pic>
        <p:nvPicPr>
          <p:cNvPr id="1622" name="Google Shape;36;p5" descr="Google Shape;36;p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32" y="196834"/>
            <a:ext cx="1037037" cy="311101"/>
          </a:xfrm>
          <a:prstGeom prst="rect">
            <a:avLst/>
          </a:prstGeom>
          <a:ln w="12700">
            <a:miter lim="400000"/>
          </a:ln>
        </p:spPr>
      </p:pic>
      <p:sp>
        <p:nvSpPr>
          <p:cNvPr id="16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5537598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&amp; Subtitle copy 17">
    <p:bg>
      <p:bgPr>
        <a:solidFill>
          <a:srgbClr val="0413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50942" y="6540500"/>
            <a:ext cx="283770" cy="275133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7364102"/>
      </p:ext>
    </p:extLst>
  </p:cSld>
  <p:clrMapOvr>
    <a:masterClrMapping/>
  </p:clrMapOvr>
  <p:transition spd="med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Logo + Page Title (White P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0" name="Google Shape;38;p6" descr="Google Shape;38;p6"/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-1804417" y="-694945"/>
            <a:ext cx="14325602" cy="9534143"/>
          </a:xfrm>
          <a:prstGeom prst="rect">
            <a:avLst/>
          </a:prstGeom>
          <a:ln w="12700">
            <a:miter lim="400000"/>
          </a:ln>
        </p:spPr>
      </p:pic>
      <p:sp>
        <p:nvSpPr>
          <p:cNvPr id="1631" name="Title Text"/>
          <p:cNvSpPr txBox="1">
            <a:spLocks noGrp="1"/>
          </p:cNvSpPr>
          <p:nvPr>
            <p:ph type="title"/>
          </p:nvPr>
        </p:nvSpPr>
        <p:spPr>
          <a:xfrm>
            <a:off x="0" y="928331"/>
            <a:ext cx="12192000" cy="742404"/>
          </a:xfrm>
          <a:prstGeom prst="rect">
            <a:avLst/>
          </a:prstGeom>
        </p:spPr>
        <p:txBody>
          <a:bodyPr lIns="91422" tIns="91422" rIns="91422" bIns="91422" anchor="t"/>
          <a:lstStyle>
            <a:lvl1pPr algn="l" defTabSz="914400">
              <a:defRPr sz="2900">
                <a:solidFill>
                  <a:srgbClr val="0C0B12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32" name="Google Shape;40;p6"/>
          <p:cNvSpPr/>
          <p:nvPr/>
        </p:nvSpPr>
        <p:spPr>
          <a:xfrm>
            <a:off x="561189" y="788195"/>
            <a:ext cx="819600" cy="21203"/>
          </a:xfrm>
          <a:prstGeom prst="rect">
            <a:avLst/>
          </a:prstGeom>
          <a:solidFill>
            <a:srgbClr val="0C0B1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C0B12"/>
                </a:solidFill>
              </a:defRPr>
            </a:pPr>
            <a:endParaRPr/>
          </a:p>
        </p:txBody>
      </p:sp>
      <p:sp>
        <p:nvSpPr>
          <p:cNvPr id="1633" name="Google Shape;41;p6"/>
          <p:cNvSpPr/>
          <p:nvPr/>
        </p:nvSpPr>
        <p:spPr>
          <a:xfrm>
            <a:off x="197" y="6457100"/>
            <a:ext cx="12192005" cy="4008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34" name="Google Shape;42;p6"/>
          <p:cNvSpPr/>
          <p:nvPr/>
        </p:nvSpPr>
        <p:spPr>
          <a:xfrm>
            <a:off x="0" y="6444882"/>
            <a:ext cx="12192000" cy="12703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35" name="Google Shape;43;p6"/>
          <p:cNvSpPr txBox="1"/>
          <p:nvPr/>
        </p:nvSpPr>
        <p:spPr>
          <a:xfrm>
            <a:off x="9772800" y="6492387"/>
            <a:ext cx="2419203" cy="33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r">
              <a:defRPr sz="600">
                <a:solidFill>
                  <a:srgbClr val="0C0B12"/>
                </a:solidFill>
              </a:defRPr>
            </a:lvl1pPr>
          </a:lstStyle>
          <a:p>
            <a:r>
              <a:t>© 2020 Just AI</a:t>
            </a:r>
          </a:p>
        </p:txBody>
      </p:sp>
      <p:pic>
        <p:nvPicPr>
          <p:cNvPr id="1636" name="Google Shape;44;p6" descr="Google Shape;44;p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79" y="195071"/>
            <a:ext cx="1036323" cy="316995"/>
          </a:xfrm>
          <a:prstGeom prst="rect">
            <a:avLst/>
          </a:prstGeom>
          <a:ln w="12700">
            <a:miter lim="400000"/>
          </a:ln>
        </p:spPr>
      </p:pic>
      <p:sp>
        <p:nvSpPr>
          <p:cNvPr id="16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8197097"/>
      </p:ext>
    </p:extLst>
  </p:cSld>
  <p:clrMapOvr>
    <a:masterClrMapping/>
  </p:clrMapOvr>
  <p:transition spd="med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Logo + Page Title (White Page) 1">
    <p:bg>
      <p:bgPr>
        <a:solidFill>
          <a:srgbClr val="DEE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4" name="Google Shape;46;p7" descr="Google Shape;46;p7"/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-1804417" y="-694945"/>
            <a:ext cx="14325602" cy="9534143"/>
          </a:xfrm>
          <a:prstGeom prst="rect">
            <a:avLst/>
          </a:prstGeom>
          <a:ln w="12700">
            <a:miter lim="400000"/>
          </a:ln>
        </p:spPr>
      </p:pic>
      <p:sp>
        <p:nvSpPr>
          <p:cNvPr id="1645" name="Title Text"/>
          <p:cNvSpPr txBox="1">
            <a:spLocks noGrp="1"/>
          </p:cNvSpPr>
          <p:nvPr>
            <p:ph type="title"/>
          </p:nvPr>
        </p:nvSpPr>
        <p:spPr>
          <a:xfrm>
            <a:off x="0" y="928331"/>
            <a:ext cx="12192000" cy="742404"/>
          </a:xfrm>
          <a:prstGeom prst="rect">
            <a:avLst/>
          </a:prstGeom>
        </p:spPr>
        <p:txBody>
          <a:bodyPr lIns="91422" tIns="91422" rIns="91422" bIns="91422" anchor="t"/>
          <a:lstStyle>
            <a:lvl1pPr algn="l" defTabSz="914400">
              <a:defRPr sz="2900">
                <a:solidFill>
                  <a:srgbClr val="073763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46" name="Google Shape;48;p7"/>
          <p:cNvSpPr/>
          <p:nvPr/>
        </p:nvSpPr>
        <p:spPr>
          <a:xfrm>
            <a:off x="561189" y="788195"/>
            <a:ext cx="819600" cy="21203"/>
          </a:xfrm>
          <a:prstGeom prst="rect">
            <a:avLst/>
          </a:prstGeom>
          <a:solidFill>
            <a:srgbClr val="07376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73763"/>
                </a:solidFill>
              </a:defRPr>
            </a:pPr>
            <a:endParaRPr/>
          </a:p>
        </p:txBody>
      </p:sp>
      <p:sp>
        <p:nvSpPr>
          <p:cNvPr id="1647" name="Google Shape;49;p7"/>
          <p:cNvSpPr/>
          <p:nvPr/>
        </p:nvSpPr>
        <p:spPr>
          <a:xfrm>
            <a:off x="197" y="6457100"/>
            <a:ext cx="12192005" cy="400803"/>
          </a:xfrm>
          <a:prstGeom prst="rect">
            <a:avLst/>
          </a:prstGeom>
          <a:solidFill>
            <a:srgbClr val="DEEBF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48" name="Google Shape;50;p7"/>
          <p:cNvSpPr/>
          <p:nvPr/>
        </p:nvSpPr>
        <p:spPr>
          <a:xfrm>
            <a:off x="0" y="6444882"/>
            <a:ext cx="12192000" cy="12703"/>
          </a:xfrm>
          <a:prstGeom prst="rect">
            <a:avLst/>
          </a:prstGeom>
          <a:solidFill>
            <a:srgbClr val="DAE7F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49" name="Google Shape;51;p7"/>
          <p:cNvSpPr txBox="1"/>
          <p:nvPr/>
        </p:nvSpPr>
        <p:spPr>
          <a:xfrm>
            <a:off x="9773000" y="6492256"/>
            <a:ext cx="2419203" cy="330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r">
              <a:defRPr sz="600">
                <a:solidFill>
                  <a:srgbClr val="0C0B12"/>
                </a:solidFill>
              </a:defRPr>
            </a:lvl1pPr>
          </a:lstStyle>
          <a:p>
            <a:r>
              <a:t>© 2020 Just AI</a:t>
            </a:r>
          </a:p>
        </p:txBody>
      </p:sp>
      <p:pic>
        <p:nvPicPr>
          <p:cNvPr id="1650" name="Google Shape;52;p7" descr="Google Shape;52;p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79" y="195071"/>
            <a:ext cx="1036323" cy="316995"/>
          </a:xfrm>
          <a:prstGeom prst="rect">
            <a:avLst/>
          </a:prstGeom>
          <a:ln w="12700">
            <a:miter lim="400000"/>
          </a:ln>
        </p:spPr>
      </p:pic>
      <p:sp>
        <p:nvSpPr>
          <p:cNvPr id="16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6381132"/>
      </p:ext>
    </p:extLst>
  </p:cSld>
  <p:clrMapOvr>
    <a:masterClrMapping/>
  </p:clrMapOvr>
  <p:transition spd="med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Заголовок и объект">
    <p:bg>
      <p:bgPr>
        <a:solidFill>
          <a:srgbClr val="0C0B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71" cy="1271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l" defTabSz="914400">
              <a:defRPr sz="1800"/>
            </a:lvl1pPr>
          </a:lstStyle>
          <a:p>
            <a:r>
              <a:t>Title Text</a:t>
            </a:r>
          </a:p>
        </p:txBody>
      </p:sp>
      <p:sp>
        <p:nvSpPr>
          <p:cNvPr id="16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0" y="0"/>
            <a:ext cx="1271" cy="1271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914400">
              <a:spcBef>
                <a:spcPts val="0"/>
              </a:spcBef>
              <a:buSzTx/>
              <a:buFontTx/>
              <a:buNone/>
              <a:defRPr sz="1800"/>
            </a:lvl1pPr>
            <a:lvl2pPr marL="0" indent="0" defTabSz="914400">
              <a:spcBef>
                <a:spcPts val="0"/>
              </a:spcBef>
              <a:buSzTx/>
              <a:buFontTx/>
              <a:buNone/>
              <a:defRPr sz="1800"/>
            </a:lvl2pPr>
            <a:lvl3pPr marL="0" indent="0" defTabSz="914400">
              <a:spcBef>
                <a:spcPts val="0"/>
              </a:spcBef>
              <a:buSzTx/>
              <a:buFontTx/>
              <a:buNone/>
              <a:defRPr sz="1800"/>
            </a:lvl3pPr>
            <a:lvl4pPr marL="0" indent="0" defTabSz="914400">
              <a:spcBef>
                <a:spcPts val="0"/>
              </a:spcBef>
              <a:buSzTx/>
              <a:buFontTx/>
              <a:buNone/>
              <a:defRPr sz="1800"/>
            </a:lvl4pPr>
            <a:lvl5pPr marL="0" indent="0" defTabSz="914400">
              <a:spcBef>
                <a:spcPts val="0"/>
              </a:spcBef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649075" y="6295661"/>
            <a:ext cx="379139" cy="368724"/>
          </a:xfrm>
          <a:prstGeom prst="rect">
            <a:avLst/>
          </a:prstGeom>
        </p:spPr>
        <p:txBody>
          <a:bodyPr lIns="91422" tIns="91422" rIns="91422" bIns="91422"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7874942"/>
      </p:ext>
    </p:extLst>
  </p:cSld>
  <p:clrMapOvr>
    <a:masterClrMapping/>
  </p:clrMapOvr>
  <p:transition spd="med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Title Text"/>
          <p:cNvSpPr txBox="1">
            <a:spLocks noGrp="1"/>
          </p:cNvSpPr>
          <p:nvPr>
            <p:ph type="title"/>
          </p:nvPr>
        </p:nvSpPr>
        <p:spPr>
          <a:xfrm>
            <a:off x="914400" y="2130425"/>
            <a:ext cx="10363201" cy="147002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6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4127443"/>
      </p:ext>
    </p:extLst>
  </p:cSld>
  <p:clrMapOvr>
    <a:masterClrMapping/>
  </p:clrMapOvr>
  <p:transition spd="med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7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1150743"/>
      </p:ext>
    </p:extLst>
  </p:cSld>
  <p:clrMapOvr>
    <a:masterClrMapping/>
  </p:clrMapOvr>
  <p:transition spd="med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Title Text"/>
          <p:cNvSpPr txBox="1">
            <a:spLocks noGrp="1"/>
          </p:cNvSpPr>
          <p:nvPr>
            <p:ph type="title"/>
          </p:nvPr>
        </p:nvSpPr>
        <p:spPr>
          <a:xfrm>
            <a:off x="963085" y="4406901"/>
            <a:ext cx="10363201" cy="1362078"/>
          </a:xfrm>
          <a:prstGeom prst="rect">
            <a:avLst/>
          </a:prstGeom>
        </p:spPr>
        <p:txBody>
          <a:bodyPr anchor="t"/>
          <a:lstStyle>
            <a:lvl1pPr algn="l">
              <a:defRPr sz="4500" cap="all"/>
            </a:lvl1pPr>
          </a:lstStyle>
          <a:p>
            <a:r>
              <a:t>Title Text</a:t>
            </a:r>
          </a:p>
        </p:txBody>
      </p:sp>
      <p:sp>
        <p:nvSpPr>
          <p:cNvPr id="168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63085" y="2906715"/>
            <a:ext cx="10363201" cy="1500189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200">
                <a:solidFill>
                  <a:srgbClr val="888888"/>
                </a:solidFill>
              </a:defRPr>
            </a:lvl1pPr>
            <a:lvl2pPr marL="0" indent="0">
              <a:spcBef>
                <a:spcPts val="500"/>
              </a:spcBef>
              <a:buSzTx/>
              <a:buFontTx/>
              <a:buNone/>
              <a:defRPr sz="2200">
                <a:solidFill>
                  <a:srgbClr val="888888"/>
                </a:solidFill>
              </a:defRPr>
            </a:lvl2pPr>
            <a:lvl3pPr marL="0" indent="0">
              <a:spcBef>
                <a:spcPts val="500"/>
              </a:spcBef>
              <a:buSzTx/>
              <a:buFontTx/>
              <a:buNone/>
              <a:defRPr sz="2200">
                <a:solidFill>
                  <a:srgbClr val="888888"/>
                </a:solidFill>
              </a:defRPr>
            </a:lvl3pPr>
            <a:lvl4pPr marL="0" indent="0">
              <a:spcBef>
                <a:spcPts val="500"/>
              </a:spcBef>
              <a:buSzTx/>
              <a:buFontTx/>
              <a:buNone/>
              <a:defRPr sz="2200">
                <a:solidFill>
                  <a:srgbClr val="888888"/>
                </a:solidFill>
              </a:defRPr>
            </a:lvl4pPr>
            <a:lvl5pPr marL="0" indent="0">
              <a:spcBef>
                <a:spcPts val="500"/>
              </a:spcBef>
              <a:buSzTx/>
              <a:buFontTx/>
              <a:buNone/>
              <a:defRPr sz="22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1423417"/>
      </p:ext>
    </p:extLst>
  </p:cSld>
  <p:clrMapOvr>
    <a:masterClrMapping/>
  </p:clrMapOvr>
  <p:transition spd="med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9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09601" y="1600202"/>
            <a:ext cx="5384802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100"/>
            </a:lvl1pPr>
            <a:lvl2pPr marL="889099" indent="-379643">
              <a:spcBef>
                <a:spcPts val="700"/>
              </a:spcBef>
              <a:defRPr sz="3100"/>
            </a:lvl2pPr>
            <a:lvl3pPr marL="1377850" indent="-358936">
              <a:spcBef>
                <a:spcPts val="700"/>
              </a:spcBef>
              <a:defRPr sz="3100"/>
            </a:lvl3pPr>
            <a:lvl4pPr marL="1923201" indent="-394829">
              <a:spcBef>
                <a:spcPts val="700"/>
              </a:spcBef>
              <a:defRPr sz="3100"/>
            </a:lvl4pPr>
            <a:lvl5pPr marL="2432655" indent="-394829">
              <a:spcBef>
                <a:spcPts val="700"/>
              </a:spcBef>
              <a:defRPr sz="3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0033992"/>
      </p:ext>
    </p:extLst>
  </p:cSld>
  <p:clrMapOvr>
    <a:masterClrMapping/>
  </p:clrMapOvr>
  <p:transition spd="med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70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601" y="1535112"/>
            <a:ext cx="5386917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600"/>
              </a:spcBef>
              <a:buSzTx/>
              <a:buFontTx/>
              <a:buNone/>
              <a:defRPr sz="2600"/>
            </a:lvl1pPr>
            <a:lvl2pPr marL="0" indent="0">
              <a:spcBef>
                <a:spcPts val="600"/>
              </a:spcBef>
              <a:buSzTx/>
              <a:buFontTx/>
              <a:buNone/>
              <a:defRPr sz="2600"/>
            </a:lvl2pPr>
            <a:lvl3pPr marL="0" indent="0">
              <a:spcBef>
                <a:spcPts val="600"/>
              </a:spcBef>
              <a:buSzTx/>
              <a:buFontTx/>
              <a:buNone/>
              <a:defRPr sz="2600"/>
            </a:lvl3pPr>
            <a:lvl4pPr marL="0" indent="0">
              <a:spcBef>
                <a:spcPts val="600"/>
              </a:spcBef>
              <a:buSzTx/>
              <a:buFontTx/>
              <a:buNone/>
              <a:defRPr sz="2600"/>
            </a:lvl4pPr>
            <a:lvl5pPr marL="0" indent="0">
              <a:spcBef>
                <a:spcPts val="600"/>
              </a:spcBef>
              <a:buSzTx/>
              <a:buFontTx/>
              <a:buNone/>
              <a:defRPr sz="2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05" name="Текст 4"/>
          <p:cNvSpPr>
            <a:spLocks noGrp="1"/>
          </p:cNvSpPr>
          <p:nvPr>
            <p:ph type="body" sz="quarter" idx="13"/>
          </p:nvPr>
        </p:nvSpPr>
        <p:spPr>
          <a:xfrm>
            <a:off x="6193366" y="1535111"/>
            <a:ext cx="5389038" cy="639766"/>
          </a:xfrm>
          <a:prstGeom prst="rect">
            <a:avLst/>
          </a:prstGeom>
        </p:spPr>
        <p:txBody>
          <a:bodyPr anchor="b"/>
          <a:lstStyle/>
          <a:p>
            <a:pPr marL="359167" indent="-359167" defTabSz="957778">
              <a:spcBef>
                <a:spcPts val="700"/>
              </a:spcBef>
              <a:defRPr sz="3290"/>
            </a:pPr>
            <a:endParaRPr/>
          </a:p>
        </p:txBody>
      </p:sp>
      <p:sp>
        <p:nvSpPr>
          <p:cNvPr id="17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2030658"/>
      </p:ext>
    </p:extLst>
  </p:cSld>
  <p:clrMapOvr>
    <a:masterClrMapping/>
  </p:clrMapOvr>
  <p:transition spd="med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7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1072407"/>
      </p:ext>
    </p:extLst>
  </p:cSld>
  <p:clrMapOvr>
    <a:masterClrMapping/>
  </p:clrMapOvr>
  <p:transition spd="med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838187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&amp; Subtitle copy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"/>
          <p:cNvSpPr/>
          <p:nvPr/>
        </p:nvSpPr>
        <p:spPr>
          <a:xfrm>
            <a:off x="-2395440" y="-199342"/>
            <a:ext cx="12275410" cy="7095650"/>
          </a:xfrm>
          <a:prstGeom prst="rect">
            <a:avLst/>
          </a:prstGeom>
          <a:solidFill>
            <a:srgbClr val="224C8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600" b="0"/>
            </a:pPr>
            <a:endParaRPr/>
          </a:p>
        </p:txBody>
      </p:sp>
      <p:sp>
        <p:nvSpPr>
          <p:cNvPr id="130" name="Rectangle"/>
          <p:cNvSpPr/>
          <p:nvPr/>
        </p:nvSpPr>
        <p:spPr>
          <a:xfrm>
            <a:off x="-83405" y="-199342"/>
            <a:ext cx="12275405" cy="7095650"/>
          </a:xfrm>
          <a:prstGeom prst="rect">
            <a:avLst/>
          </a:prstGeom>
          <a:solidFill>
            <a:srgbClr val="224C8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600" b="0"/>
            </a:pPr>
            <a:endParaRPr/>
          </a:p>
        </p:txBody>
      </p:sp>
      <p:sp>
        <p:nvSpPr>
          <p:cNvPr id="131" name="Rectangle"/>
          <p:cNvSpPr/>
          <p:nvPr/>
        </p:nvSpPr>
        <p:spPr>
          <a:xfrm>
            <a:off x="-197650" y="-199343"/>
            <a:ext cx="12354332" cy="7109415"/>
          </a:xfrm>
          <a:prstGeom prst="rect">
            <a:avLst/>
          </a:prstGeom>
          <a:solidFill>
            <a:srgbClr val="0413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600" b="0"/>
            </a:pPr>
            <a:endParaRPr/>
          </a:p>
        </p:txBody>
      </p:sp>
      <p:sp>
        <p:nvSpPr>
          <p:cNvPr id="1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50942" y="6540500"/>
            <a:ext cx="283770" cy="275133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8939991"/>
      </p:ext>
    </p:extLst>
  </p:cSld>
  <p:clrMapOvr>
    <a:masterClrMapping/>
  </p:clrMapOvr>
  <p:transition spd="med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Title Text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7" cy="1162050"/>
          </a:xfrm>
          <a:prstGeom prst="rect">
            <a:avLst/>
          </a:prstGeom>
        </p:spPr>
        <p:txBody>
          <a:bodyPr anchor="b"/>
          <a:lstStyle>
            <a:lvl1pPr algn="l">
              <a:defRPr sz="2200"/>
            </a:lvl1pPr>
          </a:lstStyle>
          <a:p>
            <a:r>
              <a:t>Title Text</a:t>
            </a:r>
          </a:p>
        </p:txBody>
      </p:sp>
      <p:sp>
        <p:nvSpPr>
          <p:cNvPr id="1729" name="Body Level One…"/>
          <p:cNvSpPr txBox="1">
            <a:spLocks noGrp="1"/>
          </p:cNvSpPr>
          <p:nvPr>
            <p:ph type="body" idx="1"/>
          </p:nvPr>
        </p:nvSpPr>
        <p:spPr>
          <a:xfrm>
            <a:off x="4766733" y="273050"/>
            <a:ext cx="6815667" cy="585311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30" name="Текст 3"/>
          <p:cNvSpPr>
            <a:spLocks noGrp="1"/>
          </p:cNvSpPr>
          <p:nvPr>
            <p:ph type="body" sz="half" idx="13"/>
          </p:nvPr>
        </p:nvSpPr>
        <p:spPr>
          <a:xfrm>
            <a:off x="609599" y="1435099"/>
            <a:ext cx="4011090" cy="469106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5502794"/>
      </p:ext>
    </p:extLst>
  </p:cSld>
  <p:clrMapOvr>
    <a:masterClrMapping/>
  </p:clrMapOvr>
  <p:transition spd="med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Title Text"/>
          <p:cNvSpPr txBox="1">
            <a:spLocks noGrp="1"/>
          </p:cNvSpPr>
          <p:nvPr>
            <p:ph type="title"/>
          </p:nvPr>
        </p:nvSpPr>
        <p:spPr>
          <a:xfrm>
            <a:off x="2389718" y="4800601"/>
            <a:ext cx="7315201" cy="566740"/>
          </a:xfrm>
          <a:prstGeom prst="rect">
            <a:avLst/>
          </a:prstGeom>
        </p:spPr>
        <p:txBody>
          <a:bodyPr anchor="b"/>
          <a:lstStyle>
            <a:lvl1pPr algn="l">
              <a:defRPr sz="2200"/>
            </a:lvl1pPr>
          </a:lstStyle>
          <a:p>
            <a:r>
              <a:t>Title Text</a:t>
            </a:r>
          </a:p>
        </p:txBody>
      </p:sp>
      <p:sp>
        <p:nvSpPr>
          <p:cNvPr id="1739" name="Рисунок 2"/>
          <p:cNvSpPr>
            <a:spLocks noGrp="1"/>
          </p:cNvSpPr>
          <p:nvPr>
            <p:ph type="pic" sz="half" idx="13"/>
          </p:nvPr>
        </p:nvSpPr>
        <p:spPr>
          <a:xfrm>
            <a:off x="2389718" y="612773"/>
            <a:ext cx="7315201" cy="41148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9718" y="5367339"/>
            <a:ext cx="7315201" cy="8048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500"/>
            </a:lvl1pPr>
            <a:lvl2pPr marL="0" indent="0">
              <a:spcBef>
                <a:spcPts val="300"/>
              </a:spcBef>
              <a:buSzTx/>
              <a:buFontTx/>
              <a:buNone/>
              <a:defRPr sz="1500"/>
            </a:lvl2pPr>
            <a:lvl3pPr marL="0" indent="0">
              <a:spcBef>
                <a:spcPts val="300"/>
              </a:spcBef>
              <a:buSzTx/>
              <a:buFontTx/>
              <a:buNone/>
              <a:defRPr sz="1500"/>
            </a:lvl3pPr>
            <a:lvl4pPr marL="0" indent="0">
              <a:spcBef>
                <a:spcPts val="300"/>
              </a:spcBef>
              <a:buSzTx/>
              <a:buFontTx/>
              <a:buNone/>
              <a:defRPr sz="1500"/>
            </a:lvl4pPr>
            <a:lvl5pPr marL="0" indent="0">
              <a:spcBef>
                <a:spcPts val="300"/>
              </a:spcBef>
              <a:buSzTx/>
              <a:buFontTx/>
              <a:buNone/>
              <a:defRPr sz="15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683217"/>
      </p:ext>
    </p:extLst>
  </p:cSld>
  <p:clrMapOvr>
    <a:masterClrMapping/>
  </p:clrMapOvr>
  <p:transition spd="med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74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1809149"/>
      </p:ext>
    </p:extLst>
  </p:cSld>
  <p:clrMapOvr>
    <a:masterClrMapping/>
  </p:clrMapOvr>
  <p:transition spd="med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Title Text"/>
          <p:cNvSpPr txBox="1">
            <a:spLocks noGrp="1"/>
          </p:cNvSpPr>
          <p:nvPr>
            <p:ph type="title"/>
          </p:nvPr>
        </p:nvSpPr>
        <p:spPr>
          <a:xfrm>
            <a:off x="8839200" y="274639"/>
            <a:ext cx="2743200" cy="5851527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758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1" y="274639"/>
            <a:ext cx="8026401" cy="5851527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1266821"/>
      </p:ext>
    </p:extLst>
  </p:cSld>
  <p:clrMapOvr>
    <a:masterClrMapping/>
  </p:clrMapOvr>
  <p:transition spd="med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Logo + Page Title (Black Page)">
    <p:bg>
      <p:bgPr>
        <a:solidFill>
          <a:srgbClr val="0C0B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6" name="Google Shape;16;p3" descr="Google Shape;16;p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9769" y="-700400"/>
            <a:ext cx="14325604" cy="9534236"/>
          </a:xfrm>
          <a:prstGeom prst="rect">
            <a:avLst/>
          </a:prstGeom>
          <a:ln w="12700">
            <a:miter lim="400000"/>
          </a:ln>
        </p:spPr>
      </p:pic>
      <p:sp>
        <p:nvSpPr>
          <p:cNvPr id="1767" name="Google Shape;17;p3"/>
          <p:cNvSpPr/>
          <p:nvPr/>
        </p:nvSpPr>
        <p:spPr>
          <a:xfrm>
            <a:off x="196" y="6457100"/>
            <a:ext cx="12192007" cy="400804"/>
          </a:xfrm>
          <a:prstGeom prst="rect">
            <a:avLst/>
          </a:prstGeom>
          <a:solidFill>
            <a:srgbClr val="0C0B1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768" name="Google Shape;18;p3"/>
          <p:cNvSpPr/>
          <p:nvPr/>
        </p:nvSpPr>
        <p:spPr>
          <a:xfrm>
            <a:off x="0" y="6444882"/>
            <a:ext cx="12192000" cy="12704"/>
          </a:xfrm>
          <a:prstGeom prst="rect">
            <a:avLst/>
          </a:prstGeom>
          <a:solidFill>
            <a:srgbClr val="16151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769" name="Google Shape;19;p3"/>
          <p:cNvSpPr txBox="1"/>
          <p:nvPr/>
        </p:nvSpPr>
        <p:spPr>
          <a:xfrm>
            <a:off x="9772800" y="6492387"/>
            <a:ext cx="2419204" cy="330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r">
              <a:defRPr sz="600"/>
            </a:lvl1pPr>
          </a:lstStyle>
          <a:p>
            <a:r>
              <a:t>© 2020 Just AI</a:t>
            </a:r>
          </a:p>
        </p:txBody>
      </p:sp>
      <p:sp>
        <p:nvSpPr>
          <p:cNvPr id="1770" name="Прямоугольник 5"/>
          <p:cNvSpPr/>
          <p:nvPr/>
        </p:nvSpPr>
        <p:spPr>
          <a:xfrm>
            <a:off x="0" y="0"/>
            <a:ext cx="762000" cy="6858000"/>
          </a:xfrm>
          <a:prstGeom prst="rect">
            <a:avLst/>
          </a:prstGeom>
          <a:solidFill>
            <a:srgbClr val="2D4A5A"/>
          </a:solidFill>
          <a:ln w="25400">
            <a:solidFill>
              <a:srgbClr val="42719B"/>
            </a:solidFill>
          </a:ln>
        </p:spPr>
        <p:txBody>
          <a:bodyPr lIns="50800" tIns="50800" rIns="50800" bIns="50800" anchor="ctr"/>
          <a:lstStyle/>
          <a:p>
            <a:pPr algn="ctr" defTabSz="412740">
              <a:defRPr sz="1500" b="0"/>
            </a:pPr>
            <a:endParaRPr/>
          </a:p>
        </p:txBody>
      </p:sp>
      <p:pic>
        <p:nvPicPr>
          <p:cNvPr id="1771" name="Рисунок 6" descr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67" y="163829"/>
            <a:ext cx="561308" cy="6838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2" name="Рисунок 7" descr="Рисунок 7"/>
          <p:cNvPicPr>
            <a:picLocks noChangeAspect="1"/>
          </p:cNvPicPr>
          <p:nvPr/>
        </p:nvPicPr>
        <p:blipFill>
          <a:blip r:embed="rId4"/>
          <a:srcRect b="65480"/>
          <a:stretch>
            <a:fillRect/>
          </a:stretch>
        </p:blipFill>
        <p:spPr>
          <a:xfrm>
            <a:off x="6191250" y="4708397"/>
            <a:ext cx="5606513" cy="21496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3" name="Рисунок 8" descr="Рисунок 8"/>
          <p:cNvPicPr>
            <a:picLocks noChangeAspect="1"/>
          </p:cNvPicPr>
          <p:nvPr/>
        </p:nvPicPr>
        <p:blipFill>
          <a:blip r:embed="rId5"/>
          <a:srcRect t="69745"/>
          <a:stretch>
            <a:fillRect/>
          </a:stretch>
        </p:blipFill>
        <p:spPr>
          <a:xfrm>
            <a:off x="4590698" y="0"/>
            <a:ext cx="5183295" cy="1408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4" name="Google Shape;8;p2" descr="Google Shape;8;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9768" y="-700400"/>
            <a:ext cx="14325601" cy="9534235"/>
          </a:xfrm>
          <a:prstGeom prst="rect">
            <a:avLst/>
          </a:prstGeom>
          <a:ln w="12700">
            <a:miter lim="400000"/>
          </a:ln>
        </p:spPr>
      </p:pic>
      <p:sp>
        <p:nvSpPr>
          <p:cNvPr id="1775" name="Title Text"/>
          <p:cNvSpPr txBox="1">
            <a:spLocks noGrp="1"/>
          </p:cNvSpPr>
          <p:nvPr>
            <p:ph type="title"/>
          </p:nvPr>
        </p:nvSpPr>
        <p:spPr>
          <a:xfrm>
            <a:off x="0" y="928331"/>
            <a:ext cx="12192000" cy="742403"/>
          </a:xfrm>
          <a:prstGeom prst="rect">
            <a:avLst/>
          </a:prstGeom>
        </p:spPr>
        <p:txBody>
          <a:bodyPr lIns="91423" tIns="91423" rIns="91423" bIns="91423" anchor="t"/>
          <a:lstStyle>
            <a:lvl1pPr algn="l" defTabSz="914400">
              <a:lnSpc>
                <a:spcPct val="90000"/>
              </a:lnSpc>
              <a:defRPr sz="2900" b="1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76" name="Google Shape;10;p2"/>
          <p:cNvSpPr/>
          <p:nvPr/>
        </p:nvSpPr>
        <p:spPr>
          <a:xfrm>
            <a:off x="561189" y="788195"/>
            <a:ext cx="819600" cy="212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777" name="Google Shape;11;p2"/>
          <p:cNvSpPr/>
          <p:nvPr/>
        </p:nvSpPr>
        <p:spPr>
          <a:xfrm>
            <a:off x="198" y="6457100"/>
            <a:ext cx="12192003" cy="400802"/>
          </a:xfrm>
          <a:prstGeom prst="rect">
            <a:avLst/>
          </a:prstGeom>
          <a:solidFill>
            <a:srgbClr val="0C0B1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1778" name="Google Shape;12;p2" descr="Google Shape;12;p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132" y="196834"/>
            <a:ext cx="1037037" cy="311101"/>
          </a:xfrm>
          <a:prstGeom prst="rect">
            <a:avLst/>
          </a:prstGeom>
          <a:ln w="12700">
            <a:miter lim="400000"/>
          </a:ln>
        </p:spPr>
      </p:pic>
      <p:sp>
        <p:nvSpPr>
          <p:cNvPr id="1779" name="Google Shape;13;p2"/>
          <p:cNvSpPr/>
          <p:nvPr/>
        </p:nvSpPr>
        <p:spPr>
          <a:xfrm>
            <a:off x="0" y="6444882"/>
            <a:ext cx="12192000" cy="12702"/>
          </a:xfrm>
          <a:prstGeom prst="rect">
            <a:avLst/>
          </a:prstGeom>
          <a:solidFill>
            <a:srgbClr val="16151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780" name="Google Shape;14;p2"/>
          <p:cNvSpPr txBox="1"/>
          <p:nvPr/>
        </p:nvSpPr>
        <p:spPr>
          <a:xfrm>
            <a:off x="9773000" y="6492254"/>
            <a:ext cx="1992468" cy="33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r">
              <a:defRPr sz="600"/>
            </a:lvl1pPr>
          </a:lstStyle>
          <a:p>
            <a:r>
              <a:t>© 2019 Just AI</a:t>
            </a:r>
          </a:p>
        </p:txBody>
      </p:sp>
      <p:sp>
        <p:nvSpPr>
          <p:cNvPr id="17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95715" y="6356350"/>
            <a:ext cx="283770" cy="275133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0811933"/>
      </p:ext>
    </p:extLst>
  </p:cSld>
  <p:clrMapOvr>
    <a:masterClrMapping/>
  </p:clrMapOvr>
  <p:transition spd="med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 copy 26">
    <p:bg>
      <p:bgPr>
        <a:gradFill flip="none" rotWithShape="1">
          <a:gsLst>
            <a:gs pos="0">
              <a:srgbClr val="131729"/>
            </a:gs>
            <a:gs pos="100000">
              <a:srgbClr val="3A4261"/>
            </a:gs>
          </a:gsLst>
          <a:lin ang="19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Square"/>
          <p:cNvSpPr/>
          <p:nvPr/>
        </p:nvSpPr>
        <p:spPr>
          <a:xfrm>
            <a:off x="8934443" y="-1667861"/>
            <a:ext cx="635007" cy="635007"/>
          </a:xfrm>
          <a:prstGeom prst="rect">
            <a:avLst/>
          </a:prstGeom>
          <a:solidFill>
            <a:srgbClr val="387BB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50">
              <a:defRPr sz="1600"/>
            </a:pPr>
            <a:endParaRPr/>
          </a:p>
        </p:txBody>
      </p:sp>
      <p:sp>
        <p:nvSpPr>
          <p:cNvPr id="1789" name="Square"/>
          <p:cNvSpPr/>
          <p:nvPr/>
        </p:nvSpPr>
        <p:spPr>
          <a:xfrm>
            <a:off x="8173484" y="-933601"/>
            <a:ext cx="635007" cy="635007"/>
          </a:xfrm>
          <a:prstGeom prst="rect">
            <a:avLst/>
          </a:prstGeom>
          <a:solidFill>
            <a:srgbClr val="568DC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50">
              <a:defRPr sz="1600"/>
            </a:pPr>
            <a:endParaRPr/>
          </a:p>
        </p:txBody>
      </p:sp>
      <p:sp>
        <p:nvSpPr>
          <p:cNvPr id="1790" name="Square"/>
          <p:cNvSpPr/>
          <p:nvPr/>
        </p:nvSpPr>
        <p:spPr>
          <a:xfrm>
            <a:off x="8934443" y="-933601"/>
            <a:ext cx="635007" cy="635007"/>
          </a:xfrm>
          <a:prstGeom prst="rect">
            <a:avLst/>
          </a:prstGeom>
          <a:solidFill>
            <a:srgbClr val="88C8E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50">
              <a:defRPr sz="1600"/>
            </a:pPr>
            <a:endParaRPr/>
          </a:p>
        </p:txBody>
      </p:sp>
      <p:sp>
        <p:nvSpPr>
          <p:cNvPr id="1791" name="Square"/>
          <p:cNvSpPr/>
          <p:nvPr/>
        </p:nvSpPr>
        <p:spPr>
          <a:xfrm>
            <a:off x="9695402" y="-1667861"/>
            <a:ext cx="635007" cy="635007"/>
          </a:xfrm>
          <a:prstGeom prst="rect">
            <a:avLst/>
          </a:prstGeom>
          <a:solidFill>
            <a:srgbClr val="224C8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50">
              <a:defRPr sz="1600"/>
            </a:pPr>
            <a:endParaRPr/>
          </a:p>
        </p:txBody>
      </p:sp>
      <p:sp>
        <p:nvSpPr>
          <p:cNvPr id="1792" name="Square"/>
          <p:cNvSpPr/>
          <p:nvPr/>
        </p:nvSpPr>
        <p:spPr>
          <a:xfrm>
            <a:off x="9695402" y="-933601"/>
            <a:ext cx="635007" cy="635007"/>
          </a:xfrm>
          <a:prstGeom prst="rect">
            <a:avLst/>
          </a:prstGeom>
          <a:solidFill>
            <a:srgbClr val="6AB1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50">
              <a:defRPr sz="1600"/>
            </a:pPr>
            <a:endParaRPr/>
          </a:p>
        </p:txBody>
      </p:sp>
      <p:pic>
        <p:nvPicPr>
          <p:cNvPr id="1793" name="Aimylogic by Just AI white.png" descr="Aimylogic by Just AI whi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496" y="-2830441"/>
            <a:ext cx="4102102" cy="14986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4" name="Aimylogic by Just AI vert.png" descr="Aimylogic by Just AI ver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52431" y="-3791852"/>
            <a:ext cx="3200407" cy="3048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5" name="Aimylogic by Just AI vert white.png" descr="Aimylogic by Just AI vert whit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85467" y="-3791852"/>
            <a:ext cx="3200401" cy="3048007"/>
          </a:xfrm>
          <a:prstGeom prst="rect">
            <a:avLst/>
          </a:prstGeom>
          <a:ln w="12700">
            <a:miter lim="400000"/>
          </a:ln>
        </p:spPr>
      </p:pic>
      <p:sp>
        <p:nvSpPr>
          <p:cNvPr id="17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092825" y="6540500"/>
            <a:ext cx="232969" cy="236880"/>
          </a:xfrm>
          <a:prstGeom prst="rect">
            <a:avLst/>
          </a:prstGeom>
        </p:spPr>
        <p:txBody>
          <a:bodyPr lIns="25400" tIns="25400" rIns="25400" bIns="25400" anchor="t"/>
          <a:lstStyle>
            <a:lvl1pPr algn="l" defTabSz="412750">
              <a:defRPr sz="1200" b="1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7418212"/>
      </p:ext>
    </p:extLst>
  </p:cSld>
  <p:clrMapOvr>
    <a:masterClrMapping/>
  </p:clrMapOvr>
  <p:transition spd="med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 copy 27">
    <p:bg>
      <p:bgPr>
        <a:solidFill>
          <a:srgbClr val="1217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Square"/>
          <p:cNvSpPr/>
          <p:nvPr/>
        </p:nvSpPr>
        <p:spPr>
          <a:xfrm>
            <a:off x="8934443" y="-1667861"/>
            <a:ext cx="635007" cy="635007"/>
          </a:xfrm>
          <a:prstGeom prst="rect">
            <a:avLst/>
          </a:prstGeom>
          <a:solidFill>
            <a:srgbClr val="387BB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50">
              <a:defRPr sz="1600"/>
            </a:pPr>
            <a:endParaRPr/>
          </a:p>
        </p:txBody>
      </p:sp>
      <p:sp>
        <p:nvSpPr>
          <p:cNvPr id="1804" name="Square"/>
          <p:cNvSpPr/>
          <p:nvPr/>
        </p:nvSpPr>
        <p:spPr>
          <a:xfrm>
            <a:off x="8173484" y="-933601"/>
            <a:ext cx="635007" cy="635007"/>
          </a:xfrm>
          <a:prstGeom prst="rect">
            <a:avLst/>
          </a:prstGeom>
          <a:solidFill>
            <a:srgbClr val="568DC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50">
              <a:defRPr sz="1600"/>
            </a:pPr>
            <a:endParaRPr/>
          </a:p>
        </p:txBody>
      </p:sp>
      <p:sp>
        <p:nvSpPr>
          <p:cNvPr id="1805" name="Square"/>
          <p:cNvSpPr/>
          <p:nvPr/>
        </p:nvSpPr>
        <p:spPr>
          <a:xfrm>
            <a:off x="8934443" y="-933601"/>
            <a:ext cx="635007" cy="635007"/>
          </a:xfrm>
          <a:prstGeom prst="rect">
            <a:avLst/>
          </a:prstGeom>
          <a:solidFill>
            <a:srgbClr val="88C8E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50">
              <a:defRPr sz="1600"/>
            </a:pPr>
            <a:endParaRPr/>
          </a:p>
        </p:txBody>
      </p:sp>
      <p:sp>
        <p:nvSpPr>
          <p:cNvPr id="1806" name="Square"/>
          <p:cNvSpPr/>
          <p:nvPr/>
        </p:nvSpPr>
        <p:spPr>
          <a:xfrm>
            <a:off x="9695402" y="-1667861"/>
            <a:ext cx="635007" cy="635007"/>
          </a:xfrm>
          <a:prstGeom prst="rect">
            <a:avLst/>
          </a:prstGeom>
          <a:solidFill>
            <a:srgbClr val="224C8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50">
              <a:defRPr sz="1600"/>
            </a:pPr>
            <a:endParaRPr/>
          </a:p>
        </p:txBody>
      </p:sp>
      <p:sp>
        <p:nvSpPr>
          <p:cNvPr id="1807" name="Square"/>
          <p:cNvSpPr/>
          <p:nvPr/>
        </p:nvSpPr>
        <p:spPr>
          <a:xfrm>
            <a:off x="9695402" y="-933601"/>
            <a:ext cx="635007" cy="635007"/>
          </a:xfrm>
          <a:prstGeom prst="rect">
            <a:avLst/>
          </a:prstGeom>
          <a:solidFill>
            <a:srgbClr val="6AB1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50">
              <a:defRPr sz="1600"/>
            </a:pPr>
            <a:endParaRPr/>
          </a:p>
        </p:txBody>
      </p:sp>
      <p:pic>
        <p:nvPicPr>
          <p:cNvPr id="1808" name="Aimylogic by Just AI white.png" descr="Aimylogic by Just AI whi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496" y="-2830441"/>
            <a:ext cx="4102102" cy="14986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9" name="Aimylogic by Just AI vert.png" descr="Aimylogic by Just AI ver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52431" y="-3791852"/>
            <a:ext cx="3200407" cy="3048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0" name="Aimylogic by Just AI vert white.png" descr="Aimylogic by Just AI vert whit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85467" y="-3791852"/>
            <a:ext cx="3200401" cy="3048007"/>
          </a:xfrm>
          <a:prstGeom prst="rect">
            <a:avLst/>
          </a:prstGeom>
          <a:ln w="12700">
            <a:miter lim="400000"/>
          </a:ln>
        </p:spPr>
      </p:pic>
      <p:sp>
        <p:nvSpPr>
          <p:cNvPr id="18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092825" y="6540500"/>
            <a:ext cx="232969" cy="236880"/>
          </a:xfrm>
          <a:prstGeom prst="rect">
            <a:avLst/>
          </a:prstGeom>
        </p:spPr>
        <p:txBody>
          <a:bodyPr lIns="25400" tIns="25400" rIns="25400" bIns="25400" anchor="t"/>
          <a:lstStyle>
            <a:lvl1pPr algn="l" defTabSz="412750">
              <a:defRPr sz="1200" b="1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3574952"/>
      </p:ext>
    </p:extLst>
  </p:cSld>
  <p:clrMapOvr>
    <a:masterClrMapping/>
  </p:clrMapOvr>
  <p:transition spd="med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0D2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1800" b="0">
                <a:latin typeface="+mj-lt"/>
                <a:ea typeface="+mj-ea"/>
                <a:cs typeface="+mj-cs"/>
                <a:sym typeface="Helvetica Neue Light"/>
              </a:defRPr>
            </a:pPr>
            <a:endParaRPr/>
          </a:p>
        </p:txBody>
      </p:sp>
      <p:sp>
        <p:nvSpPr>
          <p:cNvPr id="1819" name="Подзаголовок 2"/>
          <p:cNvSpPr txBox="1"/>
          <p:nvPr/>
        </p:nvSpPr>
        <p:spPr>
          <a:xfrm>
            <a:off x="651873" y="289604"/>
            <a:ext cx="1021714" cy="2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798" tIns="46798" rIns="46798" bIns="46798">
            <a:spAutoFit/>
          </a:bodyPr>
          <a:lstStyle>
            <a:lvl1pPr>
              <a:defRPr sz="1000" spc="39"/>
            </a:lvl1pPr>
          </a:lstStyle>
          <a:p>
            <a:r>
              <a:t>* YOUR LOGO</a:t>
            </a:r>
          </a:p>
        </p:txBody>
      </p:sp>
      <p:sp>
        <p:nvSpPr>
          <p:cNvPr id="1820" name="Подзаголовок 2"/>
          <p:cNvSpPr txBox="1"/>
          <p:nvPr/>
        </p:nvSpPr>
        <p:spPr>
          <a:xfrm>
            <a:off x="10803387" y="289604"/>
            <a:ext cx="814959" cy="2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798" tIns="46798" rIns="46798" bIns="46798">
            <a:spAutoFit/>
          </a:bodyPr>
          <a:lstStyle>
            <a:lvl1pPr algn="r">
              <a:defRPr sz="1000" spc="39"/>
            </a:lvl1pPr>
          </a:lstStyle>
          <a:p>
            <a:r>
              <a:t>2020/01/01</a:t>
            </a:r>
          </a:p>
        </p:txBody>
      </p:sp>
      <p:sp>
        <p:nvSpPr>
          <p:cNvPr id="1821" name="Овал 13"/>
          <p:cNvSpPr/>
          <p:nvPr/>
        </p:nvSpPr>
        <p:spPr>
          <a:xfrm>
            <a:off x="608673" y="6125121"/>
            <a:ext cx="578445" cy="437472"/>
          </a:xfrm>
          <a:prstGeom prst="rect">
            <a:avLst/>
          </a:prstGeom>
          <a:ln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>
              <a:defRPr sz="2700" b="0">
                <a:latin typeface="+mj-lt"/>
                <a:ea typeface="+mj-ea"/>
                <a:cs typeface="+mj-cs"/>
                <a:sym typeface="Helvetica Neue Light"/>
              </a:defRPr>
            </a:pPr>
            <a:endParaRPr/>
          </a:p>
        </p:txBody>
      </p:sp>
      <p:sp>
        <p:nvSpPr>
          <p:cNvPr id="1822" name="Подзаголовок 2"/>
          <p:cNvSpPr txBox="1"/>
          <p:nvPr/>
        </p:nvSpPr>
        <p:spPr>
          <a:xfrm>
            <a:off x="3232243" y="289604"/>
            <a:ext cx="1052449" cy="2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798" tIns="46798" rIns="46798" bIns="46798">
            <a:spAutoFit/>
          </a:bodyPr>
          <a:lstStyle>
            <a:lvl1pPr>
              <a:defRPr sz="1000" spc="39"/>
            </a:lvl1pPr>
          </a:lstStyle>
          <a:p>
            <a:r>
              <a:t>Your Company</a:t>
            </a:r>
          </a:p>
        </p:txBody>
      </p:sp>
      <p:sp>
        <p:nvSpPr>
          <p:cNvPr id="1823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51419" y="1346371"/>
            <a:ext cx="2369287" cy="41846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24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3317283" y="1346371"/>
            <a:ext cx="2369286" cy="41846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97894" y="6235517"/>
            <a:ext cx="247523" cy="242315"/>
          </a:xfrm>
          <a:prstGeom prst="rect">
            <a:avLst/>
          </a:prstGeom>
        </p:spPr>
        <p:txBody>
          <a:bodyPr lIns="46798" tIns="46798" rIns="46798" bIns="46798" anchor="t"/>
          <a:lstStyle>
            <a:lvl1pPr algn="l" defTabSz="304770">
              <a:defRPr sz="1000" b="1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6129394"/>
      </p:ext>
    </p:extLst>
  </p:cSld>
  <p:clrMapOvr>
    <a:masterClrMapping/>
  </p:clrMapOvr>
  <p:transition spd="med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0D2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1800" b="0">
                <a:latin typeface="+mj-lt"/>
                <a:ea typeface="+mj-ea"/>
                <a:cs typeface="+mj-cs"/>
                <a:sym typeface="Helvetica Neue Light"/>
              </a:defRPr>
            </a:pPr>
            <a:endParaRPr/>
          </a:p>
        </p:txBody>
      </p:sp>
      <p:sp>
        <p:nvSpPr>
          <p:cNvPr id="1833" name="Подзаголовок 2"/>
          <p:cNvSpPr txBox="1"/>
          <p:nvPr/>
        </p:nvSpPr>
        <p:spPr>
          <a:xfrm>
            <a:off x="651873" y="289604"/>
            <a:ext cx="1021714" cy="2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798" tIns="46798" rIns="46798" bIns="46798">
            <a:spAutoFit/>
          </a:bodyPr>
          <a:lstStyle>
            <a:lvl1pPr>
              <a:defRPr sz="1000" spc="39"/>
            </a:lvl1pPr>
          </a:lstStyle>
          <a:p>
            <a:r>
              <a:t>* YOUR LOGO</a:t>
            </a:r>
          </a:p>
        </p:txBody>
      </p:sp>
      <p:sp>
        <p:nvSpPr>
          <p:cNvPr id="1834" name="Подзаголовок 2"/>
          <p:cNvSpPr txBox="1"/>
          <p:nvPr/>
        </p:nvSpPr>
        <p:spPr>
          <a:xfrm>
            <a:off x="10803387" y="289604"/>
            <a:ext cx="814959" cy="2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798" tIns="46798" rIns="46798" bIns="46798">
            <a:spAutoFit/>
          </a:bodyPr>
          <a:lstStyle>
            <a:lvl1pPr algn="r">
              <a:defRPr sz="1000" spc="39"/>
            </a:lvl1pPr>
          </a:lstStyle>
          <a:p>
            <a:r>
              <a:t>2020/01/01</a:t>
            </a:r>
          </a:p>
        </p:txBody>
      </p:sp>
      <p:sp>
        <p:nvSpPr>
          <p:cNvPr id="1835" name="Овал 13"/>
          <p:cNvSpPr/>
          <p:nvPr/>
        </p:nvSpPr>
        <p:spPr>
          <a:xfrm>
            <a:off x="608673" y="6125121"/>
            <a:ext cx="578445" cy="437472"/>
          </a:xfrm>
          <a:prstGeom prst="rect">
            <a:avLst/>
          </a:prstGeom>
          <a:ln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>
              <a:defRPr sz="2700" b="0">
                <a:latin typeface="+mj-lt"/>
                <a:ea typeface="+mj-ea"/>
                <a:cs typeface="+mj-cs"/>
                <a:sym typeface="Helvetica Neue Light"/>
              </a:defRPr>
            </a:pPr>
            <a:endParaRPr/>
          </a:p>
        </p:txBody>
      </p:sp>
      <p:sp>
        <p:nvSpPr>
          <p:cNvPr id="1836" name="Подзаголовок 2"/>
          <p:cNvSpPr txBox="1"/>
          <p:nvPr/>
        </p:nvSpPr>
        <p:spPr>
          <a:xfrm>
            <a:off x="3232243" y="289604"/>
            <a:ext cx="1052449" cy="2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798" tIns="46798" rIns="46798" bIns="46798">
            <a:spAutoFit/>
          </a:bodyPr>
          <a:lstStyle>
            <a:lvl1pPr>
              <a:defRPr sz="1000" spc="39"/>
            </a:lvl1pPr>
          </a:lstStyle>
          <a:p>
            <a:r>
              <a:t>Your Company</a:t>
            </a:r>
          </a:p>
        </p:txBody>
      </p:sp>
      <p:sp>
        <p:nvSpPr>
          <p:cNvPr id="183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3191717"/>
            <a:ext cx="2825750" cy="257558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38" name="Picture Placeholder 3"/>
          <p:cNvSpPr>
            <a:spLocks noGrp="1"/>
          </p:cNvSpPr>
          <p:nvPr>
            <p:ph type="pic" sz="half" idx="14"/>
          </p:nvPr>
        </p:nvSpPr>
        <p:spPr>
          <a:xfrm>
            <a:off x="5651500" y="3191717"/>
            <a:ext cx="6540501" cy="257558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3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2825750" y="3191717"/>
            <a:ext cx="2825750" cy="257558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97894" y="6235517"/>
            <a:ext cx="247523" cy="242315"/>
          </a:xfrm>
          <a:prstGeom prst="rect">
            <a:avLst/>
          </a:prstGeom>
        </p:spPr>
        <p:txBody>
          <a:bodyPr lIns="46798" tIns="46798" rIns="46798" bIns="46798" anchor="t"/>
          <a:lstStyle>
            <a:lvl1pPr algn="l" defTabSz="304770">
              <a:defRPr sz="1000" b="1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9009260"/>
      </p:ext>
    </p:extLst>
  </p:cSld>
  <p:clrMapOvr>
    <a:masterClrMapping/>
  </p:clrMapOvr>
  <p:transition spd="med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0D2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1800" b="0">
                <a:latin typeface="+mj-lt"/>
                <a:ea typeface="+mj-ea"/>
                <a:cs typeface="+mj-cs"/>
                <a:sym typeface="Helvetica Neue Light"/>
              </a:defRPr>
            </a:pPr>
            <a:endParaRPr/>
          </a:p>
        </p:txBody>
      </p:sp>
      <p:sp>
        <p:nvSpPr>
          <p:cNvPr id="1848" name="Подзаголовок 2"/>
          <p:cNvSpPr txBox="1"/>
          <p:nvPr/>
        </p:nvSpPr>
        <p:spPr>
          <a:xfrm>
            <a:off x="651873" y="289604"/>
            <a:ext cx="1021714" cy="2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798" tIns="46798" rIns="46798" bIns="46798">
            <a:spAutoFit/>
          </a:bodyPr>
          <a:lstStyle>
            <a:lvl1pPr>
              <a:defRPr sz="1000" spc="39"/>
            </a:lvl1pPr>
          </a:lstStyle>
          <a:p>
            <a:r>
              <a:t>* YOUR LOGO</a:t>
            </a:r>
          </a:p>
        </p:txBody>
      </p:sp>
      <p:sp>
        <p:nvSpPr>
          <p:cNvPr id="1849" name="Подзаголовок 2"/>
          <p:cNvSpPr txBox="1"/>
          <p:nvPr/>
        </p:nvSpPr>
        <p:spPr>
          <a:xfrm>
            <a:off x="10803387" y="289604"/>
            <a:ext cx="814959" cy="2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798" tIns="46798" rIns="46798" bIns="46798">
            <a:spAutoFit/>
          </a:bodyPr>
          <a:lstStyle>
            <a:lvl1pPr algn="r">
              <a:defRPr sz="1000" spc="39"/>
            </a:lvl1pPr>
          </a:lstStyle>
          <a:p>
            <a:r>
              <a:t>2020/01/01</a:t>
            </a:r>
          </a:p>
        </p:txBody>
      </p:sp>
      <p:sp>
        <p:nvSpPr>
          <p:cNvPr id="1850" name="Овал 13"/>
          <p:cNvSpPr/>
          <p:nvPr/>
        </p:nvSpPr>
        <p:spPr>
          <a:xfrm>
            <a:off x="608673" y="6125121"/>
            <a:ext cx="578445" cy="437472"/>
          </a:xfrm>
          <a:prstGeom prst="rect">
            <a:avLst/>
          </a:prstGeom>
          <a:ln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>
              <a:defRPr sz="2700" b="0">
                <a:latin typeface="+mj-lt"/>
                <a:ea typeface="+mj-ea"/>
                <a:cs typeface="+mj-cs"/>
                <a:sym typeface="Helvetica Neue Light"/>
              </a:defRPr>
            </a:pPr>
            <a:endParaRPr/>
          </a:p>
        </p:txBody>
      </p:sp>
      <p:sp>
        <p:nvSpPr>
          <p:cNvPr id="1851" name="Подзаголовок 2"/>
          <p:cNvSpPr txBox="1"/>
          <p:nvPr/>
        </p:nvSpPr>
        <p:spPr>
          <a:xfrm>
            <a:off x="3232243" y="289604"/>
            <a:ext cx="1052449" cy="2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798" tIns="46798" rIns="46798" bIns="46798">
            <a:spAutoFit/>
          </a:bodyPr>
          <a:lstStyle>
            <a:lvl1pPr>
              <a:defRPr sz="1000" spc="39"/>
            </a:lvl1pPr>
          </a:lstStyle>
          <a:p>
            <a:r>
              <a:t>Your Company</a:t>
            </a:r>
          </a:p>
        </p:txBody>
      </p:sp>
      <p:sp>
        <p:nvSpPr>
          <p:cNvPr id="1852" name="Picture Placeholder 4"/>
          <p:cNvSpPr>
            <a:spLocks noGrp="1"/>
          </p:cNvSpPr>
          <p:nvPr>
            <p:ph type="pic" idx="13"/>
          </p:nvPr>
        </p:nvSpPr>
        <p:spPr>
          <a:xfrm>
            <a:off x="0" y="-2"/>
            <a:ext cx="6105100" cy="6858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97894" y="6235517"/>
            <a:ext cx="247523" cy="242315"/>
          </a:xfrm>
          <a:prstGeom prst="rect">
            <a:avLst/>
          </a:prstGeom>
        </p:spPr>
        <p:txBody>
          <a:bodyPr lIns="46798" tIns="46798" rIns="46798" bIns="46798" anchor="t"/>
          <a:lstStyle>
            <a:lvl1pPr algn="l" defTabSz="304770">
              <a:defRPr sz="1000" b="1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7805636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"/>
          <p:cNvSpPr/>
          <p:nvPr/>
        </p:nvSpPr>
        <p:spPr>
          <a:xfrm>
            <a:off x="-63570" y="-65841"/>
            <a:ext cx="12397021" cy="7095650"/>
          </a:xfrm>
          <a:prstGeom prst="rect">
            <a:avLst/>
          </a:prstGeom>
          <a:solidFill>
            <a:srgbClr val="0413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600" b="0"/>
            </a:pPr>
            <a:endParaRPr/>
          </a:p>
        </p:txBody>
      </p:sp>
      <p:sp>
        <p:nvSpPr>
          <p:cNvPr id="140" name="Square"/>
          <p:cNvSpPr/>
          <p:nvPr/>
        </p:nvSpPr>
        <p:spPr>
          <a:xfrm>
            <a:off x="8173484" y="-1667861"/>
            <a:ext cx="635007" cy="635007"/>
          </a:xfrm>
          <a:prstGeom prst="rect">
            <a:avLst/>
          </a:prstGeom>
          <a:solidFill>
            <a:srgbClr val="1F3D6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600" b="0"/>
            </a:pPr>
            <a:endParaRPr/>
          </a:p>
        </p:txBody>
      </p:sp>
      <p:sp>
        <p:nvSpPr>
          <p:cNvPr id="141" name="Square"/>
          <p:cNvSpPr/>
          <p:nvPr/>
        </p:nvSpPr>
        <p:spPr>
          <a:xfrm>
            <a:off x="8934443" y="-1667861"/>
            <a:ext cx="635007" cy="635007"/>
          </a:xfrm>
          <a:prstGeom prst="rect">
            <a:avLst/>
          </a:prstGeom>
          <a:solidFill>
            <a:srgbClr val="387BB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600" b="0"/>
            </a:pPr>
            <a:endParaRPr/>
          </a:p>
        </p:txBody>
      </p:sp>
      <p:sp>
        <p:nvSpPr>
          <p:cNvPr id="142" name="Square"/>
          <p:cNvSpPr/>
          <p:nvPr/>
        </p:nvSpPr>
        <p:spPr>
          <a:xfrm>
            <a:off x="8173484" y="-933604"/>
            <a:ext cx="635007" cy="635007"/>
          </a:xfrm>
          <a:prstGeom prst="rect">
            <a:avLst/>
          </a:prstGeom>
          <a:solidFill>
            <a:srgbClr val="568DC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600" b="0"/>
            </a:pPr>
            <a:endParaRPr/>
          </a:p>
        </p:txBody>
      </p:sp>
      <p:sp>
        <p:nvSpPr>
          <p:cNvPr id="143" name="Square"/>
          <p:cNvSpPr/>
          <p:nvPr/>
        </p:nvSpPr>
        <p:spPr>
          <a:xfrm>
            <a:off x="8934443" y="-933604"/>
            <a:ext cx="635007" cy="635007"/>
          </a:xfrm>
          <a:prstGeom prst="rect">
            <a:avLst/>
          </a:prstGeom>
          <a:solidFill>
            <a:srgbClr val="88C8E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600" b="0"/>
            </a:pPr>
            <a:endParaRPr/>
          </a:p>
        </p:txBody>
      </p:sp>
      <p:sp>
        <p:nvSpPr>
          <p:cNvPr id="144" name="Square"/>
          <p:cNvSpPr/>
          <p:nvPr/>
        </p:nvSpPr>
        <p:spPr>
          <a:xfrm>
            <a:off x="9695404" y="-1667861"/>
            <a:ext cx="635007" cy="635007"/>
          </a:xfrm>
          <a:prstGeom prst="rect">
            <a:avLst/>
          </a:prstGeom>
          <a:solidFill>
            <a:srgbClr val="224C8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600" b="0"/>
            </a:pPr>
            <a:endParaRPr/>
          </a:p>
        </p:txBody>
      </p:sp>
      <p:sp>
        <p:nvSpPr>
          <p:cNvPr id="145" name="Square"/>
          <p:cNvSpPr/>
          <p:nvPr/>
        </p:nvSpPr>
        <p:spPr>
          <a:xfrm>
            <a:off x="9695404" y="-933604"/>
            <a:ext cx="635007" cy="635007"/>
          </a:xfrm>
          <a:prstGeom prst="rect">
            <a:avLst/>
          </a:prstGeom>
          <a:solidFill>
            <a:srgbClr val="6AB1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600" b="0"/>
            </a:pPr>
            <a:endParaRPr/>
          </a:p>
        </p:txBody>
      </p:sp>
      <p:sp>
        <p:nvSpPr>
          <p:cNvPr id="146" name="Rectangle"/>
          <p:cNvSpPr/>
          <p:nvPr/>
        </p:nvSpPr>
        <p:spPr>
          <a:xfrm>
            <a:off x="-192504" y="2258727"/>
            <a:ext cx="9000992" cy="4651350"/>
          </a:xfrm>
          <a:prstGeom prst="rect">
            <a:avLst/>
          </a:prstGeom>
          <a:solidFill>
            <a:srgbClr val="FEFEF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600" b="0"/>
            </a:pPr>
            <a:endParaRPr/>
          </a:p>
        </p:txBody>
      </p:sp>
      <p:sp>
        <p:nvSpPr>
          <p:cNvPr id="147" name="Rectangle"/>
          <p:cNvSpPr/>
          <p:nvPr/>
        </p:nvSpPr>
        <p:spPr>
          <a:xfrm>
            <a:off x="8807022" y="2258727"/>
            <a:ext cx="788092" cy="2343458"/>
          </a:xfrm>
          <a:prstGeom prst="rect">
            <a:avLst/>
          </a:prstGeom>
          <a:solidFill>
            <a:srgbClr val="6AB1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600" b="0"/>
            </a:pPr>
            <a:endParaRPr/>
          </a:p>
        </p:txBody>
      </p:sp>
      <p:sp>
        <p:nvSpPr>
          <p:cNvPr id="148" name="Прямоугольник 1"/>
          <p:cNvSpPr/>
          <p:nvPr/>
        </p:nvSpPr>
        <p:spPr>
          <a:xfrm>
            <a:off x="0" y="0"/>
            <a:ext cx="762000" cy="6858000"/>
          </a:xfrm>
          <a:prstGeom prst="rect">
            <a:avLst/>
          </a:prstGeom>
          <a:solidFill>
            <a:srgbClr val="2D4A5A"/>
          </a:solidFill>
          <a:ln w="25400">
            <a:solidFill>
              <a:srgbClr val="2D4A5A"/>
            </a:solidFill>
          </a:ln>
        </p:spPr>
        <p:txBody>
          <a:bodyPr lIns="50800" tIns="50800" rIns="50800" bIns="50800" anchor="ctr"/>
          <a:lstStyle/>
          <a:p>
            <a:pPr algn="ctr" defTabSz="412740">
              <a:defRPr sz="1500" b="0"/>
            </a:pPr>
            <a:endParaRPr/>
          </a:p>
        </p:txBody>
      </p:sp>
      <p:pic>
        <p:nvPicPr>
          <p:cNvPr id="149" name="Picture 3" descr="Picture 3"/>
          <p:cNvPicPr>
            <a:picLocks noChangeAspect="1"/>
          </p:cNvPicPr>
          <p:nvPr/>
        </p:nvPicPr>
        <p:blipFill>
          <a:blip r:embed="rId2"/>
          <a:srcRect r="71543"/>
          <a:stretch>
            <a:fillRect/>
          </a:stretch>
        </p:blipFill>
        <p:spPr>
          <a:xfrm>
            <a:off x="192071" y="356016"/>
            <a:ext cx="411180" cy="434701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95715" y="6356350"/>
            <a:ext cx="283770" cy="275133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5359230"/>
      </p:ext>
    </p:extLst>
  </p:cSld>
  <p:clrMapOvr>
    <a:masterClrMapping/>
  </p:clrMapOvr>
  <p:transition spd="med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0D2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1800" b="0">
                <a:latin typeface="+mj-lt"/>
                <a:ea typeface="+mj-ea"/>
                <a:cs typeface="+mj-cs"/>
                <a:sym typeface="Helvetica Neue Light"/>
              </a:defRPr>
            </a:pPr>
            <a:endParaRPr/>
          </a:p>
        </p:txBody>
      </p:sp>
      <p:sp>
        <p:nvSpPr>
          <p:cNvPr id="1861" name="Подзаголовок 2"/>
          <p:cNvSpPr txBox="1"/>
          <p:nvPr/>
        </p:nvSpPr>
        <p:spPr>
          <a:xfrm>
            <a:off x="651873" y="289604"/>
            <a:ext cx="1021714" cy="2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798" tIns="46798" rIns="46798" bIns="46798">
            <a:spAutoFit/>
          </a:bodyPr>
          <a:lstStyle>
            <a:lvl1pPr>
              <a:defRPr sz="1000" spc="39"/>
            </a:lvl1pPr>
          </a:lstStyle>
          <a:p>
            <a:r>
              <a:t>* YOUR LOGO</a:t>
            </a:r>
          </a:p>
        </p:txBody>
      </p:sp>
      <p:sp>
        <p:nvSpPr>
          <p:cNvPr id="1862" name="Подзаголовок 2"/>
          <p:cNvSpPr txBox="1"/>
          <p:nvPr/>
        </p:nvSpPr>
        <p:spPr>
          <a:xfrm>
            <a:off x="10803387" y="289604"/>
            <a:ext cx="814959" cy="2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798" tIns="46798" rIns="46798" bIns="46798">
            <a:spAutoFit/>
          </a:bodyPr>
          <a:lstStyle>
            <a:lvl1pPr algn="r">
              <a:defRPr sz="1000" spc="39"/>
            </a:lvl1pPr>
          </a:lstStyle>
          <a:p>
            <a:r>
              <a:t>2020/01/01</a:t>
            </a:r>
          </a:p>
        </p:txBody>
      </p:sp>
      <p:sp>
        <p:nvSpPr>
          <p:cNvPr id="1863" name="Овал 13"/>
          <p:cNvSpPr/>
          <p:nvPr/>
        </p:nvSpPr>
        <p:spPr>
          <a:xfrm>
            <a:off x="608673" y="6125121"/>
            <a:ext cx="578445" cy="437472"/>
          </a:xfrm>
          <a:prstGeom prst="rect">
            <a:avLst/>
          </a:prstGeom>
          <a:ln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>
              <a:defRPr sz="2700" b="0">
                <a:latin typeface="+mj-lt"/>
                <a:ea typeface="+mj-ea"/>
                <a:cs typeface="+mj-cs"/>
                <a:sym typeface="Helvetica Neue Light"/>
              </a:defRPr>
            </a:pPr>
            <a:endParaRPr/>
          </a:p>
        </p:txBody>
      </p:sp>
      <p:sp>
        <p:nvSpPr>
          <p:cNvPr id="1864" name="Подзаголовок 2"/>
          <p:cNvSpPr txBox="1"/>
          <p:nvPr/>
        </p:nvSpPr>
        <p:spPr>
          <a:xfrm>
            <a:off x="3232243" y="289604"/>
            <a:ext cx="1052449" cy="2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798" tIns="46798" rIns="46798" bIns="46798">
            <a:spAutoFit/>
          </a:bodyPr>
          <a:lstStyle>
            <a:lvl1pPr>
              <a:defRPr sz="1000" spc="39"/>
            </a:lvl1pPr>
          </a:lstStyle>
          <a:p>
            <a:r>
              <a:t>Your Company</a:t>
            </a:r>
          </a:p>
        </p:txBody>
      </p:sp>
      <p:sp>
        <p:nvSpPr>
          <p:cNvPr id="1865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9296400" y="948413"/>
            <a:ext cx="2335272" cy="224220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66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718300" y="948413"/>
            <a:ext cx="2335272" cy="224220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67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6718300" y="3449925"/>
            <a:ext cx="2335272" cy="22422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97894" y="6235517"/>
            <a:ext cx="247523" cy="242315"/>
          </a:xfrm>
          <a:prstGeom prst="rect">
            <a:avLst/>
          </a:prstGeom>
        </p:spPr>
        <p:txBody>
          <a:bodyPr lIns="46798" tIns="46798" rIns="46798" bIns="46798" anchor="t"/>
          <a:lstStyle>
            <a:lvl1pPr algn="l" defTabSz="304770">
              <a:defRPr sz="1000" b="1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1926087"/>
      </p:ext>
    </p:extLst>
  </p:cSld>
  <p:clrMapOvr>
    <a:masterClrMapping/>
  </p:clrMapOvr>
  <p:transition spd="med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0D2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1800" b="0">
                <a:latin typeface="+mj-lt"/>
                <a:ea typeface="+mj-ea"/>
                <a:cs typeface="+mj-cs"/>
                <a:sym typeface="Helvetica Neue Light"/>
              </a:defRPr>
            </a:pPr>
            <a:endParaRPr/>
          </a:p>
        </p:txBody>
      </p:sp>
      <p:sp>
        <p:nvSpPr>
          <p:cNvPr id="1876" name="Подзаголовок 2"/>
          <p:cNvSpPr txBox="1"/>
          <p:nvPr/>
        </p:nvSpPr>
        <p:spPr>
          <a:xfrm>
            <a:off x="651873" y="289604"/>
            <a:ext cx="1021714" cy="2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798" tIns="46798" rIns="46798" bIns="46798">
            <a:spAutoFit/>
          </a:bodyPr>
          <a:lstStyle>
            <a:lvl1pPr>
              <a:defRPr sz="1000" spc="39"/>
            </a:lvl1pPr>
          </a:lstStyle>
          <a:p>
            <a:r>
              <a:t>* YOUR LOGO</a:t>
            </a:r>
          </a:p>
        </p:txBody>
      </p:sp>
      <p:sp>
        <p:nvSpPr>
          <p:cNvPr id="1877" name="Подзаголовок 2"/>
          <p:cNvSpPr txBox="1"/>
          <p:nvPr/>
        </p:nvSpPr>
        <p:spPr>
          <a:xfrm>
            <a:off x="10803387" y="289604"/>
            <a:ext cx="814959" cy="2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798" tIns="46798" rIns="46798" bIns="46798">
            <a:spAutoFit/>
          </a:bodyPr>
          <a:lstStyle>
            <a:lvl1pPr algn="r">
              <a:defRPr sz="1000" spc="39"/>
            </a:lvl1pPr>
          </a:lstStyle>
          <a:p>
            <a:r>
              <a:t>2020/01/01</a:t>
            </a:r>
          </a:p>
        </p:txBody>
      </p:sp>
      <p:sp>
        <p:nvSpPr>
          <p:cNvPr id="1878" name="Овал 13"/>
          <p:cNvSpPr/>
          <p:nvPr/>
        </p:nvSpPr>
        <p:spPr>
          <a:xfrm>
            <a:off x="608673" y="6125121"/>
            <a:ext cx="578445" cy="437472"/>
          </a:xfrm>
          <a:prstGeom prst="rect">
            <a:avLst/>
          </a:prstGeom>
          <a:ln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>
              <a:defRPr sz="2700" b="0">
                <a:latin typeface="+mj-lt"/>
                <a:ea typeface="+mj-ea"/>
                <a:cs typeface="+mj-cs"/>
                <a:sym typeface="Helvetica Neue Light"/>
              </a:defRPr>
            </a:pPr>
            <a:endParaRPr/>
          </a:p>
        </p:txBody>
      </p:sp>
      <p:sp>
        <p:nvSpPr>
          <p:cNvPr id="1879" name="Подзаголовок 2"/>
          <p:cNvSpPr txBox="1"/>
          <p:nvPr/>
        </p:nvSpPr>
        <p:spPr>
          <a:xfrm>
            <a:off x="3232243" y="289604"/>
            <a:ext cx="1052449" cy="2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798" tIns="46798" rIns="46798" bIns="46798">
            <a:spAutoFit/>
          </a:bodyPr>
          <a:lstStyle>
            <a:lvl1pPr>
              <a:defRPr sz="1000" spc="39"/>
            </a:lvl1pPr>
          </a:lstStyle>
          <a:p>
            <a:r>
              <a:t>Your Company</a:t>
            </a:r>
          </a:p>
        </p:txBody>
      </p:sp>
      <p:sp>
        <p:nvSpPr>
          <p:cNvPr id="188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612833" y="3432693"/>
            <a:ext cx="4491786" cy="227682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97894" y="6235517"/>
            <a:ext cx="247523" cy="242315"/>
          </a:xfrm>
          <a:prstGeom prst="rect">
            <a:avLst/>
          </a:prstGeom>
        </p:spPr>
        <p:txBody>
          <a:bodyPr lIns="46798" tIns="46798" rIns="46798" bIns="46798" anchor="t"/>
          <a:lstStyle>
            <a:lvl1pPr algn="l" defTabSz="304770">
              <a:defRPr sz="1000" b="1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6645781"/>
      </p:ext>
    </p:extLst>
  </p:cSld>
  <p:clrMapOvr>
    <a:masterClrMapping/>
  </p:clrMapOvr>
  <p:transition spd="med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0D2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1800" b="0">
                <a:latin typeface="+mj-lt"/>
                <a:ea typeface="+mj-ea"/>
                <a:cs typeface="+mj-cs"/>
                <a:sym typeface="Helvetica Neue Light"/>
              </a:defRPr>
            </a:pPr>
            <a:endParaRPr/>
          </a:p>
        </p:txBody>
      </p:sp>
      <p:sp>
        <p:nvSpPr>
          <p:cNvPr id="1889" name="Подзаголовок 2"/>
          <p:cNvSpPr txBox="1"/>
          <p:nvPr/>
        </p:nvSpPr>
        <p:spPr>
          <a:xfrm>
            <a:off x="651873" y="289604"/>
            <a:ext cx="1021714" cy="2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798" tIns="46798" rIns="46798" bIns="46798">
            <a:spAutoFit/>
          </a:bodyPr>
          <a:lstStyle>
            <a:lvl1pPr>
              <a:defRPr sz="1000" spc="39"/>
            </a:lvl1pPr>
          </a:lstStyle>
          <a:p>
            <a:r>
              <a:t>* YOUR LOGO</a:t>
            </a:r>
          </a:p>
        </p:txBody>
      </p:sp>
      <p:sp>
        <p:nvSpPr>
          <p:cNvPr id="1890" name="Овал 13"/>
          <p:cNvSpPr/>
          <p:nvPr/>
        </p:nvSpPr>
        <p:spPr>
          <a:xfrm>
            <a:off x="608673" y="6125121"/>
            <a:ext cx="578445" cy="437472"/>
          </a:xfrm>
          <a:prstGeom prst="rect">
            <a:avLst/>
          </a:prstGeom>
          <a:ln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>
              <a:defRPr sz="2700" b="0">
                <a:latin typeface="+mj-lt"/>
                <a:ea typeface="+mj-ea"/>
                <a:cs typeface="+mj-cs"/>
                <a:sym typeface="Helvetica Neue Light"/>
              </a:defRPr>
            </a:pPr>
            <a:endParaRPr/>
          </a:p>
        </p:txBody>
      </p:sp>
      <p:sp>
        <p:nvSpPr>
          <p:cNvPr id="1891" name="Подзаголовок 2"/>
          <p:cNvSpPr txBox="1"/>
          <p:nvPr/>
        </p:nvSpPr>
        <p:spPr>
          <a:xfrm>
            <a:off x="3232243" y="289604"/>
            <a:ext cx="1052449" cy="2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798" tIns="46798" rIns="46798" bIns="46798">
            <a:spAutoFit/>
          </a:bodyPr>
          <a:lstStyle>
            <a:lvl1pPr>
              <a:defRPr sz="1000" spc="39"/>
            </a:lvl1pPr>
          </a:lstStyle>
          <a:p>
            <a:r>
              <a:t>Your Company</a:t>
            </a:r>
          </a:p>
        </p:txBody>
      </p:sp>
      <p:sp>
        <p:nvSpPr>
          <p:cNvPr id="1892" name="Picture Placeholder 3"/>
          <p:cNvSpPr>
            <a:spLocks noGrp="1"/>
          </p:cNvSpPr>
          <p:nvPr>
            <p:ph type="pic" sz="half" idx="13"/>
          </p:nvPr>
        </p:nvSpPr>
        <p:spPr>
          <a:xfrm>
            <a:off x="-3" y="0"/>
            <a:ext cx="4340511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1893" name="Just AI_logo 4 2.png" descr="Just AI_logo 4 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6186" y="241069"/>
            <a:ext cx="657347" cy="197766"/>
          </a:xfrm>
          <a:prstGeom prst="rect">
            <a:avLst/>
          </a:prstGeom>
          <a:ln w="12700">
            <a:miter lim="400000"/>
          </a:ln>
        </p:spPr>
      </p:pic>
      <p:sp>
        <p:nvSpPr>
          <p:cNvPr id="18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97894" y="6235517"/>
            <a:ext cx="247523" cy="242315"/>
          </a:xfrm>
          <a:prstGeom prst="rect">
            <a:avLst/>
          </a:prstGeom>
        </p:spPr>
        <p:txBody>
          <a:bodyPr lIns="46798" tIns="46798" rIns="46798" bIns="46798" anchor="t"/>
          <a:lstStyle>
            <a:lvl1pPr algn="l" defTabSz="304770">
              <a:defRPr sz="1000" b="1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9998620"/>
      </p:ext>
    </p:extLst>
  </p:cSld>
  <p:clrMapOvr>
    <a:masterClrMapping/>
  </p:clrMapOvr>
  <p:transition spd="med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0D2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1800" b="0">
                <a:latin typeface="+mj-lt"/>
                <a:ea typeface="+mj-ea"/>
                <a:cs typeface="+mj-cs"/>
                <a:sym typeface="Helvetica Neue Light"/>
              </a:defRPr>
            </a:pPr>
            <a:endParaRPr/>
          </a:p>
        </p:txBody>
      </p:sp>
      <p:sp>
        <p:nvSpPr>
          <p:cNvPr id="1902" name="Подзаголовок 2"/>
          <p:cNvSpPr txBox="1"/>
          <p:nvPr/>
        </p:nvSpPr>
        <p:spPr>
          <a:xfrm>
            <a:off x="651873" y="289604"/>
            <a:ext cx="1021714" cy="2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798" tIns="46798" rIns="46798" bIns="46798">
            <a:spAutoFit/>
          </a:bodyPr>
          <a:lstStyle>
            <a:lvl1pPr>
              <a:defRPr sz="1000" spc="39"/>
            </a:lvl1pPr>
          </a:lstStyle>
          <a:p>
            <a:r>
              <a:t>* YOUR LOGO</a:t>
            </a:r>
          </a:p>
        </p:txBody>
      </p:sp>
      <p:sp>
        <p:nvSpPr>
          <p:cNvPr id="1903" name="Подзаголовок 2"/>
          <p:cNvSpPr txBox="1"/>
          <p:nvPr/>
        </p:nvSpPr>
        <p:spPr>
          <a:xfrm>
            <a:off x="10803387" y="289604"/>
            <a:ext cx="814959" cy="2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798" tIns="46798" rIns="46798" bIns="46798">
            <a:spAutoFit/>
          </a:bodyPr>
          <a:lstStyle>
            <a:lvl1pPr algn="r">
              <a:defRPr sz="1000" spc="39"/>
            </a:lvl1pPr>
          </a:lstStyle>
          <a:p>
            <a:r>
              <a:t>2020/01/01</a:t>
            </a:r>
          </a:p>
        </p:txBody>
      </p:sp>
      <p:sp>
        <p:nvSpPr>
          <p:cNvPr id="1904" name="Овал 13"/>
          <p:cNvSpPr/>
          <p:nvPr/>
        </p:nvSpPr>
        <p:spPr>
          <a:xfrm>
            <a:off x="608673" y="6125121"/>
            <a:ext cx="578445" cy="437472"/>
          </a:xfrm>
          <a:prstGeom prst="rect">
            <a:avLst/>
          </a:prstGeom>
          <a:ln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>
              <a:defRPr sz="2700" b="0">
                <a:latin typeface="+mj-lt"/>
                <a:ea typeface="+mj-ea"/>
                <a:cs typeface="+mj-cs"/>
                <a:sym typeface="Helvetica Neue Light"/>
              </a:defRPr>
            </a:pPr>
            <a:endParaRPr/>
          </a:p>
        </p:txBody>
      </p:sp>
      <p:sp>
        <p:nvSpPr>
          <p:cNvPr id="1905" name="Подзаголовок 2"/>
          <p:cNvSpPr txBox="1"/>
          <p:nvPr/>
        </p:nvSpPr>
        <p:spPr>
          <a:xfrm>
            <a:off x="3232243" y="289604"/>
            <a:ext cx="1052449" cy="2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798" tIns="46798" rIns="46798" bIns="46798">
            <a:spAutoFit/>
          </a:bodyPr>
          <a:lstStyle>
            <a:lvl1pPr>
              <a:defRPr sz="1000" spc="39"/>
            </a:lvl1pPr>
          </a:lstStyle>
          <a:p>
            <a:r>
              <a:t>Your Company</a:t>
            </a:r>
          </a:p>
        </p:txBody>
      </p:sp>
      <p:sp>
        <p:nvSpPr>
          <p:cNvPr id="1906" name="Picture Placeholder 5"/>
          <p:cNvSpPr>
            <a:spLocks noGrp="1"/>
          </p:cNvSpPr>
          <p:nvPr>
            <p:ph type="pic" idx="13"/>
          </p:nvPr>
        </p:nvSpPr>
        <p:spPr>
          <a:xfrm>
            <a:off x="0" y="1"/>
            <a:ext cx="6520940" cy="619684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97894" y="6235517"/>
            <a:ext cx="247523" cy="242315"/>
          </a:xfrm>
          <a:prstGeom prst="rect">
            <a:avLst/>
          </a:prstGeom>
        </p:spPr>
        <p:txBody>
          <a:bodyPr lIns="46798" tIns="46798" rIns="46798" bIns="46798" anchor="t"/>
          <a:lstStyle>
            <a:lvl1pPr algn="l" defTabSz="304770">
              <a:defRPr sz="1000" b="1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6972192"/>
      </p:ext>
    </p:extLst>
  </p:cSld>
  <p:clrMapOvr>
    <a:masterClrMapping/>
  </p:clrMapOvr>
  <p:transition spd="med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0D2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1800" b="0">
                <a:latin typeface="+mj-lt"/>
                <a:ea typeface="+mj-ea"/>
                <a:cs typeface="+mj-cs"/>
                <a:sym typeface="Helvetica Neue Light"/>
              </a:defRPr>
            </a:pPr>
            <a:endParaRPr/>
          </a:p>
        </p:txBody>
      </p:sp>
      <p:sp>
        <p:nvSpPr>
          <p:cNvPr id="1915" name="Подзаголовок 2"/>
          <p:cNvSpPr txBox="1"/>
          <p:nvPr/>
        </p:nvSpPr>
        <p:spPr>
          <a:xfrm>
            <a:off x="651873" y="289604"/>
            <a:ext cx="1021714" cy="2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798" tIns="46798" rIns="46798" bIns="46798">
            <a:spAutoFit/>
          </a:bodyPr>
          <a:lstStyle>
            <a:lvl1pPr>
              <a:defRPr sz="1000" spc="39"/>
            </a:lvl1pPr>
          </a:lstStyle>
          <a:p>
            <a:r>
              <a:t>* YOUR LOGO</a:t>
            </a:r>
          </a:p>
        </p:txBody>
      </p:sp>
      <p:sp>
        <p:nvSpPr>
          <p:cNvPr id="1916" name="Подзаголовок 2"/>
          <p:cNvSpPr txBox="1"/>
          <p:nvPr/>
        </p:nvSpPr>
        <p:spPr>
          <a:xfrm>
            <a:off x="10803387" y="289604"/>
            <a:ext cx="814959" cy="2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798" tIns="46798" rIns="46798" bIns="46798">
            <a:spAutoFit/>
          </a:bodyPr>
          <a:lstStyle>
            <a:lvl1pPr algn="r">
              <a:defRPr sz="1000" spc="39"/>
            </a:lvl1pPr>
          </a:lstStyle>
          <a:p>
            <a:r>
              <a:t>2020/01/01</a:t>
            </a:r>
          </a:p>
        </p:txBody>
      </p:sp>
      <p:sp>
        <p:nvSpPr>
          <p:cNvPr id="1917" name="Овал 13"/>
          <p:cNvSpPr/>
          <p:nvPr/>
        </p:nvSpPr>
        <p:spPr>
          <a:xfrm>
            <a:off x="608673" y="6125121"/>
            <a:ext cx="578445" cy="437472"/>
          </a:xfrm>
          <a:prstGeom prst="rect">
            <a:avLst/>
          </a:prstGeom>
          <a:ln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>
              <a:defRPr sz="2700" b="0">
                <a:latin typeface="+mj-lt"/>
                <a:ea typeface="+mj-ea"/>
                <a:cs typeface="+mj-cs"/>
                <a:sym typeface="Helvetica Neue Light"/>
              </a:defRPr>
            </a:pPr>
            <a:endParaRPr/>
          </a:p>
        </p:txBody>
      </p:sp>
      <p:sp>
        <p:nvSpPr>
          <p:cNvPr id="1918" name="Подзаголовок 2"/>
          <p:cNvSpPr txBox="1"/>
          <p:nvPr/>
        </p:nvSpPr>
        <p:spPr>
          <a:xfrm>
            <a:off x="3232243" y="289604"/>
            <a:ext cx="1052449" cy="2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798" tIns="46798" rIns="46798" bIns="46798">
            <a:spAutoFit/>
          </a:bodyPr>
          <a:lstStyle>
            <a:lvl1pPr>
              <a:defRPr sz="1000" spc="39"/>
            </a:lvl1pPr>
          </a:lstStyle>
          <a:p>
            <a:r>
              <a:t>Your Company</a:t>
            </a:r>
          </a:p>
        </p:txBody>
      </p:sp>
      <p:sp>
        <p:nvSpPr>
          <p:cNvPr id="1919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20294" y="1252150"/>
            <a:ext cx="2427708" cy="458819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2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852848" y="1252150"/>
            <a:ext cx="3339154" cy="458819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97894" y="6235517"/>
            <a:ext cx="247523" cy="242315"/>
          </a:xfrm>
          <a:prstGeom prst="rect">
            <a:avLst/>
          </a:prstGeom>
        </p:spPr>
        <p:txBody>
          <a:bodyPr lIns="46798" tIns="46798" rIns="46798" bIns="46798" anchor="t"/>
          <a:lstStyle>
            <a:lvl1pPr algn="l" defTabSz="304770">
              <a:defRPr sz="1000" b="1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6409388"/>
      </p:ext>
    </p:extLst>
  </p:cSld>
  <p:clrMapOvr>
    <a:masterClrMapping/>
  </p:clrMapOvr>
  <p:transition spd="med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0D2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1800" b="0">
                <a:latin typeface="+mj-lt"/>
                <a:ea typeface="+mj-ea"/>
                <a:cs typeface="+mj-cs"/>
                <a:sym typeface="Helvetica Neue Light"/>
              </a:defRPr>
            </a:pPr>
            <a:endParaRPr/>
          </a:p>
        </p:txBody>
      </p:sp>
      <p:sp>
        <p:nvSpPr>
          <p:cNvPr id="1929" name="Подзаголовок 2"/>
          <p:cNvSpPr txBox="1"/>
          <p:nvPr/>
        </p:nvSpPr>
        <p:spPr>
          <a:xfrm>
            <a:off x="651873" y="289604"/>
            <a:ext cx="1021714" cy="2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798" tIns="46798" rIns="46798" bIns="46798">
            <a:spAutoFit/>
          </a:bodyPr>
          <a:lstStyle>
            <a:lvl1pPr>
              <a:defRPr sz="1000" spc="39"/>
            </a:lvl1pPr>
          </a:lstStyle>
          <a:p>
            <a:r>
              <a:t>* YOUR LOGO</a:t>
            </a:r>
          </a:p>
        </p:txBody>
      </p:sp>
      <p:sp>
        <p:nvSpPr>
          <p:cNvPr id="1930" name="Подзаголовок 2"/>
          <p:cNvSpPr txBox="1"/>
          <p:nvPr/>
        </p:nvSpPr>
        <p:spPr>
          <a:xfrm>
            <a:off x="10803387" y="289604"/>
            <a:ext cx="814959" cy="2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798" tIns="46798" rIns="46798" bIns="46798">
            <a:spAutoFit/>
          </a:bodyPr>
          <a:lstStyle>
            <a:lvl1pPr algn="r">
              <a:defRPr sz="1000" spc="39"/>
            </a:lvl1pPr>
          </a:lstStyle>
          <a:p>
            <a:r>
              <a:t>2020/01/01</a:t>
            </a:r>
          </a:p>
        </p:txBody>
      </p:sp>
      <p:sp>
        <p:nvSpPr>
          <p:cNvPr id="1931" name="Овал 13"/>
          <p:cNvSpPr/>
          <p:nvPr/>
        </p:nvSpPr>
        <p:spPr>
          <a:xfrm>
            <a:off x="608673" y="6125121"/>
            <a:ext cx="578445" cy="437472"/>
          </a:xfrm>
          <a:prstGeom prst="rect">
            <a:avLst/>
          </a:prstGeom>
          <a:ln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>
              <a:defRPr sz="2700" b="0">
                <a:latin typeface="+mj-lt"/>
                <a:ea typeface="+mj-ea"/>
                <a:cs typeface="+mj-cs"/>
                <a:sym typeface="Helvetica Neue Light"/>
              </a:defRPr>
            </a:pPr>
            <a:endParaRPr/>
          </a:p>
        </p:txBody>
      </p:sp>
      <p:sp>
        <p:nvSpPr>
          <p:cNvPr id="1932" name="Подзаголовок 2"/>
          <p:cNvSpPr txBox="1"/>
          <p:nvPr/>
        </p:nvSpPr>
        <p:spPr>
          <a:xfrm>
            <a:off x="3232243" y="289604"/>
            <a:ext cx="1052449" cy="2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798" tIns="46798" rIns="46798" bIns="46798">
            <a:spAutoFit/>
          </a:bodyPr>
          <a:lstStyle>
            <a:lvl1pPr>
              <a:defRPr sz="1000" spc="39"/>
            </a:lvl1pPr>
          </a:lstStyle>
          <a:p>
            <a:r>
              <a:t>Your Company</a:t>
            </a:r>
          </a:p>
        </p:txBody>
      </p:sp>
      <p:sp>
        <p:nvSpPr>
          <p:cNvPr id="1933" name="Picture Placeholder 10"/>
          <p:cNvSpPr>
            <a:spLocks noGrp="1"/>
          </p:cNvSpPr>
          <p:nvPr>
            <p:ph type="pic" sz="half" idx="13"/>
          </p:nvPr>
        </p:nvSpPr>
        <p:spPr>
          <a:xfrm>
            <a:off x="573206" y="955194"/>
            <a:ext cx="7470193" cy="38116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34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0075398" y="955194"/>
            <a:ext cx="1475877" cy="157188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35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8353545" y="2883780"/>
            <a:ext cx="3197729" cy="18831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36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21461" y="955194"/>
            <a:ext cx="1475876" cy="157188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97894" y="6235517"/>
            <a:ext cx="247523" cy="242315"/>
          </a:xfrm>
          <a:prstGeom prst="rect">
            <a:avLst/>
          </a:prstGeom>
        </p:spPr>
        <p:txBody>
          <a:bodyPr lIns="46798" tIns="46798" rIns="46798" bIns="46798" anchor="t"/>
          <a:lstStyle>
            <a:lvl1pPr algn="l" defTabSz="304770">
              <a:defRPr sz="1000" b="1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5143406"/>
      </p:ext>
    </p:extLst>
  </p:cSld>
  <p:clrMapOvr>
    <a:masterClrMapping/>
  </p:clrMapOvr>
  <p:transition spd="med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0D2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1800" b="0">
                <a:latin typeface="+mj-lt"/>
                <a:ea typeface="+mj-ea"/>
                <a:cs typeface="+mj-cs"/>
                <a:sym typeface="Helvetica Neue Light"/>
              </a:defRPr>
            </a:pPr>
            <a:endParaRPr/>
          </a:p>
        </p:txBody>
      </p:sp>
      <p:sp>
        <p:nvSpPr>
          <p:cNvPr id="1945" name="Подзаголовок 2"/>
          <p:cNvSpPr txBox="1"/>
          <p:nvPr/>
        </p:nvSpPr>
        <p:spPr>
          <a:xfrm>
            <a:off x="651873" y="289604"/>
            <a:ext cx="1021714" cy="2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798" tIns="46798" rIns="46798" bIns="46798">
            <a:spAutoFit/>
          </a:bodyPr>
          <a:lstStyle>
            <a:lvl1pPr>
              <a:defRPr sz="1000" spc="39"/>
            </a:lvl1pPr>
          </a:lstStyle>
          <a:p>
            <a:r>
              <a:t>* YOUR LOGO</a:t>
            </a:r>
          </a:p>
        </p:txBody>
      </p:sp>
      <p:sp>
        <p:nvSpPr>
          <p:cNvPr id="1946" name="Подзаголовок 2"/>
          <p:cNvSpPr txBox="1"/>
          <p:nvPr/>
        </p:nvSpPr>
        <p:spPr>
          <a:xfrm>
            <a:off x="10803387" y="289604"/>
            <a:ext cx="814959" cy="2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798" tIns="46798" rIns="46798" bIns="46798">
            <a:spAutoFit/>
          </a:bodyPr>
          <a:lstStyle>
            <a:lvl1pPr algn="r">
              <a:defRPr sz="1000" spc="39"/>
            </a:lvl1pPr>
          </a:lstStyle>
          <a:p>
            <a:r>
              <a:t>2020/01/01</a:t>
            </a:r>
          </a:p>
        </p:txBody>
      </p:sp>
      <p:sp>
        <p:nvSpPr>
          <p:cNvPr id="1947" name="Овал 13"/>
          <p:cNvSpPr/>
          <p:nvPr/>
        </p:nvSpPr>
        <p:spPr>
          <a:xfrm>
            <a:off x="608673" y="6125121"/>
            <a:ext cx="578445" cy="437472"/>
          </a:xfrm>
          <a:prstGeom prst="rect">
            <a:avLst/>
          </a:prstGeom>
          <a:ln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>
              <a:defRPr sz="2700" b="0">
                <a:latin typeface="+mj-lt"/>
                <a:ea typeface="+mj-ea"/>
                <a:cs typeface="+mj-cs"/>
                <a:sym typeface="Helvetica Neue Light"/>
              </a:defRPr>
            </a:pPr>
            <a:endParaRPr/>
          </a:p>
        </p:txBody>
      </p:sp>
      <p:sp>
        <p:nvSpPr>
          <p:cNvPr id="1948" name="Подзаголовок 2"/>
          <p:cNvSpPr txBox="1"/>
          <p:nvPr/>
        </p:nvSpPr>
        <p:spPr>
          <a:xfrm>
            <a:off x="3232243" y="289604"/>
            <a:ext cx="1052449" cy="2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798" tIns="46798" rIns="46798" bIns="46798">
            <a:spAutoFit/>
          </a:bodyPr>
          <a:lstStyle>
            <a:lvl1pPr>
              <a:defRPr sz="1000" spc="39"/>
            </a:lvl1pPr>
          </a:lstStyle>
          <a:p>
            <a:r>
              <a:t>Your Company</a:t>
            </a:r>
          </a:p>
        </p:txBody>
      </p:sp>
      <p:sp>
        <p:nvSpPr>
          <p:cNvPr id="1949" name="Picture Placeholder 6"/>
          <p:cNvSpPr>
            <a:spLocks noGrp="1"/>
          </p:cNvSpPr>
          <p:nvPr>
            <p:ph type="pic" idx="13"/>
          </p:nvPr>
        </p:nvSpPr>
        <p:spPr>
          <a:xfrm>
            <a:off x="2487116" y="2053838"/>
            <a:ext cx="9704884" cy="48041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97894" y="6235517"/>
            <a:ext cx="247523" cy="242315"/>
          </a:xfrm>
          <a:prstGeom prst="rect">
            <a:avLst/>
          </a:prstGeom>
        </p:spPr>
        <p:txBody>
          <a:bodyPr lIns="46798" tIns="46798" rIns="46798" bIns="46798" anchor="t"/>
          <a:lstStyle>
            <a:lvl1pPr algn="l" defTabSz="304770">
              <a:defRPr sz="1000" b="1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9317660"/>
      </p:ext>
    </p:extLst>
  </p:cSld>
  <p:clrMapOvr>
    <a:masterClrMapping/>
  </p:clrMapOvr>
  <p:transition spd="med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_2">
    <p:bg>
      <p:bgPr>
        <a:solidFill>
          <a:srgbClr val="080C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97894" y="7954442"/>
            <a:ext cx="247523" cy="242315"/>
          </a:xfrm>
          <a:prstGeom prst="rect">
            <a:avLst/>
          </a:prstGeom>
        </p:spPr>
        <p:txBody>
          <a:bodyPr lIns="46798" tIns="46798" rIns="46798" bIns="46798" anchor="t"/>
          <a:lstStyle>
            <a:lvl1pPr algn="l" defTabSz="304770">
              <a:defRPr sz="1000" b="1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8609070"/>
      </p:ext>
    </p:extLst>
  </p:cSld>
  <p:clrMapOvr>
    <a:masterClrMapping/>
  </p:clrMapOvr>
  <p:transition spd="med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_2 copy">
    <p:bg>
      <p:bgPr>
        <a:solidFill>
          <a:srgbClr val="080C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4" name="Just AI_logo 4 2.png" descr="Just AI_logo 4 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56" y="311879"/>
            <a:ext cx="657348" cy="197766"/>
          </a:xfrm>
          <a:prstGeom prst="rect">
            <a:avLst/>
          </a:prstGeom>
          <a:ln w="12700">
            <a:miter lim="400000"/>
          </a:ln>
        </p:spPr>
      </p:pic>
      <p:sp>
        <p:nvSpPr>
          <p:cNvPr id="19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97894" y="6235517"/>
            <a:ext cx="247523" cy="242315"/>
          </a:xfrm>
          <a:prstGeom prst="rect">
            <a:avLst/>
          </a:prstGeom>
        </p:spPr>
        <p:txBody>
          <a:bodyPr lIns="46798" tIns="46798" rIns="46798" bIns="46798" anchor="t"/>
          <a:lstStyle>
            <a:lvl1pPr algn="l" defTabSz="304770">
              <a:defRPr sz="1000" b="1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6904430"/>
      </p:ext>
    </p:extLst>
  </p:cSld>
  <p:clrMapOvr>
    <a:masterClrMapping/>
  </p:clrMapOvr>
  <p:transition spd="med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_2 copy 3">
    <p:bg>
      <p:bgPr>
        <a:solidFill>
          <a:srgbClr val="080C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2" name="Just AI_logo 4 2.png" descr="Just AI_logo 4 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6186" y="291869"/>
            <a:ext cx="657347" cy="197766"/>
          </a:xfrm>
          <a:prstGeom prst="rect">
            <a:avLst/>
          </a:prstGeom>
          <a:ln w="12700">
            <a:miter lim="400000"/>
          </a:ln>
        </p:spPr>
      </p:pic>
      <p:sp>
        <p:nvSpPr>
          <p:cNvPr id="19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97894" y="6235517"/>
            <a:ext cx="247523" cy="242315"/>
          </a:xfrm>
          <a:prstGeom prst="rect">
            <a:avLst/>
          </a:prstGeom>
        </p:spPr>
        <p:txBody>
          <a:bodyPr lIns="46798" tIns="46798" rIns="46798" bIns="46798" anchor="t"/>
          <a:lstStyle>
            <a:lvl1pPr algn="l" defTabSz="304770">
              <a:defRPr sz="1000" b="1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9897512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Пустой слайд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95715" y="6356350"/>
            <a:ext cx="283770" cy="275133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4965706"/>
      </p:ext>
    </p:extLst>
  </p:cSld>
  <p:clrMapOvr>
    <a:masterClrMapping/>
  </p:clrMapOvr>
  <p:transition spd="med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_2 copy 4">
    <p:bg>
      <p:bgPr>
        <a:solidFill>
          <a:srgbClr val="080C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0" name="Just AI_logo 4 2.png" descr="Just AI_logo 4 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2556" y="6485280"/>
            <a:ext cx="657348" cy="197766"/>
          </a:xfrm>
          <a:prstGeom prst="rect">
            <a:avLst/>
          </a:prstGeom>
          <a:ln w="12700">
            <a:miter lim="400000"/>
          </a:ln>
        </p:spPr>
      </p:pic>
      <p:sp>
        <p:nvSpPr>
          <p:cNvPr id="19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97894" y="6235517"/>
            <a:ext cx="247523" cy="242315"/>
          </a:xfrm>
          <a:prstGeom prst="rect">
            <a:avLst/>
          </a:prstGeom>
        </p:spPr>
        <p:txBody>
          <a:bodyPr lIns="46798" tIns="46798" rIns="46798" bIns="46798" anchor="t"/>
          <a:lstStyle>
            <a:lvl1pPr algn="l" defTabSz="304770">
              <a:defRPr sz="1000" b="1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3534355"/>
      </p:ext>
    </p:extLst>
  </p:cSld>
  <p:clrMapOvr>
    <a:masterClrMapping/>
  </p:clrMapOvr>
  <p:transition spd="med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_2 copy 1">
    <p:bg>
      <p:bgPr>
        <a:solidFill>
          <a:srgbClr val="080C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8" name="Just AI_logo 4 2.png" descr="Just AI_logo 4 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56" y="375379"/>
            <a:ext cx="657348" cy="197766"/>
          </a:xfrm>
          <a:prstGeom prst="rect">
            <a:avLst/>
          </a:prstGeom>
          <a:ln w="12700">
            <a:miter lim="400000"/>
          </a:ln>
        </p:spPr>
      </p:pic>
      <p:sp>
        <p:nvSpPr>
          <p:cNvPr id="19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97894" y="6235517"/>
            <a:ext cx="247523" cy="242315"/>
          </a:xfrm>
          <a:prstGeom prst="rect">
            <a:avLst/>
          </a:prstGeom>
        </p:spPr>
        <p:txBody>
          <a:bodyPr lIns="46798" tIns="46798" rIns="46798" bIns="46798" anchor="t"/>
          <a:lstStyle>
            <a:lvl1pPr algn="l" defTabSz="304770">
              <a:defRPr sz="1000" b="1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6363940"/>
      </p:ext>
    </p:extLst>
  </p:cSld>
  <p:clrMapOvr>
    <a:masterClrMapping/>
  </p:clrMapOvr>
  <p:transition spd="med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0D2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1800" b="0">
                <a:latin typeface="+mj-lt"/>
                <a:ea typeface="+mj-ea"/>
                <a:cs typeface="+mj-cs"/>
                <a:sym typeface="Helvetica Neue Light"/>
              </a:defRPr>
            </a:pPr>
            <a:endParaRPr/>
          </a:p>
        </p:txBody>
      </p:sp>
      <p:sp>
        <p:nvSpPr>
          <p:cNvPr id="1997" name="Подзаголовок 2"/>
          <p:cNvSpPr txBox="1"/>
          <p:nvPr/>
        </p:nvSpPr>
        <p:spPr>
          <a:xfrm>
            <a:off x="651873" y="289604"/>
            <a:ext cx="1021714" cy="2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798" tIns="46798" rIns="46798" bIns="46798">
            <a:spAutoFit/>
          </a:bodyPr>
          <a:lstStyle>
            <a:lvl1pPr>
              <a:defRPr sz="1000" spc="39"/>
            </a:lvl1pPr>
          </a:lstStyle>
          <a:p>
            <a:r>
              <a:t>* YOUR LOGO</a:t>
            </a:r>
          </a:p>
        </p:txBody>
      </p:sp>
      <p:sp>
        <p:nvSpPr>
          <p:cNvPr id="1998" name="Подзаголовок 2"/>
          <p:cNvSpPr txBox="1"/>
          <p:nvPr/>
        </p:nvSpPr>
        <p:spPr>
          <a:xfrm>
            <a:off x="10803387" y="289604"/>
            <a:ext cx="814959" cy="2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798" tIns="46798" rIns="46798" bIns="46798">
            <a:spAutoFit/>
          </a:bodyPr>
          <a:lstStyle>
            <a:lvl1pPr algn="r">
              <a:defRPr sz="1000" spc="39"/>
            </a:lvl1pPr>
          </a:lstStyle>
          <a:p>
            <a:r>
              <a:t>2020/01/01</a:t>
            </a:r>
          </a:p>
        </p:txBody>
      </p:sp>
      <p:sp>
        <p:nvSpPr>
          <p:cNvPr id="1999" name="Овал 13"/>
          <p:cNvSpPr/>
          <p:nvPr/>
        </p:nvSpPr>
        <p:spPr>
          <a:xfrm>
            <a:off x="608673" y="6125121"/>
            <a:ext cx="578445" cy="437472"/>
          </a:xfrm>
          <a:prstGeom prst="rect">
            <a:avLst/>
          </a:prstGeom>
          <a:ln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>
              <a:defRPr sz="2700" b="0">
                <a:latin typeface="+mj-lt"/>
                <a:ea typeface="+mj-ea"/>
                <a:cs typeface="+mj-cs"/>
                <a:sym typeface="Helvetica Neue Light"/>
              </a:defRPr>
            </a:pPr>
            <a:endParaRPr/>
          </a:p>
        </p:txBody>
      </p:sp>
      <p:sp>
        <p:nvSpPr>
          <p:cNvPr id="2000" name="Подзаголовок 2"/>
          <p:cNvSpPr txBox="1"/>
          <p:nvPr/>
        </p:nvSpPr>
        <p:spPr>
          <a:xfrm>
            <a:off x="3232243" y="289604"/>
            <a:ext cx="1052449" cy="2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798" tIns="46798" rIns="46798" bIns="46798">
            <a:spAutoFit/>
          </a:bodyPr>
          <a:lstStyle>
            <a:lvl1pPr>
              <a:defRPr sz="1000" spc="39"/>
            </a:lvl1pPr>
          </a:lstStyle>
          <a:p>
            <a:r>
              <a:t>Your Company</a:t>
            </a:r>
          </a:p>
        </p:txBody>
      </p:sp>
      <p:sp>
        <p:nvSpPr>
          <p:cNvPr id="20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74133" y="6235517"/>
            <a:ext cx="247523" cy="242315"/>
          </a:xfrm>
          <a:prstGeom prst="rect">
            <a:avLst/>
          </a:prstGeom>
        </p:spPr>
        <p:txBody>
          <a:bodyPr lIns="46798" tIns="46798" rIns="46798" bIns="46798" anchor="t"/>
          <a:lstStyle>
            <a:lvl1pPr algn="ctr" defTabSz="304770">
              <a:defRPr sz="1000" b="1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1412454"/>
      </p:ext>
    </p:extLst>
  </p:cSld>
  <p:clrMapOvr>
    <a:masterClrMapping/>
  </p:clrMapOvr>
  <p:transition spd="med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8" name="Icon@2x.png" descr="Icon@2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93" y="301284"/>
            <a:ext cx="352535" cy="394009"/>
          </a:xfrm>
          <a:prstGeom prst="rect">
            <a:avLst/>
          </a:prstGeom>
          <a:ln w="12700">
            <a:miter lim="400000"/>
          </a:ln>
        </p:spPr>
      </p:pic>
      <p:sp>
        <p:nvSpPr>
          <p:cNvPr id="20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3" y="6223864"/>
            <a:ext cx="273607" cy="264972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1907751"/>
      </p:ext>
    </p:extLst>
  </p:cSld>
  <p:clrMapOvr>
    <a:masterClrMapping/>
  </p:clrMapOvr>
  <p:transition spd="med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an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0D2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latin typeface="+mj-lt"/>
                <a:ea typeface="+mj-ea"/>
                <a:cs typeface="+mj-cs"/>
                <a:sym typeface="Helvetica Neue Light"/>
              </a:defRPr>
            </a:pPr>
            <a:endParaRPr/>
          </a:p>
        </p:txBody>
      </p:sp>
      <p:sp>
        <p:nvSpPr>
          <p:cNvPr id="2017" name="Подзаголовок 2"/>
          <p:cNvSpPr txBox="1"/>
          <p:nvPr/>
        </p:nvSpPr>
        <p:spPr>
          <a:xfrm>
            <a:off x="651873" y="289604"/>
            <a:ext cx="1023114" cy="242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799" tIns="46799" rIns="46799" bIns="46799">
            <a:spAutoFit/>
          </a:bodyPr>
          <a:lstStyle>
            <a:lvl1pPr>
              <a:defRPr sz="1000" spc="39"/>
            </a:lvl1pPr>
          </a:lstStyle>
          <a:p>
            <a:r>
              <a:t>* YOUR LOGO</a:t>
            </a:r>
          </a:p>
        </p:txBody>
      </p:sp>
      <p:sp>
        <p:nvSpPr>
          <p:cNvPr id="2018" name="Подзаголовок 2"/>
          <p:cNvSpPr txBox="1"/>
          <p:nvPr/>
        </p:nvSpPr>
        <p:spPr>
          <a:xfrm>
            <a:off x="10802115" y="289604"/>
            <a:ext cx="816231" cy="242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799" tIns="46799" rIns="46799" bIns="46799">
            <a:spAutoFit/>
          </a:bodyPr>
          <a:lstStyle>
            <a:lvl1pPr algn="r">
              <a:defRPr sz="1000" spc="39"/>
            </a:lvl1pPr>
          </a:lstStyle>
          <a:p>
            <a:r>
              <a:t>2020/01/01</a:t>
            </a:r>
          </a:p>
        </p:txBody>
      </p:sp>
      <p:sp>
        <p:nvSpPr>
          <p:cNvPr id="2019" name="Овал 13"/>
          <p:cNvSpPr/>
          <p:nvPr/>
        </p:nvSpPr>
        <p:spPr>
          <a:xfrm>
            <a:off x="608673" y="6125121"/>
            <a:ext cx="578444" cy="437471"/>
          </a:xfrm>
          <a:prstGeom prst="rect">
            <a:avLst/>
          </a:prstGeom>
          <a:ln>
            <a:solidFill>
              <a:srgbClr val="3C3C47"/>
            </a:solidFill>
            <a:miter/>
          </a:ln>
        </p:spPr>
        <p:txBody>
          <a:bodyPr lIns="45719" rIns="45719" anchor="ctr"/>
          <a:lstStyle/>
          <a:p>
            <a:pPr algn="ctr">
              <a:defRPr sz="2700" b="0">
                <a:latin typeface="+mj-lt"/>
                <a:ea typeface="+mj-ea"/>
                <a:cs typeface="+mj-cs"/>
                <a:sym typeface="Helvetica Neue Light"/>
              </a:defRPr>
            </a:pPr>
            <a:endParaRPr/>
          </a:p>
        </p:txBody>
      </p:sp>
      <p:sp>
        <p:nvSpPr>
          <p:cNvPr id="20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74132" y="6235517"/>
            <a:ext cx="247525" cy="242317"/>
          </a:xfrm>
          <a:prstGeom prst="rect">
            <a:avLst/>
          </a:prstGeom>
        </p:spPr>
        <p:txBody>
          <a:bodyPr lIns="46799" tIns="46799" rIns="46799" bIns="46799" anchor="t"/>
          <a:lstStyle>
            <a:lvl1pPr algn="ctr" defTabSz="304770">
              <a:defRPr sz="1000" b="1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021" name="Подзаголовок 2"/>
          <p:cNvSpPr txBox="1"/>
          <p:nvPr/>
        </p:nvSpPr>
        <p:spPr>
          <a:xfrm>
            <a:off x="3232243" y="289604"/>
            <a:ext cx="1053975" cy="242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799" tIns="46799" rIns="46799" bIns="46799">
            <a:spAutoFit/>
          </a:bodyPr>
          <a:lstStyle>
            <a:lvl1pPr>
              <a:defRPr sz="1000" spc="39"/>
            </a:lvl1pPr>
          </a:lstStyle>
          <a:p>
            <a:r>
              <a:t>Your Company</a:t>
            </a:r>
          </a:p>
        </p:txBody>
      </p:sp>
    </p:spTree>
    <p:extLst>
      <p:ext uri="{BB962C8B-B14F-4D97-AF65-F5344CB8AC3E}">
        <p14:creationId xmlns:p14="http://schemas.microsoft.com/office/powerpoint/2010/main" val="2273790259"/>
      </p:ext>
    </p:extLst>
  </p:cSld>
  <p:clrMapOvr>
    <a:masterClrMapping/>
  </p:clrMapOvr>
  <p:transition spd="med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ложка: заголовок + подзаголовок по центру">
  <p:cSld name="Обложка: заголовок + подзаголовок по центру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r="28502"/>
          <a:stretch/>
        </p:blipFill>
        <p:spPr>
          <a:xfrm>
            <a:off x="8906665" y="914401"/>
            <a:ext cx="3285336" cy="5249860"/>
          </a:xfrm>
          <a:prstGeom prst="rect">
            <a:avLst/>
          </a:prstGeom>
          <a:noFill/>
          <a:ln>
            <a:noFill/>
          </a:ln>
          <a:effectLst>
            <a:reflection stA="45000" endPos="0" dist="50800" dir="5400000" sy="-100000" algn="bl" rotWithShape="0"/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673769" y="3193576"/>
            <a:ext cx="8844400" cy="16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/>
            </a:lvl3pPr>
            <a:lvl4pPr lvl="3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9702848" y="6129765"/>
            <a:ext cx="1147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10849971" y="6129337"/>
            <a:ext cx="646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1673769" y="2042661"/>
            <a:ext cx="8844400" cy="8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0681781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аница: контакты/спасибо">
  <p:cSld name="Страница: контакты/спасибо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95325" y="476251"/>
            <a:ext cx="6724800" cy="8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695325" y="1823709"/>
            <a:ext cx="6724800" cy="5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5397500" y="-330200"/>
            <a:ext cx="184800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2"/>
          </p:nvPr>
        </p:nvSpPr>
        <p:spPr>
          <a:xfrm>
            <a:off x="706547" y="2535127"/>
            <a:ext cx="6713600" cy="15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224318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аница: пустая">
  <p:cSld name="Страница: пустая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0849971" y="6129337"/>
            <a:ext cx="646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022729275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ложка: изображение + заголовок">
  <p:cSld name="Обложка: изображение + заголовок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5900" y="325438"/>
            <a:ext cx="5080000" cy="580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5638800" y="2693988"/>
            <a:ext cx="5858000" cy="18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5638800" y="1492701"/>
            <a:ext cx="5858000" cy="8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8037304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аница: текст и фото">
  <p:cSld name="Страница: текст и фото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dt" idx="10"/>
          </p:nvPr>
        </p:nvSpPr>
        <p:spPr>
          <a:xfrm>
            <a:off x="9702848" y="6129765"/>
            <a:ext cx="1147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10849971" y="6129337"/>
            <a:ext cx="646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695325" y="476251"/>
            <a:ext cx="8276000" cy="8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>
            <a:spLocks noGrp="1"/>
          </p:cNvSpPr>
          <p:nvPr>
            <p:ph type="pic" idx="2"/>
          </p:nvPr>
        </p:nvSpPr>
        <p:spPr>
          <a:xfrm>
            <a:off x="6388599" y="1794596"/>
            <a:ext cx="5108000" cy="37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695325" y="1794596"/>
            <a:ext cx="5108000" cy="37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44727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roup 6"/>
          <p:cNvGrpSpPr/>
          <p:nvPr/>
        </p:nvGrpSpPr>
        <p:grpSpPr>
          <a:xfrm>
            <a:off x="4308667" y="-1231618"/>
            <a:ext cx="1787337" cy="1134642"/>
            <a:chOff x="0" y="-1"/>
            <a:chExt cx="1787336" cy="1134641"/>
          </a:xfrm>
        </p:grpSpPr>
        <p:sp>
          <p:nvSpPr>
            <p:cNvPr id="164" name="Square"/>
            <p:cNvSpPr/>
            <p:nvPr/>
          </p:nvSpPr>
          <p:spPr>
            <a:xfrm>
              <a:off x="-1" y="-2"/>
              <a:ext cx="526198" cy="526200"/>
            </a:xfrm>
            <a:prstGeom prst="rect">
              <a:avLst/>
            </a:prstGeom>
            <a:solidFill>
              <a:srgbClr val="1F3D6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65" name="Square"/>
            <p:cNvSpPr/>
            <p:nvPr/>
          </p:nvSpPr>
          <p:spPr>
            <a:xfrm>
              <a:off x="630567" y="-2"/>
              <a:ext cx="526198" cy="526200"/>
            </a:xfrm>
            <a:prstGeom prst="rect">
              <a:avLst/>
            </a:prstGeom>
            <a:solidFill>
              <a:srgbClr val="387BB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66" name="Square"/>
            <p:cNvSpPr/>
            <p:nvPr/>
          </p:nvSpPr>
          <p:spPr>
            <a:xfrm>
              <a:off x="-1" y="608443"/>
              <a:ext cx="526198" cy="526198"/>
            </a:xfrm>
            <a:prstGeom prst="rect">
              <a:avLst/>
            </a:prstGeom>
            <a:solidFill>
              <a:srgbClr val="568DC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67" name="Square"/>
            <p:cNvSpPr/>
            <p:nvPr/>
          </p:nvSpPr>
          <p:spPr>
            <a:xfrm>
              <a:off x="630568" y="608443"/>
              <a:ext cx="526198" cy="526198"/>
            </a:xfrm>
            <a:prstGeom prst="rect">
              <a:avLst/>
            </a:prstGeom>
            <a:solidFill>
              <a:srgbClr val="88C8E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68" name="Square"/>
            <p:cNvSpPr/>
            <p:nvPr/>
          </p:nvSpPr>
          <p:spPr>
            <a:xfrm>
              <a:off x="1261138" y="-2"/>
              <a:ext cx="526198" cy="526200"/>
            </a:xfrm>
            <a:prstGeom prst="rect">
              <a:avLst/>
            </a:prstGeom>
            <a:solidFill>
              <a:srgbClr val="224C8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69" name="Square"/>
            <p:cNvSpPr/>
            <p:nvPr/>
          </p:nvSpPr>
          <p:spPr>
            <a:xfrm>
              <a:off x="1261138" y="608443"/>
              <a:ext cx="526198" cy="526198"/>
            </a:xfrm>
            <a:prstGeom prst="rect">
              <a:avLst/>
            </a:prstGeom>
            <a:solidFill>
              <a:srgbClr val="6AB1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</p:grpSp>
      <p:sp>
        <p:nvSpPr>
          <p:cNvPr id="171" name="Прямоугольник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7479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/>
            </a:pPr>
            <a:endParaRPr/>
          </a:p>
        </p:txBody>
      </p:sp>
      <p:pic>
        <p:nvPicPr>
          <p:cNvPr id="172" name="Рисунок 9" descr="Рисунок 9"/>
          <p:cNvPicPr>
            <a:picLocks noChangeAspect="1"/>
          </p:cNvPicPr>
          <p:nvPr/>
        </p:nvPicPr>
        <p:blipFill>
          <a:blip r:embed="rId2">
            <a:alphaModFix amt="5827"/>
          </a:blip>
          <a:srcRect b="65480"/>
          <a:stretch>
            <a:fillRect/>
          </a:stretch>
        </p:blipFill>
        <p:spPr>
          <a:xfrm>
            <a:off x="6191250" y="4708525"/>
            <a:ext cx="5607050" cy="2149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Рисунок 10" descr="Рисунок 10"/>
          <p:cNvPicPr>
            <a:picLocks noChangeAspect="1"/>
          </p:cNvPicPr>
          <p:nvPr/>
        </p:nvPicPr>
        <p:blipFill>
          <a:blip r:embed="rId3">
            <a:alphaModFix amt="5827"/>
          </a:blip>
          <a:srcRect t="69745"/>
          <a:stretch>
            <a:fillRect/>
          </a:stretch>
        </p:blipFill>
        <p:spPr>
          <a:xfrm>
            <a:off x="4591050" y="0"/>
            <a:ext cx="5183188" cy="14081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Рисунок 9" descr="Рисунок 9"/>
          <p:cNvPicPr>
            <a:picLocks noChangeAspect="1"/>
          </p:cNvPicPr>
          <p:nvPr/>
        </p:nvPicPr>
        <p:blipFill>
          <a:blip r:embed="rId4">
            <a:alphaModFix amt="5827"/>
          </a:blip>
          <a:srcRect b="65480"/>
          <a:stretch>
            <a:fillRect/>
          </a:stretch>
        </p:blipFill>
        <p:spPr>
          <a:xfrm rot="5400000">
            <a:off x="-1819913" y="4378325"/>
            <a:ext cx="5607055" cy="21494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Picture 11" descr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168" y="2227303"/>
            <a:ext cx="2525043" cy="2404804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8777199"/>
      </p:ext>
    </p:extLst>
  </p:cSld>
  <p:clrMapOvr>
    <a:masterClrMapping/>
  </p:clrMapOvr>
  <p:transition spd="med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аница: фото и текст">
  <p:cSld name="Страница: фото и текст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dt" idx="10"/>
          </p:nvPr>
        </p:nvSpPr>
        <p:spPr>
          <a:xfrm>
            <a:off x="9702848" y="6129765"/>
            <a:ext cx="1147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10849971" y="6129337"/>
            <a:ext cx="646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695325" y="476251"/>
            <a:ext cx="8276000" cy="8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>
            <a:spLocks noGrp="1"/>
          </p:cNvSpPr>
          <p:nvPr>
            <p:ph type="pic" idx="2"/>
          </p:nvPr>
        </p:nvSpPr>
        <p:spPr>
          <a:xfrm>
            <a:off x="695325" y="1794596"/>
            <a:ext cx="5108000" cy="37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6388597" y="1794596"/>
            <a:ext cx="5108000" cy="37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6625147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аница: 2 изображения + текст">
  <p:cSld name="Страница: 2 изображения + текст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dt" idx="10"/>
          </p:nvPr>
        </p:nvSpPr>
        <p:spPr>
          <a:xfrm>
            <a:off x="9702848" y="6129765"/>
            <a:ext cx="1147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10849971" y="6129337"/>
            <a:ext cx="646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695325" y="476251"/>
            <a:ext cx="8276000" cy="8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>
            <a:spLocks noGrp="1"/>
          </p:cNvSpPr>
          <p:nvPr>
            <p:ph type="pic" idx="2"/>
          </p:nvPr>
        </p:nvSpPr>
        <p:spPr>
          <a:xfrm>
            <a:off x="695325" y="1794596"/>
            <a:ext cx="5108000" cy="17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1"/>
          </p:nvPr>
        </p:nvSpPr>
        <p:spPr>
          <a:xfrm>
            <a:off x="695325" y="3977859"/>
            <a:ext cx="5108000" cy="17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>
            <a:spLocks noGrp="1"/>
          </p:cNvSpPr>
          <p:nvPr>
            <p:ph type="pic" idx="3"/>
          </p:nvPr>
        </p:nvSpPr>
        <p:spPr>
          <a:xfrm>
            <a:off x="6372225" y="1794596"/>
            <a:ext cx="5108000" cy="17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4"/>
          </p:nvPr>
        </p:nvSpPr>
        <p:spPr>
          <a:xfrm>
            <a:off x="6372225" y="3977859"/>
            <a:ext cx="5108000" cy="17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8483096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аница: 3 изображения + тексты">
  <p:cSld name="Страница: 3 изображения + тексты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dt" idx="10"/>
          </p:nvPr>
        </p:nvSpPr>
        <p:spPr>
          <a:xfrm>
            <a:off x="9702848" y="6129765"/>
            <a:ext cx="1147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ldNum" idx="12"/>
          </p:nvPr>
        </p:nvSpPr>
        <p:spPr>
          <a:xfrm>
            <a:off x="10849971" y="6129337"/>
            <a:ext cx="646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695325" y="476251"/>
            <a:ext cx="8276000" cy="8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>
            <a:spLocks noGrp="1"/>
          </p:cNvSpPr>
          <p:nvPr>
            <p:ph type="pic" idx="2"/>
          </p:nvPr>
        </p:nvSpPr>
        <p:spPr>
          <a:xfrm>
            <a:off x="695325" y="1728337"/>
            <a:ext cx="3279600" cy="18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695325" y="3911600"/>
            <a:ext cx="3279600" cy="18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>
            <a:spLocks noGrp="1"/>
          </p:cNvSpPr>
          <p:nvPr>
            <p:ph type="pic" idx="3"/>
          </p:nvPr>
        </p:nvSpPr>
        <p:spPr>
          <a:xfrm>
            <a:off x="4456112" y="1728337"/>
            <a:ext cx="3279600" cy="18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body" idx="4"/>
          </p:nvPr>
        </p:nvSpPr>
        <p:spPr>
          <a:xfrm>
            <a:off x="4456112" y="3911600"/>
            <a:ext cx="3279600" cy="18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>
            <a:spLocks noGrp="1"/>
          </p:cNvSpPr>
          <p:nvPr>
            <p:ph type="pic" idx="5"/>
          </p:nvPr>
        </p:nvSpPr>
        <p:spPr>
          <a:xfrm>
            <a:off x="8226425" y="1728337"/>
            <a:ext cx="3279600" cy="18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6"/>
          </p:nvPr>
        </p:nvSpPr>
        <p:spPr>
          <a:xfrm>
            <a:off x="8226425" y="3911600"/>
            <a:ext cx="3279600" cy="18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002312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аница: 4 изображения + тексты">
  <p:cSld name="Страница: 4 изображения + тексты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dt" idx="10"/>
          </p:nvPr>
        </p:nvSpPr>
        <p:spPr>
          <a:xfrm>
            <a:off x="9702848" y="6129765"/>
            <a:ext cx="1147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10849971" y="6129337"/>
            <a:ext cx="646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695325" y="476251"/>
            <a:ext cx="10801200" cy="8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>
            <a:spLocks noGrp="1"/>
          </p:cNvSpPr>
          <p:nvPr>
            <p:ph type="pic" idx="2"/>
          </p:nvPr>
        </p:nvSpPr>
        <p:spPr>
          <a:xfrm>
            <a:off x="695325" y="1728337"/>
            <a:ext cx="2327200" cy="18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1"/>
          </p:nvPr>
        </p:nvSpPr>
        <p:spPr>
          <a:xfrm>
            <a:off x="695325" y="3911600"/>
            <a:ext cx="2327200" cy="18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>
            <a:spLocks noGrp="1"/>
          </p:cNvSpPr>
          <p:nvPr>
            <p:ph type="pic" idx="3"/>
          </p:nvPr>
        </p:nvSpPr>
        <p:spPr>
          <a:xfrm>
            <a:off x="3515269" y="1728337"/>
            <a:ext cx="2327200" cy="18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4"/>
          </p:nvPr>
        </p:nvSpPr>
        <p:spPr>
          <a:xfrm>
            <a:off x="3515269" y="3911600"/>
            <a:ext cx="2327200" cy="18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>
            <a:spLocks noGrp="1"/>
          </p:cNvSpPr>
          <p:nvPr>
            <p:ph type="pic" idx="5"/>
          </p:nvPr>
        </p:nvSpPr>
        <p:spPr>
          <a:xfrm>
            <a:off x="6335215" y="1728337"/>
            <a:ext cx="2327200" cy="18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6"/>
          </p:nvPr>
        </p:nvSpPr>
        <p:spPr>
          <a:xfrm>
            <a:off x="6335215" y="3911600"/>
            <a:ext cx="2327200" cy="18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>
            <a:spLocks noGrp="1"/>
          </p:cNvSpPr>
          <p:nvPr>
            <p:ph type="pic" idx="7"/>
          </p:nvPr>
        </p:nvSpPr>
        <p:spPr>
          <a:xfrm>
            <a:off x="9155160" y="1728337"/>
            <a:ext cx="2327200" cy="18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8"/>
          </p:nvPr>
        </p:nvSpPr>
        <p:spPr>
          <a:xfrm>
            <a:off x="9155160" y="3911600"/>
            <a:ext cx="2327200" cy="18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3957227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аница: 2 блока текст на подложке">
  <p:cSld name="Страница: 2 блока текст на подложке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9702848" y="6129765"/>
            <a:ext cx="1147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10849971" y="6129337"/>
            <a:ext cx="646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695325" y="476251"/>
            <a:ext cx="10801200" cy="8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/>
          <p:nvPr/>
        </p:nvSpPr>
        <p:spPr>
          <a:xfrm>
            <a:off x="695325" y="1795841"/>
            <a:ext cx="5134000" cy="3490800"/>
          </a:xfrm>
          <a:prstGeom prst="roundRect">
            <a:avLst>
              <a:gd name="adj" fmla="val 5813"/>
            </a:avLst>
          </a:prstGeom>
          <a:gradFill>
            <a:gsLst>
              <a:gs pos="0">
                <a:srgbClr val="131729"/>
              </a:gs>
              <a:gs pos="100000">
                <a:srgbClr val="2B324C"/>
              </a:gs>
            </a:gsLst>
            <a:lin ang="19499999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1122632" y="2150545"/>
            <a:ext cx="4279200" cy="2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/>
          <p:nvPr/>
        </p:nvSpPr>
        <p:spPr>
          <a:xfrm>
            <a:off x="6346825" y="1795841"/>
            <a:ext cx="5134000" cy="3490800"/>
          </a:xfrm>
          <a:prstGeom prst="roundRect">
            <a:avLst>
              <a:gd name="adj" fmla="val 5813"/>
            </a:avLst>
          </a:prstGeom>
          <a:gradFill>
            <a:gsLst>
              <a:gs pos="0">
                <a:srgbClr val="131729"/>
              </a:gs>
              <a:gs pos="100000">
                <a:srgbClr val="2B324C"/>
              </a:gs>
            </a:gsLst>
            <a:lin ang="19499999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2"/>
          </p:nvPr>
        </p:nvSpPr>
        <p:spPr>
          <a:xfrm>
            <a:off x="6774132" y="2150545"/>
            <a:ext cx="4279200" cy="2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0322710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аница: 2 текстовых блока">
  <p:cSld name="Страница: 2 текстовых блока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dt" idx="10"/>
          </p:nvPr>
        </p:nvSpPr>
        <p:spPr>
          <a:xfrm>
            <a:off x="9702848" y="6129765"/>
            <a:ext cx="1147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10849971" y="6129337"/>
            <a:ext cx="646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  <p:sp>
        <p:nvSpPr>
          <p:cNvPr id="81" name="Google Shape;81;p12"/>
          <p:cNvSpPr txBox="1">
            <a:spLocks noGrp="1"/>
          </p:cNvSpPr>
          <p:nvPr>
            <p:ph type="title"/>
          </p:nvPr>
        </p:nvSpPr>
        <p:spPr>
          <a:xfrm>
            <a:off x="695325" y="476251"/>
            <a:ext cx="10801200" cy="8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body" idx="1"/>
          </p:nvPr>
        </p:nvSpPr>
        <p:spPr>
          <a:xfrm>
            <a:off x="695325" y="2150545"/>
            <a:ext cx="5092800" cy="2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2"/>
          </p:nvPr>
        </p:nvSpPr>
        <p:spPr>
          <a:xfrm>
            <a:off x="6403947" y="2150545"/>
            <a:ext cx="5092800" cy="2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1853118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аница: 1 текстовый блок">
  <p:cSld name="Страница: 1 текстовый блок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dt" idx="10"/>
          </p:nvPr>
        </p:nvSpPr>
        <p:spPr>
          <a:xfrm>
            <a:off x="9702848" y="6129765"/>
            <a:ext cx="1147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ldNum" idx="12"/>
          </p:nvPr>
        </p:nvSpPr>
        <p:spPr>
          <a:xfrm>
            <a:off x="10849971" y="6129337"/>
            <a:ext cx="646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695325" y="476251"/>
            <a:ext cx="10801200" cy="8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1"/>
          </p:nvPr>
        </p:nvSpPr>
        <p:spPr>
          <a:xfrm>
            <a:off x="695325" y="2150545"/>
            <a:ext cx="10801200" cy="2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45371182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аницы: цитата">
  <p:cSld name="Страницы: цитата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dt" idx="10"/>
          </p:nvPr>
        </p:nvSpPr>
        <p:spPr>
          <a:xfrm>
            <a:off x="9702848" y="6129765"/>
            <a:ext cx="1147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ldNum" idx="12"/>
          </p:nvPr>
        </p:nvSpPr>
        <p:spPr>
          <a:xfrm>
            <a:off x="10849971" y="6129337"/>
            <a:ext cx="646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695325" y="476251"/>
            <a:ext cx="8276000" cy="8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/>
          <p:nvPr/>
        </p:nvSpPr>
        <p:spPr>
          <a:xfrm>
            <a:off x="1650669" y="1683643"/>
            <a:ext cx="8724000" cy="3814800"/>
          </a:xfrm>
          <a:prstGeom prst="roundRect">
            <a:avLst>
              <a:gd name="adj" fmla="val 4286"/>
            </a:avLst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>
            <a:off x="2146300" y="2095500"/>
            <a:ext cx="7721600" cy="29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3498243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157310318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57189" rtl="0">
              <a:spcBef>
                <a:spcPts val="1067"/>
              </a:spcBef>
              <a:spcAft>
                <a:spcPts val="0"/>
              </a:spcAft>
              <a:buSzPts val="1800"/>
              <a:buChar char="•"/>
              <a:defRPr/>
            </a:lvl1pPr>
            <a:lvl2pPr marL="1219170" lvl="1" indent="-431789" rtl="0">
              <a:spcBef>
                <a:spcPts val="533"/>
              </a:spcBef>
              <a:spcAft>
                <a:spcPts val="0"/>
              </a:spcAft>
              <a:buSzPts val="1500"/>
              <a:buChar char="•"/>
              <a:defRPr/>
            </a:lvl2pPr>
            <a:lvl3pPr marL="1828754" lvl="2" indent="-423323" rtl="0"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3pPr>
            <a:lvl4pPr marL="2438339" lvl="3" indent="-397923" rtl="0">
              <a:spcBef>
                <a:spcPts val="533"/>
              </a:spcBef>
              <a:spcAft>
                <a:spcPts val="0"/>
              </a:spcAft>
              <a:buSzPts val="1100"/>
              <a:buChar char="•"/>
              <a:defRPr/>
            </a:lvl4pPr>
            <a:lvl5pPr marL="3047924" lvl="4" indent="-380990" rtl="0">
              <a:spcBef>
                <a:spcPts val="533"/>
              </a:spcBef>
              <a:spcAft>
                <a:spcPts val="0"/>
              </a:spcAft>
              <a:buSzPts val="900"/>
              <a:buChar char="•"/>
              <a:defRPr/>
            </a:lvl5pPr>
            <a:lvl6pPr marL="3657509" lvl="5" indent="-423323" rtl="0"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6pPr>
            <a:lvl7pPr marL="4267093" lvl="6" indent="-423323" rtl="0"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7pPr>
            <a:lvl8pPr marL="4876678" lvl="7" indent="-423323" rtl="0"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8pPr>
            <a:lvl9pPr marL="5486263" lvl="8" indent="-423323" rtl="0"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0433537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6"/>
          <p:cNvGrpSpPr/>
          <p:nvPr/>
        </p:nvGrpSpPr>
        <p:grpSpPr>
          <a:xfrm>
            <a:off x="4308667" y="-1231618"/>
            <a:ext cx="1787337" cy="1134642"/>
            <a:chOff x="0" y="-1"/>
            <a:chExt cx="1787336" cy="1134641"/>
          </a:xfrm>
        </p:grpSpPr>
        <p:sp>
          <p:nvSpPr>
            <p:cNvPr id="183" name="Square"/>
            <p:cNvSpPr/>
            <p:nvPr/>
          </p:nvSpPr>
          <p:spPr>
            <a:xfrm>
              <a:off x="-1" y="-2"/>
              <a:ext cx="526198" cy="526200"/>
            </a:xfrm>
            <a:prstGeom prst="rect">
              <a:avLst/>
            </a:prstGeom>
            <a:solidFill>
              <a:srgbClr val="1F3D6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84" name="Square"/>
            <p:cNvSpPr/>
            <p:nvPr/>
          </p:nvSpPr>
          <p:spPr>
            <a:xfrm>
              <a:off x="630567" y="-2"/>
              <a:ext cx="526198" cy="526200"/>
            </a:xfrm>
            <a:prstGeom prst="rect">
              <a:avLst/>
            </a:prstGeom>
            <a:solidFill>
              <a:srgbClr val="387BB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85" name="Square"/>
            <p:cNvSpPr/>
            <p:nvPr/>
          </p:nvSpPr>
          <p:spPr>
            <a:xfrm>
              <a:off x="-1" y="608443"/>
              <a:ext cx="526198" cy="526198"/>
            </a:xfrm>
            <a:prstGeom prst="rect">
              <a:avLst/>
            </a:prstGeom>
            <a:solidFill>
              <a:srgbClr val="568DC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86" name="Square"/>
            <p:cNvSpPr/>
            <p:nvPr/>
          </p:nvSpPr>
          <p:spPr>
            <a:xfrm>
              <a:off x="630568" y="608443"/>
              <a:ext cx="526198" cy="526198"/>
            </a:xfrm>
            <a:prstGeom prst="rect">
              <a:avLst/>
            </a:prstGeom>
            <a:solidFill>
              <a:srgbClr val="88C8E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87" name="Square"/>
            <p:cNvSpPr/>
            <p:nvPr/>
          </p:nvSpPr>
          <p:spPr>
            <a:xfrm>
              <a:off x="1261138" y="-2"/>
              <a:ext cx="526198" cy="526200"/>
            </a:xfrm>
            <a:prstGeom prst="rect">
              <a:avLst/>
            </a:prstGeom>
            <a:solidFill>
              <a:srgbClr val="224C8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88" name="Square"/>
            <p:cNvSpPr/>
            <p:nvPr/>
          </p:nvSpPr>
          <p:spPr>
            <a:xfrm>
              <a:off x="1261138" y="608443"/>
              <a:ext cx="526198" cy="526198"/>
            </a:xfrm>
            <a:prstGeom prst="rect">
              <a:avLst/>
            </a:prstGeom>
            <a:solidFill>
              <a:srgbClr val="6AB1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</p:grpSp>
      <p:sp>
        <p:nvSpPr>
          <p:cNvPr id="190" name="Прямоугольник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80C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/>
            </a:pPr>
            <a:endParaRPr/>
          </a:p>
        </p:txBody>
      </p:sp>
      <p:pic>
        <p:nvPicPr>
          <p:cNvPr id="191" name="Рисунок 9" descr="Рисунок 9"/>
          <p:cNvPicPr>
            <a:picLocks noChangeAspect="1"/>
          </p:cNvPicPr>
          <p:nvPr/>
        </p:nvPicPr>
        <p:blipFill>
          <a:blip r:embed="rId2">
            <a:alphaModFix amt="5827"/>
          </a:blip>
          <a:srcRect b="65480"/>
          <a:stretch>
            <a:fillRect/>
          </a:stretch>
        </p:blipFill>
        <p:spPr>
          <a:xfrm>
            <a:off x="6191250" y="4708525"/>
            <a:ext cx="5607050" cy="2149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Рисунок 10" descr="Рисунок 10"/>
          <p:cNvPicPr>
            <a:picLocks noChangeAspect="1"/>
          </p:cNvPicPr>
          <p:nvPr/>
        </p:nvPicPr>
        <p:blipFill>
          <a:blip r:embed="rId3">
            <a:alphaModFix amt="5827"/>
          </a:blip>
          <a:srcRect t="69745"/>
          <a:stretch>
            <a:fillRect/>
          </a:stretch>
        </p:blipFill>
        <p:spPr>
          <a:xfrm>
            <a:off x="4591050" y="0"/>
            <a:ext cx="5183188" cy="14081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Рисунок 9" descr="Рисунок 9"/>
          <p:cNvPicPr>
            <a:picLocks noChangeAspect="1"/>
          </p:cNvPicPr>
          <p:nvPr/>
        </p:nvPicPr>
        <p:blipFill>
          <a:blip r:embed="rId4">
            <a:alphaModFix amt="5827"/>
          </a:blip>
          <a:srcRect b="65480"/>
          <a:stretch>
            <a:fillRect/>
          </a:stretch>
        </p:blipFill>
        <p:spPr>
          <a:xfrm rot="5400000">
            <a:off x="-1819913" y="4378325"/>
            <a:ext cx="5607055" cy="21494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062" y="2225893"/>
            <a:ext cx="2526522" cy="2406214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2605902"/>
      </p:ext>
    </p:extLst>
  </p:cSld>
  <p:clrMapOvr>
    <a:masterClrMapping/>
  </p:clrMapOvr>
  <p:transition spd="med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23323" rtl="0">
              <a:spcBef>
                <a:spcPts val="1067"/>
              </a:spcBef>
              <a:spcAft>
                <a:spcPts val="0"/>
              </a:spcAft>
              <a:buSzPts val="1400"/>
              <a:buChar char="•"/>
              <a:defRPr sz="1867"/>
            </a:lvl1pPr>
            <a:lvl2pPr marL="1219170" lvl="1" indent="-406390" rtl="0">
              <a:spcBef>
                <a:spcPts val="533"/>
              </a:spcBef>
              <a:spcAft>
                <a:spcPts val="0"/>
              </a:spcAft>
              <a:buSzPts val="1200"/>
              <a:buChar char="•"/>
              <a:defRPr sz="1600"/>
            </a:lvl2pPr>
            <a:lvl3pPr marL="1828754" lvl="2" indent="-406390" rtl="0">
              <a:spcBef>
                <a:spcPts val="533"/>
              </a:spcBef>
              <a:spcAft>
                <a:spcPts val="0"/>
              </a:spcAft>
              <a:buSzPts val="1200"/>
              <a:buChar char="•"/>
              <a:defRPr sz="1600"/>
            </a:lvl3pPr>
            <a:lvl4pPr marL="2438339" lvl="3" indent="-406390" rtl="0">
              <a:spcBef>
                <a:spcPts val="533"/>
              </a:spcBef>
              <a:spcAft>
                <a:spcPts val="0"/>
              </a:spcAft>
              <a:buSzPts val="1200"/>
              <a:buChar char="•"/>
              <a:defRPr sz="1600"/>
            </a:lvl4pPr>
            <a:lvl5pPr marL="3047924" lvl="4" indent="-406390" rtl="0">
              <a:spcBef>
                <a:spcPts val="533"/>
              </a:spcBef>
              <a:spcAft>
                <a:spcPts val="0"/>
              </a:spcAft>
              <a:buSzPts val="1200"/>
              <a:buChar char="•"/>
              <a:defRPr sz="1600"/>
            </a:lvl5pPr>
            <a:lvl6pPr marL="3657509" lvl="5" indent="-406390" rtl="0">
              <a:spcBef>
                <a:spcPts val="533"/>
              </a:spcBef>
              <a:spcAft>
                <a:spcPts val="0"/>
              </a:spcAft>
              <a:buSzPts val="1200"/>
              <a:buChar char="•"/>
              <a:defRPr sz="1600"/>
            </a:lvl6pPr>
            <a:lvl7pPr marL="4267093" lvl="6" indent="-406390" rtl="0">
              <a:spcBef>
                <a:spcPts val="533"/>
              </a:spcBef>
              <a:spcAft>
                <a:spcPts val="0"/>
              </a:spcAft>
              <a:buSzPts val="1200"/>
              <a:buChar char="•"/>
              <a:defRPr sz="1600"/>
            </a:lvl7pPr>
            <a:lvl8pPr marL="4876678" lvl="7" indent="-406390" rtl="0">
              <a:spcBef>
                <a:spcPts val="533"/>
              </a:spcBef>
              <a:spcAft>
                <a:spcPts val="0"/>
              </a:spcAft>
              <a:buSzPts val="1200"/>
              <a:buChar char="•"/>
              <a:defRPr sz="1600"/>
            </a:lvl8pPr>
            <a:lvl9pPr marL="5486263" lvl="8" indent="-406390" rtl="0">
              <a:spcBef>
                <a:spcPts val="533"/>
              </a:spcBef>
              <a:spcAft>
                <a:spcPts val="0"/>
              </a:spcAft>
              <a:buSzPts val="1200"/>
              <a:buChar char="•"/>
              <a:defRPr sz="1600"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23323" rtl="0">
              <a:spcBef>
                <a:spcPts val="1067"/>
              </a:spcBef>
              <a:spcAft>
                <a:spcPts val="0"/>
              </a:spcAft>
              <a:buSzPts val="1400"/>
              <a:buChar char="•"/>
              <a:defRPr sz="1867"/>
            </a:lvl1pPr>
            <a:lvl2pPr marL="1219170" lvl="1" indent="-406390" rtl="0">
              <a:spcBef>
                <a:spcPts val="533"/>
              </a:spcBef>
              <a:spcAft>
                <a:spcPts val="0"/>
              </a:spcAft>
              <a:buSzPts val="1200"/>
              <a:buChar char="•"/>
              <a:defRPr sz="1600"/>
            </a:lvl2pPr>
            <a:lvl3pPr marL="1828754" lvl="2" indent="-406390" rtl="0">
              <a:spcBef>
                <a:spcPts val="533"/>
              </a:spcBef>
              <a:spcAft>
                <a:spcPts val="0"/>
              </a:spcAft>
              <a:buSzPts val="1200"/>
              <a:buChar char="•"/>
              <a:defRPr sz="1600"/>
            </a:lvl3pPr>
            <a:lvl4pPr marL="2438339" lvl="3" indent="-406390" rtl="0">
              <a:spcBef>
                <a:spcPts val="533"/>
              </a:spcBef>
              <a:spcAft>
                <a:spcPts val="0"/>
              </a:spcAft>
              <a:buSzPts val="1200"/>
              <a:buChar char="•"/>
              <a:defRPr sz="1600"/>
            </a:lvl4pPr>
            <a:lvl5pPr marL="3047924" lvl="4" indent="-406390" rtl="0">
              <a:spcBef>
                <a:spcPts val="533"/>
              </a:spcBef>
              <a:spcAft>
                <a:spcPts val="0"/>
              </a:spcAft>
              <a:buSzPts val="1200"/>
              <a:buChar char="•"/>
              <a:defRPr sz="1600"/>
            </a:lvl5pPr>
            <a:lvl6pPr marL="3657509" lvl="5" indent="-406390" rtl="0">
              <a:spcBef>
                <a:spcPts val="533"/>
              </a:spcBef>
              <a:spcAft>
                <a:spcPts val="0"/>
              </a:spcAft>
              <a:buSzPts val="1200"/>
              <a:buChar char="•"/>
              <a:defRPr sz="1600"/>
            </a:lvl6pPr>
            <a:lvl7pPr marL="4267093" lvl="6" indent="-406390" rtl="0">
              <a:spcBef>
                <a:spcPts val="533"/>
              </a:spcBef>
              <a:spcAft>
                <a:spcPts val="0"/>
              </a:spcAft>
              <a:buSzPts val="1200"/>
              <a:buChar char="•"/>
              <a:defRPr sz="1600"/>
            </a:lvl7pPr>
            <a:lvl8pPr marL="4876678" lvl="7" indent="-406390" rtl="0">
              <a:spcBef>
                <a:spcPts val="533"/>
              </a:spcBef>
              <a:spcAft>
                <a:spcPts val="0"/>
              </a:spcAft>
              <a:buSzPts val="1200"/>
              <a:buChar char="•"/>
              <a:defRPr sz="1600"/>
            </a:lvl8pPr>
            <a:lvl9pPr marL="5486263" lvl="8" indent="-406390" rtl="0">
              <a:spcBef>
                <a:spcPts val="533"/>
              </a:spcBef>
              <a:spcAft>
                <a:spcPts val="0"/>
              </a:spcAft>
              <a:buSzPts val="1200"/>
              <a:buChar char="•"/>
              <a:defRPr sz="1600"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931544510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Титу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97894" y="7954442"/>
            <a:ext cx="247521" cy="242313"/>
          </a:xfrm>
          <a:prstGeom prst="rect">
            <a:avLst/>
          </a:prstGeom>
        </p:spPr>
        <p:txBody>
          <a:bodyPr lIns="46798" tIns="46798" rIns="46798" bIns="46798"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" name="Picture 13" descr="Picture 13">
            <a:extLst>
              <a:ext uri="{FF2B5EF4-FFF2-40B4-BE49-F238E27FC236}">
                <a16:creationId xmlns:a16="http://schemas.microsoft.com/office/drawing/2014/main" id="{0679A482-538E-2E4E-98C6-0116C72ADB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840" r="1837"/>
          <a:stretch>
            <a:fillRect/>
          </a:stretch>
        </p:blipFill>
        <p:spPr>
          <a:xfrm>
            <a:off x="-4" y="0"/>
            <a:ext cx="1219201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just-ai.com">
            <a:extLst>
              <a:ext uri="{FF2B5EF4-FFF2-40B4-BE49-F238E27FC236}">
                <a16:creationId xmlns:a16="http://schemas.microsoft.com/office/drawing/2014/main" id="{F7117362-0F3E-6A42-A6FF-B35A749F80AA}"/>
              </a:ext>
            </a:extLst>
          </p:cNvPr>
          <p:cNvSpPr txBox="1"/>
          <p:nvPr userDrawn="1"/>
        </p:nvSpPr>
        <p:spPr>
          <a:xfrm>
            <a:off x="10802115" y="290619"/>
            <a:ext cx="816232" cy="240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r">
              <a:defRPr sz="1000" b="0">
                <a:solidFill>
                  <a:srgbClr val="FFFFFF"/>
                </a:solidFill>
              </a:defRPr>
            </a:lvl1pPr>
          </a:lstStyle>
          <a:p>
            <a:r>
              <a:t>just-ai.com</a:t>
            </a:r>
          </a:p>
        </p:txBody>
      </p:sp>
      <p:pic>
        <p:nvPicPr>
          <p:cNvPr id="5" name="Just AI_logo 4 2.png" descr="Just AI_logo 4 2.png">
            <a:extLst>
              <a:ext uri="{FF2B5EF4-FFF2-40B4-BE49-F238E27FC236}">
                <a16:creationId xmlns:a16="http://schemas.microsoft.com/office/drawing/2014/main" id="{259B26AF-B41A-1442-8D82-492B827948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63480" y="1331843"/>
            <a:ext cx="1934440" cy="58198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86487574"/>
      </p:ext>
    </p:extLst>
  </p:cSld>
  <p:clrMapOvr>
    <a:masterClrMapping/>
  </p:clrMapOvr>
  <p:transition spd="med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97894" y="7954442"/>
            <a:ext cx="247521" cy="242313"/>
          </a:xfrm>
          <a:prstGeom prst="rect">
            <a:avLst/>
          </a:prstGeom>
        </p:spPr>
        <p:txBody>
          <a:bodyPr lIns="46798" tIns="46798" rIns="46798" bIns="46798"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" name="Picture 11" descr="Picture 11">
            <a:extLst>
              <a:ext uri="{FF2B5EF4-FFF2-40B4-BE49-F238E27FC236}">
                <a16:creationId xmlns:a16="http://schemas.microsoft.com/office/drawing/2014/main" id="{21D77328-28E5-D943-AEFD-AD809C41F5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883" r="879"/>
          <a:stretch>
            <a:fillRect/>
          </a:stretch>
        </p:blipFill>
        <p:spPr>
          <a:xfrm>
            <a:off x="-1" y="0"/>
            <a:ext cx="12192004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Just AI_logo 4 2.png" descr="Just AI_logo 4 2.png">
            <a:extLst>
              <a:ext uri="{FF2B5EF4-FFF2-40B4-BE49-F238E27FC236}">
                <a16:creationId xmlns:a16="http://schemas.microsoft.com/office/drawing/2014/main" id="{2C85F29A-88DE-6249-9B29-E2F840C501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5056" y="311879"/>
            <a:ext cx="657352" cy="19776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just-ai.com">
            <a:extLst>
              <a:ext uri="{FF2B5EF4-FFF2-40B4-BE49-F238E27FC236}">
                <a16:creationId xmlns:a16="http://schemas.microsoft.com/office/drawing/2014/main" id="{B8E3C639-EF48-9A4E-B69F-3EF660ED843D}"/>
              </a:ext>
            </a:extLst>
          </p:cNvPr>
          <p:cNvSpPr txBox="1"/>
          <p:nvPr userDrawn="1"/>
        </p:nvSpPr>
        <p:spPr>
          <a:xfrm>
            <a:off x="10802115" y="290619"/>
            <a:ext cx="816232" cy="240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r">
              <a:defRPr sz="1000" b="0">
                <a:solidFill>
                  <a:srgbClr val="FFFFFF"/>
                </a:solidFill>
              </a:defRPr>
            </a:lvl1pPr>
          </a:lstStyle>
          <a:p>
            <a:r>
              <a:rPr dirty="0"/>
              <a:t>just-</a:t>
            </a:r>
            <a:r>
              <a:rPr dirty="0" err="1"/>
              <a:t>ai.com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0017078"/>
      </p:ext>
    </p:extLst>
  </p:cSld>
  <p:clrMapOvr>
    <a:masterClrMapping/>
  </p:clrMapOvr>
  <p:transition spd="med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Под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97894" y="7954442"/>
            <a:ext cx="247521" cy="242313"/>
          </a:xfrm>
          <a:prstGeom prst="rect">
            <a:avLst/>
          </a:prstGeom>
        </p:spPr>
        <p:txBody>
          <a:bodyPr lIns="46798" tIns="46798" rIns="46798" bIns="46798"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4" name="Just AI_logo 4 2.png" descr="Just AI_logo 4 2.png">
            <a:extLst>
              <a:ext uri="{FF2B5EF4-FFF2-40B4-BE49-F238E27FC236}">
                <a16:creationId xmlns:a16="http://schemas.microsoft.com/office/drawing/2014/main" id="{2C85F29A-88DE-6249-9B29-E2F840C501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056" y="311879"/>
            <a:ext cx="657352" cy="19776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just-ai.com">
            <a:extLst>
              <a:ext uri="{FF2B5EF4-FFF2-40B4-BE49-F238E27FC236}">
                <a16:creationId xmlns:a16="http://schemas.microsoft.com/office/drawing/2014/main" id="{B8E3C639-EF48-9A4E-B69F-3EF660ED843D}"/>
              </a:ext>
            </a:extLst>
          </p:cNvPr>
          <p:cNvSpPr txBox="1"/>
          <p:nvPr userDrawn="1"/>
        </p:nvSpPr>
        <p:spPr>
          <a:xfrm>
            <a:off x="10802115" y="290619"/>
            <a:ext cx="816232" cy="240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r">
              <a:defRPr sz="1000" b="0">
                <a:solidFill>
                  <a:srgbClr val="FFFFFF"/>
                </a:solidFill>
              </a:defRPr>
            </a:lvl1pPr>
          </a:lstStyle>
          <a:p>
            <a:r>
              <a:rPr dirty="0"/>
              <a:t>just-</a:t>
            </a:r>
            <a:r>
              <a:rPr dirty="0" err="1"/>
              <a:t>ai.com</a:t>
            </a:r>
            <a:endParaRPr dirty="0"/>
          </a:p>
        </p:txBody>
      </p:sp>
      <p:pic>
        <p:nvPicPr>
          <p:cNvPr id="9" name="Picture 2" descr="Picture 2">
            <a:extLst>
              <a:ext uri="{FF2B5EF4-FFF2-40B4-BE49-F238E27FC236}">
                <a16:creationId xmlns:a16="http://schemas.microsoft.com/office/drawing/2014/main" id="{E9671FA6-94C3-C348-963F-799E5CCF8E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1193" r="1193"/>
          <a:stretch>
            <a:fillRect/>
          </a:stretch>
        </p:blipFill>
        <p:spPr>
          <a:xfrm>
            <a:off x="-3718586" y="1010251"/>
            <a:ext cx="9484636" cy="53351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11056190"/>
      </p:ext>
    </p:extLst>
  </p:cSld>
  <p:clrMapOvr>
    <a:masterClrMapping/>
  </p:clrMapOvr>
  <p:transition spd="med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Логотип сверху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Just AI_logo 4 2.png" descr="Just AI_logo 4 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56" y="311879"/>
            <a:ext cx="657352" cy="19776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70678922"/>
      </p:ext>
    </p:extLst>
  </p:cSld>
  <p:clrMapOvr>
    <a:masterClrMapping/>
  </p:clrMapOvr>
  <p:transition spd="med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Логотип сверху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Just AI_logo 4 2.png" descr="Just AI_logo 4 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6186" y="291869"/>
            <a:ext cx="657347" cy="19777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45591667"/>
      </p:ext>
    </p:extLst>
  </p:cSld>
  <p:clrMapOvr>
    <a:masterClrMapping/>
  </p:clrMapOvr>
  <p:transition spd="med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Логотип справа сниз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Just AI_logo 4 2.png" descr="Just AI_logo 4 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5430" y="6356673"/>
            <a:ext cx="657352" cy="19777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01537909"/>
      </p:ext>
    </p:extLst>
  </p:cSld>
  <p:clrMapOvr>
    <a:masterClrMapping/>
  </p:clrMapOvr>
  <p:transition spd="med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97894" y="7954442"/>
            <a:ext cx="247521" cy="242313"/>
          </a:xfrm>
          <a:prstGeom prst="rect">
            <a:avLst/>
          </a:prstGeom>
        </p:spPr>
        <p:txBody>
          <a:bodyPr lIns="46798" tIns="46798" rIns="46798" bIns="46798"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" name="Google Shape;1194;p37" descr="Google Shape;1194;p37">
            <a:extLst>
              <a:ext uri="{FF2B5EF4-FFF2-40B4-BE49-F238E27FC236}">
                <a16:creationId xmlns:a16="http://schemas.microsoft.com/office/drawing/2014/main" id="{8814B985-A72C-7A4D-9094-3A6417BC60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882" r="881"/>
          <a:stretch>
            <a:fillRect/>
          </a:stretch>
        </p:blipFill>
        <p:spPr>
          <a:xfrm>
            <a:off x="1058983" y="127801"/>
            <a:ext cx="11128389" cy="625971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Google Shape;1195;p37">
            <a:extLst>
              <a:ext uri="{FF2B5EF4-FFF2-40B4-BE49-F238E27FC236}">
                <a16:creationId xmlns:a16="http://schemas.microsoft.com/office/drawing/2014/main" id="{E75B98CB-D74C-6644-9657-7CDC39BA17AD}"/>
              </a:ext>
            </a:extLst>
          </p:cNvPr>
          <p:cNvSpPr txBox="1"/>
          <p:nvPr userDrawn="1"/>
        </p:nvSpPr>
        <p:spPr>
          <a:xfrm>
            <a:off x="789796" y="2311025"/>
            <a:ext cx="4458469" cy="63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t>Contacts</a:t>
            </a:r>
          </a:p>
        </p:txBody>
      </p:sp>
      <p:sp>
        <p:nvSpPr>
          <p:cNvPr id="5" name="Google Shape;1196;p37">
            <a:extLst>
              <a:ext uri="{FF2B5EF4-FFF2-40B4-BE49-F238E27FC236}">
                <a16:creationId xmlns:a16="http://schemas.microsoft.com/office/drawing/2014/main" id="{FF3D7C95-145E-3C4B-AB1F-F4BEB36DC18E}"/>
              </a:ext>
            </a:extLst>
          </p:cNvPr>
          <p:cNvSpPr/>
          <p:nvPr userDrawn="1"/>
        </p:nvSpPr>
        <p:spPr>
          <a:xfrm>
            <a:off x="6848595" y="968365"/>
            <a:ext cx="2245553" cy="2276825"/>
          </a:xfrm>
          <a:prstGeom prst="roundRect">
            <a:avLst>
              <a:gd name="adj" fmla="val 4286"/>
            </a:avLst>
          </a:prstGeom>
          <a:gradFill>
            <a:gsLst>
              <a:gs pos="0">
                <a:srgbClr val="0DA9B7"/>
              </a:gs>
              <a:gs pos="16000">
                <a:srgbClr val="0DA9B7"/>
              </a:gs>
              <a:gs pos="100000">
                <a:srgbClr val="3C78CB"/>
              </a:gs>
            </a:gsLst>
            <a:lin ang="36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" name="Google Shape;1197;p37">
            <a:extLst>
              <a:ext uri="{FF2B5EF4-FFF2-40B4-BE49-F238E27FC236}">
                <a16:creationId xmlns:a16="http://schemas.microsoft.com/office/drawing/2014/main" id="{B7EA9C5B-A463-5449-9B12-63BDB46164B5}"/>
              </a:ext>
            </a:extLst>
          </p:cNvPr>
          <p:cNvSpPr/>
          <p:nvPr userDrawn="1"/>
        </p:nvSpPr>
        <p:spPr>
          <a:xfrm>
            <a:off x="9301194" y="968365"/>
            <a:ext cx="2245553" cy="2276825"/>
          </a:xfrm>
          <a:prstGeom prst="roundRect">
            <a:avLst>
              <a:gd name="adj" fmla="val 4286"/>
            </a:avLst>
          </a:prstGeom>
          <a:ln w="12700">
            <a:solidFill>
              <a:srgbClr val="FFFFFF"/>
            </a:solidFill>
            <a:miter lim="8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Google Shape;1198;p37">
            <a:extLst>
              <a:ext uri="{FF2B5EF4-FFF2-40B4-BE49-F238E27FC236}">
                <a16:creationId xmlns:a16="http://schemas.microsoft.com/office/drawing/2014/main" id="{85AB9C60-C19E-2B40-82FC-8C40916E74C3}"/>
              </a:ext>
            </a:extLst>
          </p:cNvPr>
          <p:cNvSpPr/>
          <p:nvPr userDrawn="1"/>
        </p:nvSpPr>
        <p:spPr>
          <a:xfrm>
            <a:off x="6848595" y="3456311"/>
            <a:ext cx="2245553" cy="2276828"/>
          </a:xfrm>
          <a:prstGeom prst="roundRect">
            <a:avLst>
              <a:gd name="adj" fmla="val 4286"/>
            </a:avLst>
          </a:prstGeom>
          <a:ln w="12700">
            <a:solidFill>
              <a:srgbClr val="3C3C47"/>
            </a:solidFill>
            <a:miter lim="8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8" name="Google Shape;1199;p37">
            <a:extLst>
              <a:ext uri="{FF2B5EF4-FFF2-40B4-BE49-F238E27FC236}">
                <a16:creationId xmlns:a16="http://schemas.microsoft.com/office/drawing/2014/main" id="{2D96E1CD-65FC-9E41-B82B-296CC849B257}"/>
              </a:ext>
            </a:extLst>
          </p:cNvPr>
          <p:cNvSpPr/>
          <p:nvPr userDrawn="1"/>
        </p:nvSpPr>
        <p:spPr>
          <a:xfrm>
            <a:off x="9301194" y="3456311"/>
            <a:ext cx="2245553" cy="2276828"/>
          </a:xfrm>
          <a:prstGeom prst="roundRect">
            <a:avLst>
              <a:gd name="adj" fmla="val 4286"/>
            </a:avLst>
          </a:prstGeom>
          <a:ln w="12700">
            <a:solidFill>
              <a:srgbClr val="3C3C47"/>
            </a:solidFill>
            <a:miter lim="8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9" name="Google Shape;1200;p37">
            <a:extLst>
              <a:ext uri="{FF2B5EF4-FFF2-40B4-BE49-F238E27FC236}">
                <a16:creationId xmlns:a16="http://schemas.microsoft.com/office/drawing/2014/main" id="{FF39EFD6-9765-AC46-A11A-266A62C2DBC5}"/>
              </a:ext>
            </a:extLst>
          </p:cNvPr>
          <p:cNvSpPr txBox="1"/>
          <p:nvPr userDrawn="1"/>
        </p:nvSpPr>
        <p:spPr>
          <a:xfrm>
            <a:off x="9619466" y="2043163"/>
            <a:ext cx="1999554" cy="258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lnSpc>
                <a:spcPct val="120000"/>
              </a:lnSpc>
              <a:defRPr sz="10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0" name="Google Shape;1201;p37">
            <a:extLst>
              <a:ext uri="{FF2B5EF4-FFF2-40B4-BE49-F238E27FC236}">
                <a16:creationId xmlns:a16="http://schemas.microsoft.com/office/drawing/2014/main" id="{EFF7B5AC-B714-D44D-8A63-895E0DBDAD13}"/>
              </a:ext>
            </a:extLst>
          </p:cNvPr>
          <p:cNvSpPr txBox="1"/>
          <p:nvPr userDrawn="1"/>
        </p:nvSpPr>
        <p:spPr>
          <a:xfrm>
            <a:off x="9619466" y="1686167"/>
            <a:ext cx="2095895" cy="326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120000"/>
              </a:lnSpc>
              <a:defRPr sz="1600">
                <a:solidFill>
                  <a:srgbClr val="FFFFFF"/>
                </a:solidFill>
              </a:defRPr>
            </a:lvl1pPr>
          </a:lstStyle>
          <a:p>
            <a:r>
              <a:t>London</a:t>
            </a:r>
          </a:p>
        </p:txBody>
      </p:sp>
      <p:sp>
        <p:nvSpPr>
          <p:cNvPr id="11" name="Google Shape;1203;p37">
            <a:extLst>
              <a:ext uri="{FF2B5EF4-FFF2-40B4-BE49-F238E27FC236}">
                <a16:creationId xmlns:a16="http://schemas.microsoft.com/office/drawing/2014/main" id="{710293A9-8AE6-B24A-A306-2F7741170B4E}"/>
              </a:ext>
            </a:extLst>
          </p:cNvPr>
          <p:cNvSpPr txBox="1"/>
          <p:nvPr userDrawn="1"/>
        </p:nvSpPr>
        <p:spPr>
          <a:xfrm>
            <a:off x="9619466" y="4233905"/>
            <a:ext cx="895994" cy="30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130000"/>
              </a:lnSpc>
              <a:defRPr sz="14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Nanjing</a:t>
            </a:r>
          </a:p>
        </p:txBody>
      </p:sp>
      <p:sp>
        <p:nvSpPr>
          <p:cNvPr id="12" name="Google Shape;1205;p37">
            <a:extLst>
              <a:ext uri="{FF2B5EF4-FFF2-40B4-BE49-F238E27FC236}">
                <a16:creationId xmlns:a16="http://schemas.microsoft.com/office/drawing/2014/main" id="{DC7E1997-C796-2842-93F5-28F901BD6CBC}"/>
              </a:ext>
            </a:extLst>
          </p:cNvPr>
          <p:cNvSpPr txBox="1"/>
          <p:nvPr userDrawn="1"/>
        </p:nvSpPr>
        <p:spPr>
          <a:xfrm>
            <a:off x="7020521" y="1698867"/>
            <a:ext cx="3194061" cy="326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120000"/>
              </a:lnSpc>
              <a:defRPr sz="1600">
                <a:solidFill>
                  <a:srgbClr val="FFFFFF"/>
                </a:solidFill>
              </a:defRPr>
            </a:lvl1pPr>
          </a:lstStyle>
          <a:p>
            <a:r>
              <a:t>Saint Petersburg</a:t>
            </a:r>
          </a:p>
        </p:txBody>
      </p:sp>
      <p:sp>
        <p:nvSpPr>
          <p:cNvPr id="13" name="Google Shape;1207;p37">
            <a:extLst>
              <a:ext uri="{FF2B5EF4-FFF2-40B4-BE49-F238E27FC236}">
                <a16:creationId xmlns:a16="http://schemas.microsoft.com/office/drawing/2014/main" id="{FC7E63F9-C93D-6540-9B00-3B9569847839}"/>
              </a:ext>
            </a:extLst>
          </p:cNvPr>
          <p:cNvSpPr txBox="1"/>
          <p:nvPr userDrawn="1"/>
        </p:nvSpPr>
        <p:spPr>
          <a:xfrm>
            <a:off x="7053419" y="4233905"/>
            <a:ext cx="895994" cy="30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120000"/>
              </a:lnSpc>
              <a:defRPr sz="14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Shanghai</a:t>
            </a:r>
          </a:p>
        </p:txBody>
      </p:sp>
      <p:sp>
        <p:nvSpPr>
          <p:cNvPr id="14" name="Google Shape;1208;p37">
            <a:extLst>
              <a:ext uri="{FF2B5EF4-FFF2-40B4-BE49-F238E27FC236}">
                <a16:creationId xmlns:a16="http://schemas.microsoft.com/office/drawing/2014/main" id="{BFFACC13-CB36-194D-B697-D96BF36A50CF}"/>
              </a:ext>
            </a:extLst>
          </p:cNvPr>
          <p:cNvSpPr/>
          <p:nvPr userDrawn="1"/>
        </p:nvSpPr>
        <p:spPr>
          <a:xfrm>
            <a:off x="7020521" y="1194953"/>
            <a:ext cx="410267" cy="4102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" name="Google Shape;1209;p37">
            <a:extLst>
              <a:ext uri="{FF2B5EF4-FFF2-40B4-BE49-F238E27FC236}">
                <a16:creationId xmlns:a16="http://schemas.microsoft.com/office/drawing/2014/main" id="{398E767F-ACEB-2746-B2E9-897C6D79AFD0}"/>
              </a:ext>
            </a:extLst>
          </p:cNvPr>
          <p:cNvSpPr/>
          <p:nvPr userDrawn="1"/>
        </p:nvSpPr>
        <p:spPr>
          <a:xfrm>
            <a:off x="9619466" y="1182253"/>
            <a:ext cx="410267" cy="4102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Google Shape;1210;p37">
            <a:extLst>
              <a:ext uri="{FF2B5EF4-FFF2-40B4-BE49-F238E27FC236}">
                <a16:creationId xmlns:a16="http://schemas.microsoft.com/office/drawing/2014/main" id="{25499DE4-77FA-5D49-9093-66FE47222CF2}"/>
              </a:ext>
            </a:extLst>
          </p:cNvPr>
          <p:cNvSpPr/>
          <p:nvPr userDrawn="1"/>
        </p:nvSpPr>
        <p:spPr>
          <a:xfrm>
            <a:off x="9619466" y="3641914"/>
            <a:ext cx="410267" cy="4102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3A3A4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7" name="Google Shape;1211;p37">
            <a:extLst>
              <a:ext uri="{FF2B5EF4-FFF2-40B4-BE49-F238E27FC236}">
                <a16:creationId xmlns:a16="http://schemas.microsoft.com/office/drawing/2014/main" id="{6138482B-B9C8-164A-8C19-9AF635596673}"/>
              </a:ext>
            </a:extLst>
          </p:cNvPr>
          <p:cNvSpPr/>
          <p:nvPr userDrawn="1"/>
        </p:nvSpPr>
        <p:spPr>
          <a:xfrm>
            <a:off x="3131298" y="3187244"/>
            <a:ext cx="1657108" cy="483513"/>
          </a:xfrm>
          <a:prstGeom prst="roundRect">
            <a:avLst>
              <a:gd name="adj" fmla="val 4286"/>
            </a:avLst>
          </a:prstGeom>
          <a:gradFill>
            <a:gsLst>
              <a:gs pos="0">
                <a:srgbClr val="0DA9B7"/>
              </a:gs>
              <a:gs pos="16000">
                <a:srgbClr val="0DA9B7"/>
              </a:gs>
              <a:gs pos="100000">
                <a:srgbClr val="3C78CB"/>
              </a:gs>
            </a:gsLst>
            <a:lin ang="36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8" name="Google Shape;1212;p37">
            <a:extLst>
              <a:ext uri="{FF2B5EF4-FFF2-40B4-BE49-F238E27FC236}">
                <a16:creationId xmlns:a16="http://schemas.microsoft.com/office/drawing/2014/main" id="{F1F59FD3-AF44-1B49-AFB9-095AA20F6D55}"/>
              </a:ext>
            </a:extLst>
          </p:cNvPr>
          <p:cNvSpPr txBox="1"/>
          <p:nvPr userDrawn="1"/>
        </p:nvSpPr>
        <p:spPr>
          <a:xfrm>
            <a:off x="3510245" y="3302110"/>
            <a:ext cx="924381" cy="279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775" tIns="46775" rIns="46775" bIns="46775">
            <a:spAutoFit/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r>
              <a:t>just-ai.com</a:t>
            </a:r>
          </a:p>
        </p:txBody>
      </p:sp>
      <p:sp>
        <p:nvSpPr>
          <p:cNvPr id="19" name="Google Shape;1213;p37">
            <a:extLst>
              <a:ext uri="{FF2B5EF4-FFF2-40B4-BE49-F238E27FC236}">
                <a16:creationId xmlns:a16="http://schemas.microsoft.com/office/drawing/2014/main" id="{8CA6174F-989B-5346-BFCE-146C2CC1398B}"/>
              </a:ext>
            </a:extLst>
          </p:cNvPr>
          <p:cNvSpPr/>
          <p:nvPr userDrawn="1"/>
        </p:nvSpPr>
        <p:spPr>
          <a:xfrm>
            <a:off x="865430" y="3193594"/>
            <a:ext cx="1961223" cy="483513"/>
          </a:xfrm>
          <a:prstGeom prst="roundRect">
            <a:avLst>
              <a:gd name="adj" fmla="val 4286"/>
            </a:avLst>
          </a:prstGeom>
          <a:ln w="12700">
            <a:solidFill>
              <a:srgbClr val="3C3C47"/>
            </a:solidFill>
            <a:miter lim="8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Google Shape;1214;p37">
            <a:extLst>
              <a:ext uri="{FF2B5EF4-FFF2-40B4-BE49-F238E27FC236}">
                <a16:creationId xmlns:a16="http://schemas.microsoft.com/office/drawing/2014/main" id="{2AB44B6B-B760-D04A-839D-8556E1080CF1}"/>
              </a:ext>
            </a:extLst>
          </p:cNvPr>
          <p:cNvSpPr txBox="1"/>
          <p:nvPr userDrawn="1"/>
        </p:nvSpPr>
        <p:spPr>
          <a:xfrm>
            <a:off x="1058983" y="3289660"/>
            <a:ext cx="1599513" cy="279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775" tIns="46775" rIns="46775" bIns="46775">
            <a:spAutoFit/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r>
              <a:t>contact@just-ai.com</a:t>
            </a:r>
          </a:p>
        </p:txBody>
      </p:sp>
      <p:pic>
        <p:nvPicPr>
          <p:cNvPr id="21" name="Google Shape;1215;p37" descr="Google Shape;1215;p37">
            <a:extLst>
              <a:ext uri="{FF2B5EF4-FFF2-40B4-BE49-F238E27FC236}">
                <a16:creationId xmlns:a16="http://schemas.microsoft.com/office/drawing/2014/main" id="{DEDBAF3D-53FF-8E4F-930F-CD6B21B09C7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6535" y="968365"/>
            <a:ext cx="1086387" cy="326849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Google Shape;1216;p37">
            <a:extLst>
              <a:ext uri="{FF2B5EF4-FFF2-40B4-BE49-F238E27FC236}">
                <a16:creationId xmlns:a16="http://schemas.microsoft.com/office/drawing/2014/main" id="{3CB073FB-64C4-7B43-A736-D7396DAF17D4}"/>
              </a:ext>
            </a:extLst>
          </p:cNvPr>
          <p:cNvSpPr/>
          <p:nvPr userDrawn="1"/>
        </p:nvSpPr>
        <p:spPr>
          <a:xfrm>
            <a:off x="7138503" y="3641914"/>
            <a:ext cx="410267" cy="4102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3A3A4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pic>
        <p:nvPicPr>
          <p:cNvPr id="23" name="Google Shape;1217;p37" descr="Google Shape;1217;p37">
            <a:extLst>
              <a:ext uri="{FF2B5EF4-FFF2-40B4-BE49-F238E27FC236}">
                <a16:creationId xmlns:a16="http://schemas.microsoft.com/office/drawing/2014/main" id="{E562F1C8-2CBB-4C4D-9A52-7ADCD639A73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69539" y="5276038"/>
            <a:ext cx="469710" cy="469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Google Shape;1218;p37" descr="Google Shape;1218;p37">
            <a:extLst>
              <a:ext uri="{FF2B5EF4-FFF2-40B4-BE49-F238E27FC236}">
                <a16:creationId xmlns:a16="http://schemas.microsoft.com/office/drawing/2014/main" id="{F3739AB9-A65E-A94F-8D9B-63012864BEA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650077" y="5298051"/>
            <a:ext cx="469707" cy="469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Google Shape;1219;p37" descr="Google Shape;1219;p37">
            <a:extLst>
              <a:ext uri="{FF2B5EF4-FFF2-40B4-BE49-F238E27FC236}">
                <a16:creationId xmlns:a16="http://schemas.microsoft.com/office/drawing/2014/main" id="{7580E363-32C4-0942-A6F7-AA92A608633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05214" y="5298051"/>
            <a:ext cx="469711" cy="469710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Google Shape;1220;p37">
            <a:extLst>
              <a:ext uri="{FF2B5EF4-FFF2-40B4-BE49-F238E27FC236}">
                <a16:creationId xmlns:a16="http://schemas.microsoft.com/office/drawing/2014/main" id="{B19C1F4E-C201-0E4A-AA41-ACE7A98C125F}"/>
              </a:ext>
            </a:extLst>
          </p:cNvPr>
          <p:cNvSpPr txBox="1"/>
          <p:nvPr userDrawn="1"/>
        </p:nvSpPr>
        <p:spPr>
          <a:xfrm>
            <a:off x="1437816" y="5291463"/>
            <a:ext cx="927480" cy="2423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775" tIns="46775" rIns="46775" bIns="46775">
            <a:spAutoFit/>
          </a:bodyPr>
          <a:lstStyle>
            <a:lvl1pPr>
              <a:defRPr sz="1000" b="0">
                <a:solidFill>
                  <a:srgbClr val="FFFFFF"/>
                </a:solidFill>
              </a:defRPr>
            </a:lvl1pPr>
          </a:lstStyle>
          <a:p>
            <a:r>
              <a:t>@justAI.official</a:t>
            </a:r>
          </a:p>
        </p:txBody>
      </p:sp>
      <p:sp>
        <p:nvSpPr>
          <p:cNvPr id="27" name="Google Shape;1221;p37">
            <a:extLst>
              <a:ext uri="{FF2B5EF4-FFF2-40B4-BE49-F238E27FC236}">
                <a16:creationId xmlns:a16="http://schemas.microsoft.com/office/drawing/2014/main" id="{FF2A84DE-927D-2648-9144-372F7571DA7F}"/>
              </a:ext>
            </a:extLst>
          </p:cNvPr>
          <p:cNvSpPr txBox="1"/>
          <p:nvPr userDrawn="1"/>
        </p:nvSpPr>
        <p:spPr>
          <a:xfrm>
            <a:off x="1437819" y="5501194"/>
            <a:ext cx="887601" cy="2423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775" tIns="46775" rIns="46775" bIns="46775">
            <a:spAutoFit/>
          </a:bodyPr>
          <a:lstStyle>
            <a:lvl1pPr>
              <a:defRPr sz="1000" b="0">
                <a:solidFill>
                  <a:srgbClr val="FFFFFF"/>
                </a:solidFill>
              </a:defRPr>
            </a:lvl1pPr>
          </a:lstStyle>
          <a:p>
            <a:r>
              <a:t>@justaiglobal </a:t>
            </a:r>
          </a:p>
        </p:txBody>
      </p:sp>
      <p:sp>
        <p:nvSpPr>
          <p:cNvPr id="28" name="Google Shape;1222;p37">
            <a:extLst>
              <a:ext uri="{FF2B5EF4-FFF2-40B4-BE49-F238E27FC236}">
                <a16:creationId xmlns:a16="http://schemas.microsoft.com/office/drawing/2014/main" id="{E1D12B16-FD64-1B4F-9E95-A37053D301BC}"/>
              </a:ext>
            </a:extLst>
          </p:cNvPr>
          <p:cNvSpPr txBox="1"/>
          <p:nvPr userDrawn="1"/>
        </p:nvSpPr>
        <p:spPr>
          <a:xfrm>
            <a:off x="3150117" y="5389669"/>
            <a:ext cx="944117" cy="2423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775" tIns="46775" rIns="46775" bIns="46775">
            <a:spAutoFit/>
          </a:bodyPr>
          <a:lstStyle>
            <a:lvl1pPr>
              <a:defRPr sz="1000" b="0">
                <a:solidFill>
                  <a:srgbClr val="FFFFFF"/>
                </a:solidFill>
              </a:defRPr>
            </a:lvl1pPr>
          </a:lstStyle>
          <a:p>
            <a:r>
              <a:t>@JustAIglobal </a:t>
            </a:r>
          </a:p>
        </p:txBody>
      </p:sp>
      <p:sp>
        <p:nvSpPr>
          <p:cNvPr id="29" name="Google Shape;1223;p37">
            <a:extLst>
              <a:ext uri="{FF2B5EF4-FFF2-40B4-BE49-F238E27FC236}">
                <a16:creationId xmlns:a16="http://schemas.microsoft.com/office/drawing/2014/main" id="{9356E40B-0658-5D4C-B43D-3AF0CD64AA25}"/>
              </a:ext>
            </a:extLst>
          </p:cNvPr>
          <p:cNvSpPr txBox="1"/>
          <p:nvPr userDrawn="1"/>
        </p:nvSpPr>
        <p:spPr>
          <a:xfrm>
            <a:off x="4869581" y="5387156"/>
            <a:ext cx="1303654" cy="2423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775" tIns="46775" rIns="46775" bIns="46775">
            <a:spAutoFit/>
          </a:bodyPr>
          <a:lstStyle>
            <a:lvl1pPr>
              <a:defRPr sz="1000" b="0">
                <a:solidFill>
                  <a:srgbClr val="FFFFFF"/>
                </a:solidFill>
              </a:defRPr>
            </a:lvl1pPr>
          </a:lstStyle>
          <a:p>
            <a:r>
              <a:t>youtube.com/c/justai</a:t>
            </a:r>
          </a:p>
        </p:txBody>
      </p:sp>
    </p:spTree>
    <p:extLst>
      <p:ext uri="{BB962C8B-B14F-4D97-AF65-F5344CB8AC3E}">
        <p14:creationId xmlns:p14="http://schemas.microsoft.com/office/powerpoint/2010/main" val="950517286"/>
      </p:ext>
    </p:extLst>
  </p:cSld>
  <p:clrMapOvr>
    <a:masterClrMapping/>
  </p:clrMapOvr>
  <p:transition spd="med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Контакты+им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97894" y="7954442"/>
            <a:ext cx="247521" cy="242313"/>
          </a:xfrm>
          <a:prstGeom prst="rect">
            <a:avLst/>
          </a:prstGeom>
        </p:spPr>
        <p:txBody>
          <a:bodyPr lIns="46798" tIns="46798" rIns="46798" bIns="46798"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" name="Google Shape;1194;p37" descr="Google Shape;1194;p37">
            <a:extLst>
              <a:ext uri="{FF2B5EF4-FFF2-40B4-BE49-F238E27FC236}">
                <a16:creationId xmlns:a16="http://schemas.microsoft.com/office/drawing/2014/main" id="{8814B985-A72C-7A4D-9094-3A6417BC60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882" r="881"/>
          <a:stretch>
            <a:fillRect/>
          </a:stretch>
        </p:blipFill>
        <p:spPr>
          <a:xfrm>
            <a:off x="1058983" y="127801"/>
            <a:ext cx="11128389" cy="6259715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Google Shape;1196;p37">
            <a:extLst>
              <a:ext uri="{FF2B5EF4-FFF2-40B4-BE49-F238E27FC236}">
                <a16:creationId xmlns:a16="http://schemas.microsoft.com/office/drawing/2014/main" id="{FF3D7C95-145E-3C4B-AB1F-F4BEB36DC18E}"/>
              </a:ext>
            </a:extLst>
          </p:cNvPr>
          <p:cNvSpPr/>
          <p:nvPr userDrawn="1"/>
        </p:nvSpPr>
        <p:spPr>
          <a:xfrm>
            <a:off x="6848595" y="968365"/>
            <a:ext cx="2245553" cy="2276825"/>
          </a:xfrm>
          <a:prstGeom prst="roundRect">
            <a:avLst>
              <a:gd name="adj" fmla="val 4286"/>
            </a:avLst>
          </a:prstGeom>
          <a:gradFill>
            <a:gsLst>
              <a:gs pos="0">
                <a:srgbClr val="0DA9B7"/>
              </a:gs>
              <a:gs pos="16000">
                <a:srgbClr val="0DA9B7"/>
              </a:gs>
              <a:gs pos="100000">
                <a:srgbClr val="3C78CB"/>
              </a:gs>
            </a:gsLst>
            <a:lin ang="36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" name="Google Shape;1197;p37">
            <a:extLst>
              <a:ext uri="{FF2B5EF4-FFF2-40B4-BE49-F238E27FC236}">
                <a16:creationId xmlns:a16="http://schemas.microsoft.com/office/drawing/2014/main" id="{B7EA9C5B-A463-5449-9B12-63BDB46164B5}"/>
              </a:ext>
            </a:extLst>
          </p:cNvPr>
          <p:cNvSpPr/>
          <p:nvPr userDrawn="1"/>
        </p:nvSpPr>
        <p:spPr>
          <a:xfrm>
            <a:off x="9301194" y="968365"/>
            <a:ext cx="2245553" cy="2276825"/>
          </a:xfrm>
          <a:prstGeom prst="roundRect">
            <a:avLst>
              <a:gd name="adj" fmla="val 4286"/>
            </a:avLst>
          </a:prstGeom>
          <a:ln w="12700">
            <a:solidFill>
              <a:srgbClr val="FFFFFF"/>
            </a:solidFill>
            <a:miter lim="8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Google Shape;1198;p37">
            <a:extLst>
              <a:ext uri="{FF2B5EF4-FFF2-40B4-BE49-F238E27FC236}">
                <a16:creationId xmlns:a16="http://schemas.microsoft.com/office/drawing/2014/main" id="{85AB9C60-C19E-2B40-82FC-8C40916E74C3}"/>
              </a:ext>
            </a:extLst>
          </p:cNvPr>
          <p:cNvSpPr/>
          <p:nvPr userDrawn="1"/>
        </p:nvSpPr>
        <p:spPr>
          <a:xfrm>
            <a:off x="6848595" y="3456311"/>
            <a:ext cx="2245553" cy="2276828"/>
          </a:xfrm>
          <a:prstGeom prst="roundRect">
            <a:avLst>
              <a:gd name="adj" fmla="val 4286"/>
            </a:avLst>
          </a:prstGeom>
          <a:ln w="12700">
            <a:solidFill>
              <a:srgbClr val="3C3C47"/>
            </a:solidFill>
            <a:miter lim="8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8" name="Google Shape;1199;p37">
            <a:extLst>
              <a:ext uri="{FF2B5EF4-FFF2-40B4-BE49-F238E27FC236}">
                <a16:creationId xmlns:a16="http://schemas.microsoft.com/office/drawing/2014/main" id="{2D96E1CD-65FC-9E41-B82B-296CC849B257}"/>
              </a:ext>
            </a:extLst>
          </p:cNvPr>
          <p:cNvSpPr/>
          <p:nvPr userDrawn="1"/>
        </p:nvSpPr>
        <p:spPr>
          <a:xfrm>
            <a:off x="9301194" y="3456311"/>
            <a:ext cx="2245553" cy="2276828"/>
          </a:xfrm>
          <a:prstGeom prst="roundRect">
            <a:avLst>
              <a:gd name="adj" fmla="val 4286"/>
            </a:avLst>
          </a:prstGeom>
          <a:ln w="12700">
            <a:solidFill>
              <a:srgbClr val="3C3C47"/>
            </a:solidFill>
            <a:miter lim="8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9" name="Google Shape;1200;p37">
            <a:extLst>
              <a:ext uri="{FF2B5EF4-FFF2-40B4-BE49-F238E27FC236}">
                <a16:creationId xmlns:a16="http://schemas.microsoft.com/office/drawing/2014/main" id="{FF39EFD6-9765-AC46-A11A-266A62C2DBC5}"/>
              </a:ext>
            </a:extLst>
          </p:cNvPr>
          <p:cNvSpPr txBox="1"/>
          <p:nvPr userDrawn="1"/>
        </p:nvSpPr>
        <p:spPr>
          <a:xfrm>
            <a:off x="9619466" y="2043163"/>
            <a:ext cx="1999554" cy="258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lnSpc>
                <a:spcPct val="120000"/>
              </a:lnSpc>
              <a:defRPr sz="10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0" name="Google Shape;1201;p37">
            <a:extLst>
              <a:ext uri="{FF2B5EF4-FFF2-40B4-BE49-F238E27FC236}">
                <a16:creationId xmlns:a16="http://schemas.microsoft.com/office/drawing/2014/main" id="{EFF7B5AC-B714-D44D-8A63-895E0DBDAD13}"/>
              </a:ext>
            </a:extLst>
          </p:cNvPr>
          <p:cNvSpPr txBox="1"/>
          <p:nvPr userDrawn="1"/>
        </p:nvSpPr>
        <p:spPr>
          <a:xfrm>
            <a:off x="9619466" y="1686167"/>
            <a:ext cx="2095895" cy="326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120000"/>
              </a:lnSpc>
              <a:defRPr sz="1600">
                <a:solidFill>
                  <a:srgbClr val="FFFFFF"/>
                </a:solidFill>
              </a:defRPr>
            </a:lvl1pPr>
          </a:lstStyle>
          <a:p>
            <a:r>
              <a:t>London</a:t>
            </a:r>
          </a:p>
        </p:txBody>
      </p:sp>
      <p:sp>
        <p:nvSpPr>
          <p:cNvPr id="11" name="Google Shape;1203;p37">
            <a:extLst>
              <a:ext uri="{FF2B5EF4-FFF2-40B4-BE49-F238E27FC236}">
                <a16:creationId xmlns:a16="http://schemas.microsoft.com/office/drawing/2014/main" id="{710293A9-8AE6-B24A-A306-2F7741170B4E}"/>
              </a:ext>
            </a:extLst>
          </p:cNvPr>
          <p:cNvSpPr txBox="1"/>
          <p:nvPr userDrawn="1"/>
        </p:nvSpPr>
        <p:spPr>
          <a:xfrm>
            <a:off x="9619466" y="4233905"/>
            <a:ext cx="895994" cy="30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130000"/>
              </a:lnSpc>
              <a:defRPr sz="14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Nanjing</a:t>
            </a:r>
          </a:p>
        </p:txBody>
      </p:sp>
      <p:sp>
        <p:nvSpPr>
          <p:cNvPr id="12" name="Google Shape;1205;p37">
            <a:extLst>
              <a:ext uri="{FF2B5EF4-FFF2-40B4-BE49-F238E27FC236}">
                <a16:creationId xmlns:a16="http://schemas.microsoft.com/office/drawing/2014/main" id="{DC7E1997-C796-2842-93F5-28F901BD6CBC}"/>
              </a:ext>
            </a:extLst>
          </p:cNvPr>
          <p:cNvSpPr txBox="1"/>
          <p:nvPr userDrawn="1"/>
        </p:nvSpPr>
        <p:spPr>
          <a:xfrm>
            <a:off x="7020521" y="1698867"/>
            <a:ext cx="3194061" cy="326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120000"/>
              </a:lnSpc>
              <a:defRPr sz="1600">
                <a:solidFill>
                  <a:srgbClr val="FFFFFF"/>
                </a:solidFill>
              </a:defRPr>
            </a:lvl1pPr>
          </a:lstStyle>
          <a:p>
            <a:r>
              <a:t>Saint Petersburg</a:t>
            </a:r>
          </a:p>
        </p:txBody>
      </p:sp>
      <p:sp>
        <p:nvSpPr>
          <p:cNvPr id="13" name="Google Shape;1207;p37">
            <a:extLst>
              <a:ext uri="{FF2B5EF4-FFF2-40B4-BE49-F238E27FC236}">
                <a16:creationId xmlns:a16="http://schemas.microsoft.com/office/drawing/2014/main" id="{FC7E63F9-C93D-6540-9B00-3B9569847839}"/>
              </a:ext>
            </a:extLst>
          </p:cNvPr>
          <p:cNvSpPr txBox="1"/>
          <p:nvPr userDrawn="1"/>
        </p:nvSpPr>
        <p:spPr>
          <a:xfrm>
            <a:off x="7053419" y="4233905"/>
            <a:ext cx="895994" cy="30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120000"/>
              </a:lnSpc>
              <a:defRPr sz="14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Shanghai</a:t>
            </a:r>
          </a:p>
        </p:txBody>
      </p:sp>
      <p:sp>
        <p:nvSpPr>
          <p:cNvPr id="14" name="Google Shape;1208;p37">
            <a:extLst>
              <a:ext uri="{FF2B5EF4-FFF2-40B4-BE49-F238E27FC236}">
                <a16:creationId xmlns:a16="http://schemas.microsoft.com/office/drawing/2014/main" id="{BFFACC13-CB36-194D-B697-D96BF36A50CF}"/>
              </a:ext>
            </a:extLst>
          </p:cNvPr>
          <p:cNvSpPr/>
          <p:nvPr userDrawn="1"/>
        </p:nvSpPr>
        <p:spPr>
          <a:xfrm>
            <a:off x="7020521" y="1194953"/>
            <a:ext cx="410267" cy="4102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" name="Google Shape;1209;p37">
            <a:extLst>
              <a:ext uri="{FF2B5EF4-FFF2-40B4-BE49-F238E27FC236}">
                <a16:creationId xmlns:a16="http://schemas.microsoft.com/office/drawing/2014/main" id="{398E767F-ACEB-2746-B2E9-897C6D79AFD0}"/>
              </a:ext>
            </a:extLst>
          </p:cNvPr>
          <p:cNvSpPr/>
          <p:nvPr userDrawn="1"/>
        </p:nvSpPr>
        <p:spPr>
          <a:xfrm>
            <a:off x="9619466" y="1182253"/>
            <a:ext cx="410267" cy="4102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Google Shape;1210;p37">
            <a:extLst>
              <a:ext uri="{FF2B5EF4-FFF2-40B4-BE49-F238E27FC236}">
                <a16:creationId xmlns:a16="http://schemas.microsoft.com/office/drawing/2014/main" id="{25499DE4-77FA-5D49-9093-66FE47222CF2}"/>
              </a:ext>
            </a:extLst>
          </p:cNvPr>
          <p:cNvSpPr/>
          <p:nvPr userDrawn="1"/>
        </p:nvSpPr>
        <p:spPr>
          <a:xfrm>
            <a:off x="9619466" y="3641914"/>
            <a:ext cx="410267" cy="4102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3A3A4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7" name="Google Shape;1211;p37">
            <a:extLst>
              <a:ext uri="{FF2B5EF4-FFF2-40B4-BE49-F238E27FC236}">
                <a16:creationId xmlns:a16="http://schemas.microsoft.com/office/drawing/2014/main" id="{6138482B-B9C8-164A-8C19-9AF635596673}"/>
              </a:ext>
            </a:extLst>
          </p:cNvPr>
          <p:cNvSpPr/>
          <p:nvPr userDrawn="1"/>
        </p:nvSpPr>
        <p:spPr>
          <a:xfrm>
            <a:off x="3131298" y="3768950"/>
            <a:ext cx="1657108" cy="483513"/>
          </a:xfrm>
          <a:prstGeom prst="roundRect">
            <a:avLst>
              <a:gd name="adj" fmla="val 4286"/>
            </a:avLst>
          </a:prstGeom>
          <a:gradFill>
            <a:gsLst>
              <a:gs pos="0">
                <a:srgbClr val="0DA9B7"/>
              </a:gs>
              <a:gs pos="16000">
                <a:srgbClr val="0DA9B7"/>
              </a:gs>
              <a:gs pos="100000">
                <a:srgbClr val="3C78CB"/>
              </a:gs>
            </a:gsLst>
            <a:lin ang="36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8" name="Google Shape;1212;p37">
            <a:extLst>
              <a:ext uri="{FF2B5EF4-FFF2-40B4-BE49-F238E27FC236}">
                <a16:creationId xmlns:a16="http://schemas.microsoft.com/office/drawing/2014/main" id="{F1F59FD3-AF44-1B49-AFB9-095AA20F6D55}"/>
              </a:ext>
            </a:extLst>
          </p:cNvPr>
          <p:cNvSpPr txBox="1"/>
          <p:nvPr userDrawn="1"/>
        </p:nvSpPr>
        <p:spPr>
          <a:xfrm>
            <a:off x="3510245" y="3883816"/>
            <a:ext cx="924381" cy="279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775" tIns="46775" rIns="46775" bIns="46775">
            <a:spAutoFit/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r>
              <a:t>just-ai.com</a:t>
            </a:r>
          </a:p>
        </p:txBody>
      </p:sp>
      <p:sp>
        <p:nvSpPr>
          <p:cNvPr id="19" name="Google Shape;1213;p37">
            <a:extLst>
              <a:ext uri="{FF2B5EF4-FFF2-40B4-BE49-F238E27FC236}">
                <a16:creationId xmlns:a16="http://schemas.microsoft.com/office/drawing/2014/main" id="{8CA6174F-989B-5346-BFCE-146C2CC1398B}"/>
              </a:ext>
            </a:extLst>
          </p:cNvPr>
          <p:cNvSpPr/>
          <p:nvPr userDrawn="1"/>
        </p:nvSpPr>
        <p:spPr>
          <a:xfrm>
            <a:off x="865430" y="3775300"/>
            <a:ext cx="1961223" cy="483513"/>
          </a:xfrm>
          <a:prstGeom prst="roundRect">
            <a:avLst>
              <a:gd name="adj" fmla="val 4286"/>
            </a:avLst>
          </a:prstGeom>
          <a:ln w="12700">
            <a:solidFill>
              <a:srgbClr val="3C3C47"/>
            </a:solidFill>
            <a:miter lim="8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pic>
        <p:nvPicPr>
          <p:cNvPr id="21" name="Google Shape;1215;p37" descr="Google Shape;1215;p37">
            <a:extLst>
              <a:ext uri="{FF2B5EF4-FFF2-40B4-BE49-F238E27FC236}">
                <a16:creationId xmlns:a16="http://schemas.microsoft.com/office/drawing/2014/main" id="{DEDBAF3D-53FF-8E4F-930F-CD6B21B09C7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6535" y="968365"/>
            <a:ext cx="1086387" cy="326849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Google Shape;1216;p37">
            <a:extLst>
              <a:ext uri="{FF2B5EF4-FFF2-40B4-BE49-F238E27FC236}">
                <a16:creationId xmlns:a16="http://schemas.microsoft.com/office/drawing/2014/main" id="{3CB073FB-64C4-7B43-A736-D7396DAF17D4}"/>
              </a:ext>
            </a:extLst>
          </p:cNvPr>
          <p:cNvSpPr/>
          <p:nvPr userDrawn="1"/>
        </p:nvSpPr>
        <p:spPr>
          <a:xfrm>
            <a:off x="7138503" y="3641914"/>
            <a:ext cx="410267" cy="4102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3A3A4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pic>
        <p:nvPicPr>
          <p:cNvPr id="23" name="Google Shape;1217;p37" descr="Google Shape;1217;p37">
            <a:extLst>
              <a:ext uri="{FF2B5EF4-FFF2-40B4-BE49-F238E27FC236}">
                <a16:creationId xmlns:a16="http://schemas.microsoft.com/office/drawing/2014/main" id="{E562F1C8-2CBB-4C4D-9A52-7ADCD639A73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69539" y="5276038"/>
            <a:ext cx="469710" cy="469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Google Shape;1218;p37" descr="Google Shape;1218;p37">
            <a:extLst>
              <a:ext uri="{FF2B5EF4-FFF2-40B4-BE49-F238E27FC236}">
                <a16:creationId xmlns:a16="http://schemas.microsoft.com/office/drawing/2014/main" id="{F3739AB9-A65E-A94F-8D9B-63012864BEA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650077" y="5298051"/>
            <a:ext cx="469707" cy="469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Google Shape;1219;p37" descr="Google Shape;1219;p37">
            <a:extLst>
              <a:ext uri="{FF2B5EF4-FFF2-40B4-BE49-F238E27FC236}">
                <a16:creationId xmlns:a16="http://schemas.microsoft.com/office/drawing/2014/main" id="{7580E363-32C4-0942-A6F7-AA92A608633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05214" y="5298051"/>
            <a:ext cx="469711" cy="469710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Google Shape;1220;p37">
            <a:extLst>
              <a:ext uri="{FF2B5EF4-FFF2-40B4-BE49-F238E27FC236}">
                <a16:creationId xmlns:a16="http://schemas.microsoft.com/office/drawing/2014/main" id="{B19C1F4E-C201-0E4A-AA41-ACE7A98C125F}"/>
              </a:ext>
            </a:extLst>
          </p:cNvPr>
          <p:cNvSpPr txBox="1"/>
          <p:nvPr userDrawn="1"/>
        </p:nvSpPr>
        <p:spPr>
          <a:xfrm>
            <a:off x="1437816" y="5291463"/>
            <a:ext cx="927480" cy="2423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775" tIns="46775" rIns="46775" bIns="46775">
            <a:spAutoFit/>
          </a:bodyPr>
          <a:lstStyle>
            <a:lvl1pPr>
              <a:defRPr sz="1000" b="0">
                <a:solidFill>
                  <a:srgbClr val="FFFFFF"/>
                </a:solidFill>
              </a:defRPr>
            </a:lvl1pPr>
          </a:lstStyle>
          <a:p>
            <a:r>
              <a:t>@justAI.official</a:t>
            </a:r>
          </a:p>
        </p:txBody>
      </p:sp>
      <p:sp>
        <p:nvSpPr>
          <p:cNvPr id="27" name="Google Shape;1221;p37">
            <a:extLst>
              <a:ext uri="{FF2B5EF4-FFF2-40B4-BE49-F238E27FC236}">
                <a16:creationId xmlns:a16="http://schemas.microsoft.com/office/drawing/2014/main" id="{FF2A84DE-927D-2648-9144-372F7571DA7F}"/>
              </a:ext>
            </a:extLst>
          </p:cNvPr>
          <p:cNvSpPr txBox="1"/>
          <p:nvPr userDrawn="1"/>
        </p:nvSpPr>
        <p:spPr>
          <a:xfrm>
            <a:off x="1437819" y="5501194"/>
            <a:ext cx="887601" cy="2423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775" tIns="46775" rIns="46775" bIns="46775">
            <a:spAutoFit/>
          </a:bodyPr>
          <a:lstStyle>
            <a:lvl1pPr>
              <a:defRPr sz="1000" b="0">
                <a:solidFill>
                  <a:srgbClr val="FFFFFF"/>
                </a:solidFill>
              </a:defRPr>
            </a:lvl1pPr>
          </a:lstStyle>
          <a:p>
            <a:r>
              <a:t>@justaiglobal </a:t>
            </a:r>
          </a:p>
        </p:txBody>
      </p:sp>
      <p:sp>
        <p:nvSpPr>
          <p:cNvPr id="28" name="Google Shape;1222;p37">
            <a:extLst>
              <a:ext uri="{FF2B5EF4-FFF2-40B4-BE49-F238E27FC236}">
                <a16:creationId xmlns:a16="http://schemas.microsoft.com/office/drawing/2014/main" id="{E1D12B16-FD64-1B4F-9E95-A37053D301BC}"/>
              </a:ext>
            </a:extLst>
          </p:cNvPr>
          <p:cNvSpPr txBox="1"/>
          <p:nvPr userDrawn="1"/>
        </p:nvSpPr>
        <p:spPr>
          <a:xfrm>
            <a:off x="3150117" y="5389669"/>
            <a:ext cx="944117" cy="2423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775" tIns="46775" rIns="46775" bIns="46775">
            <a:spAutoFit/>
          </a:bodyPr>
          <a:lstStyle>
            <a:lvl1pPr>
              <a:defRPr sz="1000" b="0">
                <a:solidFill>
                  <a:srgbClr val="FFFFFF"/>
                </a:solidFill>
              </a:defRPr>
            </a:lvl1pPr>
          </a:lstStyle>
          <a:p>
            <a:r>
              <a:t>@JustAIglobal </a:t>
            </a:r>
          </a:p>
        </p:txBody>
      </p:sp>
      <p:sp>
        <p:nvSpPr>
          <p:cNvPr id="29" name="Google Shape;1223;p37">
            <a:extLst>
              <a:ext uri="{FF2B5EF4-FFF2-40B4-BE49-F238E27FC236}">
                <a16:creationId xmlns:a16="http://schemas.microsoft.com/office/drawing/2014/main" id="{9356E40B-0658-5D4C-B43D-3AF0CD64AA25}"/>
              </a:ext>
            </a:extLst>
          </p:cNvPr>
          <p:cNvSpPr txBox="1"/>
          <p:nvPr userDrawn="1"/>
        </p:nvSpPr>
        <p:spPr>
          <a:xfrm>
            <a:off x="4869581" y="5387156"/>
            <a:ext cx="1303654" cy="2423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775" tIns="46775" rIns="46775" bIns="46775">
            <a:spAutoFit/>
          </a:bodyPr>
          <a:lstStyle>
            <a:lvl1pPr>
              <a:defRPr sz="1000" b="0">
                <a:solidFill>
                  <a:srgbClr val="FFFFFF"/>
                </a:solidFill>
              </a:defRPr>
            </a:lvl1pPr>
          </a:lstStyle>
          <a:p>
            <a:r>
              <a:t>youtube.com/c/justai</a:t>
            </a:r>
          </a:p>
        </p:txBody>
      </p:sp>
    </p:spTree>
    <p:extLst>
      <p:ext uri="{BB962C8B-B14F-4D97-AF65-F5344CB8AC3E}">
        <p14:creationId xmlns:p14="http://schemas.microsoft.com/office/powerpoint/2010/main" val="3059124689"/>
      </p:ext>
    </p:extLst>
  </p:cSld>
  <p:clrMapOvr>
    <a:masterClrMapping/>
  </p:clrMapOvr>
  <p:transition spd="med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0D2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18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6" name="Picture 13" descr="Picture 13">
            <a:extLst>
              <a:ext uri="{FF2B5EF4-FFF2-40B4-BE49-F238E27FC236}">
                <a16:creationId xmlns:a16="http://schemas.microsoft.com/office/drawing/2014/main" id="{69884E74-077C-7041-9269-AF7C5EB480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840" r="1837"/>
          <a:stretch>
            <a:fillRect/>
          </a:stretch>
        </p:blipFill>
        <p:spPr>
          <a:xfrm>
            <a:off x="-4" y="0"/>
            <a:ext cx="1219201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just-ai.com">
            <a:extLst>
              <a:ext uri="{FF2B5EF4-FFF2-40B4-BE49-F238E27FC236}">
                <a16:creationId xmlns:a16="http://schemas.microsoft.com/office/drawing/2014/main" id="{71437FEE-BE24-EE49-A864-4FD58206658D}"/>
              </a:ext>
            </a:extLst>
          </p:cNvPr>
          <p:cNvSpPr txBox="1"/>
          <p:nvPr userDrawn="1"/>
        </p:nvSpPr>
        <p:spPr>
          <a:xfrm>
            <a:off x="10802115" y="290619"/>
            <a:ext cx="816232" cy="240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r">
              <a:defRPr sz="1000" b="0">
                <a:solidFill>
                  <a:srgbClr val="FFFFFF"/>
                </a:solidFill>
              </a:defRPr>
            </a:lvl1pPr>
          </a:lstStyle>
          <a:p>
            <a:r>
              <a:rPr dirty="0"/>
              <a:t>just-</a:t>
            </a:r>
            <a:r>
              <a:rPr dirty="0" err="1"/>
              <a:t>ai.com</a:t>
            </a:r>
            <a:endParaRPr dirty="0"/>
          </a:p>
        </p:txBody>
      </p:sp>
      <p:pic>
        <p:nvPicPr>
          <p:cNvPr id="8" name="Just AI_logo 4 2.png" descr="Just AI_logo 4 2.png">
            <a:extLst>
              <a:ext uri="{FF2B5EF4-FFF2-40B4-BE49-F238E27FC236}">
                <a16:creationId xmlns:a16="http://schemas.microsoft.com/office/drawing/2014/main" id="{C1FE5006-D1FA-8D4D-896F-9E14522DA55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63480" y="1331843"/>
            <a:ext cx="1934440" cy="58198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29464295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roup 6"/>
          <p:cNvGrpSpPr/>
          <p:nvPr/>
        </p:nvGrpSpPr>
        <p:grpSpPr>
          <a:xfrm>
            <a:off x="4308667" y="-1231618"/>
            <a:ext cx="1787337" cy="1134642"/>
            <a:chOff x="0" y="-1"/>
            <a:chExt cx="1787336" cy="1134641"/>
          </a:xfrm>
        </p:grpSpPr>
        <p:sp>
          <p:nvSpPr>
            <p:cNvPr id="202" name="Square"/>
            <p:cNvSpPr/>
            <p:nvPr/>
          </p:nvSpPr>
          <p:spPr>
            <a:xfrm>
              <a:off x="-1" y="-2"/>
              <a:ext cx="526198" cy="526200"/>
            </a:xfrm>
            <a:prstGeom prst="rect">
              <a:avLst/>
            </a:prstGeom>
            <a:solidFill>
              <a:srgbClr val="1F3D6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203" name="Square"/>
            <p:cNvSpPr/>
            <p:nvPr/>
          </p:nvSpPr>
          <p:spPr>
            <a:xfrm>
              <a:off x="630567" y="-2"/>
              <a:ext cx="526198" cy="526200"/>
            </a:xfrm>
            <a:prstGeom prst="rect">
              <a:avLst/>
            </a:prstGeom>
            <a:solidFill>
              <a:srgbClr val="387BB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204" name="Square"/>
            <p:cNvSpPr/>
            <p:nvPr/>
          </p:nvSpPr>
          <p:spPr>
            <a:xfrm>
              <a:off x="-1" y="608443"/>
              <a:ext cx="526198" cy="526198"/>
            </a:xfrm>
            <a:prstGeom prst="rect">
              <a:avLst/>
            </a:prstGeom>
            <a:solidFill>
              <a:srgbClr val="568DC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205" name="Square"/>
            <p:cNvSpPr/>
            <p:nvPr/>
          </p:nvSpPr>
          <p:spPr>
            <a:xfrm>
              <a:off x="630568" y="608443"/>
              <a:ext cx="526198" cy="526198"/>
            </a:xfrm>
            <a:prstGeom prst="rect">
              <a:avLst/>
            </a:prstGeom>
            <a:solidFill>
              <a:srgbClr val="88C8E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206" name="Square"/>
            <p:cNvSpPr/>
            <p:nvPr/>
          </p:nvSpPr>
          <p:spPr>
            <a:xfrm>
              <a:off x="1261138" y="-2"/>
              <a:ext cx="526198" cy="526200"/>
            </a:xfrm>
            <a:prstGeom prst="rect">
              <a:avLst/>
            </a:prstGeom>
            <a:solidFill>
              <a:srgbClr val="224C8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207" name="Square"/>
            <p:cNvSpPr/>
            <p:nvPr/>
          </p:nvSpPr>
          <p:spPr>
            <a:xfrm>
              <a:off x="1261138" y="608443"/>
              <a:ext cx="526198" cy="526198"/>
            </a:xfrm>
            <a:prstGeom prst="rect">
              <a:avLst/>
            </a:prstGeom>
            <a:solidFill>
              <a:srgbClr val="6AB1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</p:grpSp>
      <p:pic>
        <p:nvPicPr>
          <p:cNvPr id="209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95" y="326037"/>
            <a:ext cx="460935" cy="561603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0558589"/>
      </p:ext>
    </p:extLst>
  </p:cSld>
  <p:clrMapOvr>
    <a:masterClrMapping/>
  </p:clrMapOvr>
  <p:transition spd="med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Разде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0D2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18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9" name="Picture 11" descr="Picture 11">
            <a:extLst>
              <a:ext uri="{FF2B5EF4-FFF2-40B4-BE49-F238E27FC236}">
                <a16:creationId xmlns:a16="http://schemas.microsoft.com/office/drawing/2014/main" id="{5D281B24-363C-5149-8242-3A52F8440C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883" r="879"/>
          <a:stretch>
            <a:fillRect/>
          </a:stretch>
        </p:blipFill>
        <p:spPr>
          <a:xfrm>
            <a:off x="-1" y="0"/>
            <a:ext cx="12192004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just-ai.com">
            <a:extLst>
              <a:ext uri="{FF2B5EF4-FFF2-40B4-BE49-F238E27FC236}">
                <a16:creationId xmlns:a16="http://schemas.microsoft.com/office/drawing/2014/main" id="{6C71D014-D86D-3241-8865-B3771DA282DE}"/>
              </a:ext>
            </a:extLst>
          </p:cNvPr>
          <p:cNvSpPr txBox="1"/>
          <p:nvPr userDrawn="1"/>
        </p:nvSpPr>
        <p:spPr>
          <a:xfrm>
            <a:off x="10802115" y="290619"/>
            <a:ext cx="816232" cy="240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000" b="0">
                <a:solidFill>
                  <a:srgbClr val="FFFFFF"/>
                </a:solidFill>
              </a:defRPr>
            </a:lvl1pPr>
          </a:lstStyle>
          <a:p>
            <a:r>
              <a:t>just-ai.com</a:t>
            </a:r>
          </a:p>
        </p:txBody>
      </p:sp>
      <p:pic>
        <p:nvPicPr>
          <p:cNvPr id="11" name="Just AI_logo 4 2.png" descr="Just AI_logo 4 2.png">
            <a:extLst>
              <a:ext uri="{FF2B5EF4-FFF2-40B4-BE49-F238E27FC236}">
                <a16:creationId xmlns:a16="http://schemas.microsoft.com/office/drawing/2014/main" id="{0D6F56F5-700D-D442-AC5C-6A1A635CDC4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5056" y="311879"/>
            <a:ext cx="657352" cy="19776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920666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Подразде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0D2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18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0" name="just-ai.com">
            <a:extLst>
              <a:ext uri="{FF2B5EF4-FFF2-40B4-BE49-F238E27FC236}">
                <a16:creationId xmlns:a16="http://schemas.microsoft.com/office/drawing/2014/main" id="{6C71D014-D86D-3241-8865-B3771DA282DE}"/>
              </a:ext>
            </a:extLst>
          </p:cNvPr>
          <p:cNvSpPr txBox="1"/>
          <p:nvPr userDrawn="1"/>
        </p:nvSpPr>
        <p:spPr>
          <a:xfrm>
            <a:off x="10802115" y="290619"/>
            <a:ext cx="816232" cy="240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000" b="0">
                <a:solidFill>
                  <a:srgbClr val="FFFFFF"/>
                </a:solidFill>
              </a:defRPr>
            </a:lvl1pPr>
          </a:lstStyle>
          <a:p>
            <a:r>
              <a:t>just-ai.com</a:t>
            </a:r>
          </a:p>
        </p:txBody>
      </p:sp>
      <p:pic>
        <p:nvPicPr>
          <p:cNvPr id="11" name="Just AI_logo 4 2.png" descr="Just AI_logo 4 2.png">
            <a:extLst>
              <a:ext uri="{FF2B5EF4-FFF2-40B4-BE49-F238E27FC236}">
                <a16:creationId xmlns:a16="http://schemas.microsoft.com/office/drawing/2014/main" id="{0D6F56F5-700D-D442-AC5C-6A1A635CDC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056" y="311879"/>
            <a:ext cx="657352" cy="1977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icture 2" descr="Picture 2">
            <a:extLst>
              <a:ext uri="{FF2B5EF4-FFF2-40B4-BE49-F238E27FC236}">
                <a16:creationId xmlns:a16="http://schemas.microsoft.com/office/drawing/2014/main" id="{D8241486-0CEB-384E-9085-C3CE2D4ADF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1193" r="1193"/>
          <a:stretch>
            <a:fillRect/>
          </a:stretch>
        </p:blipFill>
        <p:spPr>
          <a:xfrm>
            <a:off x="-3718586" y="1031511"/>
            <a:ext cx="9484636" cy="53351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962156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JustAI-сверху-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5766445"/>
      </p:ext>
    </p:extLst>
  </p:cSld>
  <p:clrMapOvr>
    <a:masterClrMapping/>
  </p:clrMapOvr>
  <p:transition spd="med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JustAI-сверху-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Just AI_logo 4 2.png" descr="Just AI_logo 4 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6186" y="291869"/>
            <a:ext cx="657347" cy="19777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30902510"/>
      </p:ext>
    </p:extLst>
  </p:cSld>
  <p:clrMapOvr>
    <a:masterClrMapping/>
  </p:clrMapOvr>
  <p:transition spd="med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744222"/>
      </p:ext>
    </p:extLst>
  </p:cSld>
  <p:clrMapOvr>
    <a:masterClrMapping/>
  </p:clrMapOvr>
  <p:transition spd="med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JAICP-сверху-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Рисунок 25" descr="Рисунок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3249" y="273297"/>
            <a:ext cx="1003222" cy="3111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86710691"/>
      </p:ext>
    </p:extLst>
  </p:cSld>
  <p:clrMapOvr>
    <a:masterClrMapping/>
  </p:clrMapOvr>
  <p:transition spd="med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Кейс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Just AI_logo 4 2.png" descr="Just AI_logo 4 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6186" y="291869"/>
            <a:ext cx="657347" cy="19777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uitcase">
            <a:extLst>
              <a:ext uri="{FF2B5EF4-FFF2-40B4-BE49-F238E27FC236}">
                <a16:creationId xmlns:a16="http://schemas.microsoft.com/office/drawing/2014/main" id="{0D4BE533-FDB1-EE4B-84CD-4D4BBEE926CD}"/>
              </a:ext>
            </a:extLst>
          </p:cNvPr>
          <p:cNvSpPr/>
          <p:nvPr userDrawn="1"/>
        </p:nvSpPr>
        <p:spPr>
          <a:xfrm>
            <a:off x="692056" y="347247"/>
            <a:ext cx="369059" cy="2921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84" y="0"/>
                </a:moveTo>
                <a:cubicBezTo>
                  <a:pt x="7960" y="0"/>
                  <a:pt x="7371" y="745"/>
                  <a:pt x="7371" y="1659"/>
                </a:cubicBezTo>
                <a:lnTo>
                  <a:pt x="7371" y="3364"/>
                </a:lnTo>
                <a:lnTo>
                  <a:pt x="5464" y="3364"/>
                </a:lnTo>
                <a:lnTo>
                  <a:pt x="5471" y="21600"/>
                </a:lnTo>
                <a:lnTo>
                  <a:pt x="16129" y="21600"/>
                </a:lnTo>
                <a:lnTo>
                  <a:pt x="16129" y="3364"/>
                </a:lnTo>
                <a:lnTo>
                  <a:pt x="14224" y="3364"/>
                </a:lnTo>
                <a:lnTo>
                  <a:pt x="14224" y="1659"/>
                </a:lnTo>
                <a:cubicBezTo>
                  <a:pt x="14224" y="745"/>
                  <a:pt x="13635" y="0"/>
                  <a:pt x="12911" y="0"/>
                </a:cubicBezTo>
                <a:lnTo>
                  <a:pt x="8684" y="0"/>
                </a:lnTo>
                <a:close/>
                <a:moveTo>
                  <a:pt x="8689" y="1618"/>
                </a:moveTo>
                <a:lnTo>
                  <a:pt x="12916" y="1618"/>
                </a:lnTo>
                <a:cubicBezTo>
                  <a:pt x="12932" y="1618"/>
                  <a:pt x="12943" y="1632"/>
                  <a:pt x="12943" y="1652"/>
                </a:cubicBezTo>
                <a:lnTo>
                  <a:pt x="12943" y="3358"/>
                </a:lnTo>
                <a:lnTo>
                  <a:pt x="8667" y="3358"/>
                </a:lnTo>
                <a:lnTo>
                  <a:pt x="8667" y="1652"/>
                </a:lnTo>
                <a:lnTo>
                  <a:pt x="8662" y="1652"/>
                </a:lnTo>
                <a:cubicBezTo>
                  <a:pt x="8662" y="1632"/>
                  <a:pt x="8673" y="1618"/>
                  <a:pt x="8689" y="1618"/>
                </a:cubicBezTo>
                <a:close/>
                <a:moveTo>
                  <a:pt x="918" y="3364"/>
                </a:moveTo>
                <a:cubicBezTo>
                  <a:pt x="410" y="3364"/>
                  <a:pt x="0" y="3883"/>
                  <a:pt x="0" y="4524"/>
                </a:cubicBezTo>
                <a:lnTo>
                  <a:pt x="0" y="20440"/>
                </a:lnTo>
                <a:cubicBezTo>
                  <a:pt x="0" y="21081"/>
                  <a:pt x="410" y="21600"/>
                  <a:pt x="918" y="21600"/>
                </a:cubicBezTo>
                <a:lnTo>
                  <a:pt x="4045" y="21600"/>
                </a:lnTo>
                <a:lnTo>
                  <a:pt x="4045" y="3364"/>
                </a:lnTo>
                <a:lnTo>
                  <a:pt x="918" y="3364"/>
                </a:lnTo>
                <a:close/>
                <a:moveTo>
                  <a:pt x="17555" y="3364"/>
                </a:moveTo>
                <a:lnTo>
                  <a:pt x="17555" y="21600"/>
                </a:lnTo>
                <a:lnTo>
                  <a:pt x="20682" y="21600"/>
                </a:lnTo>
                <a:cubicBezTo>
                  <a:pt x="21190" y="21600"/>
                  <a:pt x="21600" y="21081"/>
                  <a:pt x="21600" y="20440"/>
                </a:cubicBezTo>
                <a:lnTo>
                  <a:pt x="21600" y="4524"/>
                </a:lnTo>
                <a:cubicBezTo>
                  <a:pt x="21600" y="3883"/>
                  <a:pt x="21190" y="3364"/>
                  <a:pt x="20682" y="3364"/>
                </a:cubicBezTo>
                <a:lnTo>
                  <a:pt x="17555" y="3364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0767472"/>
      </p:ext>
    </p:extLst>
  </p:cSld>
  <p:clrMapOvr>
    <a:masterClrMapping/>
  </p:clrMapOvr>
  <p:transition spd="med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Подзаголовок 2"/>
          <p:cNvSpPr txBox="1"/>
          <p:nvPr/>
        </p:nvSpPr>
        <p:spPr>
          <a:xfrm>
            <a:off x="651871" y="289604"/>
            <a:ext cx="1021713" cy="242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798" tIns="46798" rIns="46798" bIns="46798">
            <a:spAutoFit/>
          </a:bodyPr>
          <a:lstStyle>
            <a:lvl1pPr>
              <a:defRPr sz="1000" spc="39">
                <a:solidFill>
                  <a:srgbClr val="FFFFFF"/>
                </a:solidFill>
              </a:defRPr>
            </a:lvl1pPr>
          </a:lstStyle>
          <a:p>
            <a:r>
              <a:t>* YOUR LOGO</a:t>
            </a:r>
          </a:p>
        </p:txBody>
      </p:sp>
      <p:sp>
        <p:nvSpPr>
          <p:cNvPr id="131" name="Подзаголовок 2"/>
          <p:cNvSpPr txBox="1"/>
          <p:nvPr/>
        </p:nvSpPr>
        <p:spPr>
          <a:xfrm>
            <a:off x="3232243" y="289604"/>
            <a:ext cx="1052447" cy="242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798" tIns="46798" rIns="46798" bIns="46798">
            <a:spAutoFit/>
          </a:bodyPr>
          <a:lstStyle>
            <a:lvl1pPr>
              <a:defRPr sz="1000" spc="39">
                <a:solidFill>
                  <a:srgbClr val="FFFFFF"/>
                </a:solidFill>
              </a:defRPr>
            </a:lvl1pPr>
          </a:lstStyle>
          <a:p>
            <a:r>
              <a:t>Your Company</a:t>
            </a:r>
          </a:p>
        </p:txBody>
      </p:sp>
      <p:sp>
        <p:nvSpPr>
          <p:cNvPr id="132" name="Picture Placeholder 5"/>
          <p:cNvSpPr>
            <a:spLocks noGrp="1"/>
          </p:cNvSpPr>
          <p:nvPr>
            <p:ph type="pic" idx="13"/>
          </p:nvPr>
        </p:nvSpPr>
        <p:spPr>
          <a:xfrm>
            <a:off x="0" y="1"/>
            <a:ext cx="6520940" cy="619684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pic>
        <p:nvPicPr>
          <p:cNvPr id="133" name="Just AI_logo 4 2.png" descr="Just AI_logo 4 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6186" y="291869"/>
            <a:ext cx="657347" cy="19777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97894" y="6235517"/>
            <a:ext cx="247521" cy="242313"/>
          </a:xfrm>
          <a:prstGeom prst="rect">
            <a:avLst/>
          </a:prstGeom>
        </p:spPr>
        <p:txBody>
          <a:bodyPr lIns="46798" tIns="46798" rIns="46798" bIns="46798"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6053067"/>
      </p:ext>
    </p:extLst>
  </p:cSld>
  <p:clrMapOvr>
    <a:masterClrMapping/>
  </p:clrMapOvr>
  <p:transition spd="med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_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0D2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18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42" name="Подзаголовок 2"/>
          <p:cNvSpPr txBox="1"/>
          <p:nvPr/>
        </p:nvSpPr>
        <p:spPr>
          <a:xfrm>
            <a:off x="651871" y="289604"/>
            <a:ext cx="1021713" cy="242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798" tIns="46798" rIns="46798" bIns="46798">
            <a:spAutoFit/>
          </a:bodyPr>
          <a:lstStyle>
            <a:lvl1pPr>
              <a:defRPr sz="1000" spc="39">
                <a:solidFill>
                  <a:srgbClr val="FFFFFF"/>
                </a:solidFill>
              </a:defRPr>
            </a:lvl1pPr>
          </a:lstStyle>
          <a:p>
            <a:r>
              <a:t>* YOUR LOGO</a:t>
            </a:r>
          </a:p>
        </p:txBody>
      </p:sp>
      <p:sp>
        <p:nvSpPr>
          <p:cNvPr id="143" name="Подзаголовок 2"/>
          <p:cNvSpPr txBox="1"/>
          <p:nvPr/>
        </p:nvSpPr>
        <p:spPr>
          <a:xfrm>
            <a:off x="10803387" y="289604"/>
            <a:ext cx="814957" cy="242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798" tIns="46798" rIns="46798" bIns="46798">
            <a:spAutoFit/>
          </a:bodyPr>
          <a:lstStyle>
            <a:lvl1pPr algn="r">
              <a:defRPr sz="1000" spc="39">
                <a:solidFill>
                  <a:srgbClr val="FFFFFF"/>
                </a:solidFill>
              </a:defRPr>
            </a:lvl1pPr>
          </a:lstStyle>
          <a:p>
            <a:r>
              <a:t>2020/01/01</a:t>
            </a:r>
          </a:p>
        </p:txBody>
      </p:sp>
      <p:sp>
        <p:nvSpPr>
          <p:cNvPr id="144" name="Овал 13"/>
          <p:cNvSpPr/>
          <p:nvPr/>
        </p:nvSpPr>
        <p:spPr>
          <a:xfrm>
            <a:off x="608673" y="6125121"/>
            <a:ext cx="578448" cy="437476"/>
          </a:xfrm>
          <a:prstGeom prst="rect">
            <a:avLst/>
          </a:prstGeom>
          <a:ln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>
              <a:defRPr sz="27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45" name="Подзаголовок 2"/>
          <p:cNvSpPr txBox="1"/>
          <p:nvPr/>
        </p:nvSpPr>
        <p:spPr>
          <a:xfrm>
            <a:off x="3232243" y="289604"/>
            <a:ext cx="1052447" cy="242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798" tIns="46798" rIns="46798" bIns="46798">
            <a:spAutoFit/>
          </a:bodyPr>
          <a:lstStyle>
            <a:lvl1pPr>
              <a:defRPr sz="1000" spc="39">
                <a:solidFill>
                  <a:srgbClr val="FFFFFF"/>
                </a:solidFill>
              </a:defRPr>
            </a:lvl1pPr>
          </a:lstStyle>
          <a:p>
            <a:r>
              <a:t>Your Company</a:t>
            </a:r>
          </a:p>
        </p:txBody>
      </p:sp>
      <p:sp>
        <p:nvSpPr>
          <p:cNvPr id="14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20294" y="1252150"/>
            <a:ext cx="2427710" cy="458819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4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852848" y="1252150"/>
            <a:ext cx="3339154" cy="458819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97894" y="6235517"/>
            <a:ext cx="247521" cy="242313"/>
          </a:xfrm>
          <a:prstGeom prst="rect">
            <a:avLst/>
          </a:prstGeom>
        </p:spPr>
        <p:txBody>
          <a:bodyPr lIns="46798" tIns="46798" rIns="46798" bIns="46798"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0467709"/>
      </p:ext>
    </p:extLst>
  </p:cSld>
  <p:clrMapOvr>
    <a:masterClrMapping/>
  </p:clrMapOvr>
  <p:transition spd="med"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_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0D2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18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56" name="Подзаголовок 2"/>
          <p:cNvSpPr txBox="1"/>
          <p:nvPr/>
        </p:nvSpPr>
        <p:spPr>
          <a:xfrm>
            <a:off x="651871" y="289604"/>
            <a:ext cx="1021713" cy="242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798" tIns="46798" rIns="46798" bIns="46798">
            <a:spAutoFit/>
          </a:bodyPr>
          <a:lstStyle>
            <a:lvl1pPr>
              <a:defRPr sz="1000" spc="39">
                <a:solidFill>
                  <a:srgbClr val="FFFFFF"/>
                </a:solidFill>
              </a:defRPr>
            </a:lvl1pPr>
          </a:lstStyle>
          <a:p>
            <a:r>
              <a:t>* YOUR LOGO</a:t>
            </a:r>
          </a:p>
        </p:txBody>
      </p:sp>
      <p:sp>
        <p:nvSpPr>
          <p:cNvPr id="157" name="Подзаголовок 2"/>
          <p:cNvSpPr txBox="1"/>
          <p:nvPr/>
        </p:nvSpPr>
        <p:spPr>
          <a:xfrm>
            <a:off x="10803387" y="289604"/>
            <a:ext cx="814957" cy="242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798" tIns="46798" rIns="46798" bIns="46798">
            <a:spAutoFit/>
          </a:bodyPr>
          <a:lstStyle>
            <a:lvl1pPr algn="r">
              <a:defRPr sz="1000" spc="39">
                <a:solidFill>
                  <a:srgbClr val="FFFFFF"/>
                </a:solidFill>
              </a:defRPr>
            </a:lvl1pPr>
          </a:lstStyle>
          <a:p>
            <a:r>
              <a:t>2020/01/01</a:t>
            </a:r>
          </a:p>
        </p:txBody>
      </p:sp>
      <p:sp>
        <p:nvSpPr>
          <p:cNvPr id="158" name="Овал 13"/>
          <p:cNvSpPr/>
          <p:nvPr/>
        </p:nvSpPr>
        <p:spPr>
          <a:xfrm>
            <a:off x="608673" y="6125121"/>
            <a:ext cx="578448" cy="437476"/>
          </a:xfrm>
          <a:prstGeom prst="rect">
            <a:avLst/>
          </a:prstGeom>
          <a:ln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>
              <a:defRPr sz="27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59" name="Подзаголовок 2"/>
          <p:cNvSpPr txBox="1"/>
          <p:nvPr/>
        </p:nvSpPr>
        <p:spPr>
          <a:xfrm>
            <a:off x="3232243" y="289604"/>
            <a:ext cx="1052447" cy="242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798" tIns="46798" rIns="46798" bIns="46798">
            <a:spAutoFit/>
          </a:bodyPr>
          <a:lstStyle>
            <a:lvl1pPr>
              <a:defRPr sz="1000" spc="39">
                <a:solidFill>
                  <a:srgbClr val="FFFFFF"/>
                </a:solidFill>
              </a:defRPr>
            </a:lvl1pPr>
          </a:lstStyle>
          <a:p>
            <a:r>
              <a:t>Your Company</a:t>
            </a:r>
          </a:p>
        </p:txBody>
      </p:sp>
      <p:sp>
        <p:nvSpPr>
          <p:cNvPr id="160" name="Picture Placeholder 10"/>
          <p:cNvSpPr>
            <a:spLocks noGrp="1"/>
          </p:cNvSpPr>
          <p:nvPr>
            <p:ph type="pic" sz="half" idx="13"/>
          </p:nvPr>
        </p:nvSpPr>
        <p:spPr>
          <a:xfrm>
            <a:off x="573206" y="955194"/>
            <a:ext cx="7470193" cy="381169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6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0075398" y="955194"/>
            <a:ext cx="1475881" cy="157188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6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8353545" y="2883779"/>
            <a:ext cx="3197733" cy="1883107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6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21461" y="955194"/>
            <a:ext cx="1475880" cy="157188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97894" y="6235517"/>
            <a:ext cx="247521" cy="242313"/>
          </a:xfrm>
          <a:prstGeom prst="rect">
            <a:avLst/>
          </a:prstGeom>
        </p:spPr>
        <p:txBody>
          <a:bodyPr lIns="46798" tIns="46798" rIns="46798" bIns="46798"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4150269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roup 6"/>
          <p:cNvGrpSpPr/>
          <p:nvPr/>
        </p:nvGrpSpPr>
        <p:grpSpPr>
          <a:xfrm>
            <a:off x="4308667" y="-1231618"/>
            <a:ext cx="1787337" cy="1134642"/>
            <a:chOff x="0" y="-1"/>
            <a:chExt cx="1787336" cy="1134641"/>
          </a:xfrm>
        </p:grpSpPr>
        <p:sp>
          <p:nvSpPr>
            <p:cNvPr id="217" name="Square"/>
            <p:cNvSpPr/>
            <p:nvPr/>
          </p:nvSpPr>
          <p:spPr>
            <a:xfrm>
              <a:off x="-1" y="-2"/>
              <a:ext cx="526198" cy="526200"/>
            </a:xfrm>
            <a:prstGeom prst="rect">
              <a:avLst/>
            </a:prstGeom>
            <a:solidFill>
              <a:srgbClr val="1F3D6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218" name="Square"/>
            <p:cNvSpPr/>
            <p:nvPr/>
          </p:nvSpPr>
          <p:spPr>
            <a:xfrm>
              <a:off x="630567" y="-2"/>
              <a:ext cx="526198" cy="526200"/>
            </a:xfrm>
            <a:prstGeom prst="rect">
              <a:avLst/>
            </a:prstGeom>
            <a:solidFill>
              <a:srgbClr val="387BB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219" name="Square"/>
            <p:cNvSpPr/>
            <p:nvPr/>
          </p:nvSpPr>
          <p:spPr>
            <a:xfrm>
              <a:off x="-1" y="608443"/>
              <a:ext cx="526198" cy="526198"/>
            </a:xfrm>
            <a:prstGeom prst="rect">
              <a:avLst/>
            </a:prstGeom>
            <a:solidFill>
              <a:srgbClr val="568DC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220" name="Square"/>
            <p:cNvSpPr/>
            <p:nvPr/>
          </p:nvSpPr>
          <p:spPr>
            <a:xfrm>
              <a:off x="630568" y="608443"/>
              <a:ext cx="526198" cy="526198"/>
            </a:xfrm>
            <a:prstGeom prst="rect">
              <a:avLst/>
            </a:prstGeom>
            <a:solidFill>
              <a:srgbClr val="88C8E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221" name="Square"/>
            <p:cNvSpPr/>
            <p:nvPr/>
          </p:nvSpPr>
          <p:spPr>
            <a:xfrm>
              <a:off x="1261138" y="-2"/>
              <a:ext cx="526198" cy="526200"/>
            </a:xfrm>
            <a:prstGeom prst="rect">
              <a:avLst/>
            </a:prstGeom>
            <a:solidFill>
              <a:srgbClr val="224C8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222" name="Square"/>
            <p:cNvSpPr/>
            <p:nvPr/>
          </p:nvSpPr>
          <p:spPr>
            <a:xfrm>
              <a:off x="1261138" y="608443"/>
              <a:ext cx="526198" cy="526198"/>
            </a:xfrm>
            <a:prstGeom prst="rect">
              <a:avLst/>
            </a:prstGeom>
            <a:solidFill>
              <a:srgbClr val="6AB1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</p:grpSp>
      <p:sp>
        <p:nvSpPr>
          <p:cNvPr id="2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2960436"/>
      </p:ext>
    </p:extLst>
  </p:cSld>
  <p:clrMapOvr>
    <a:masterClrMapping/>
  </p:clrMapOvr>
  <p:transition spd="med"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_2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Just AI_logo 4 2.png" descr="Just AI_logo 4 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56" y="311879"/>
            <a:ext cx="657352" cy="197767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97894" y="6235517"/>
            <a:ext cx="247521" cy="242313"/>
          </a:xfrm>
          <a:prstGeom prst="rect">
            <a:avLst/>
          </a:prstGeom>
        </p:spPr>
        <p:txBody>
          <a:bodyPr lIns="46798" tIns="46798" rIns="46798" bIns="46798"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9183101"/>
      </p:ext>
    </p:extLst>
  </p:cSld>
  <p:clrMapOvr>
    <a:masterClrMapping/>
  </p:clrMapOvr>
  <p:transition spd="med"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97894" y="7954442"/>
            <a:ext cx="247521" cy="242313"/>
          </a:xfrm>
          <a:prstGeom prst="rect">
            <a:avLst/>
          </a:prstGeom>
        </p:spPr>
        <p:txBody>
          <a:bodyPr lIns="46798" tIns="46798" rIns="46798" bIns="46798"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3056677"/>
      </p:ext>
    </p:extLst>
  </p:cSld>
  <p:clrMapOvr>
    <a:masterClrMapping/>
  </p:clrMapOvr>
  <p:transition spd="med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_2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962161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 copy 8">
    <p:bg>
      <p:bgPr>
        <a:solidFill>
          <a:srgbClr val="060E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quare"/>
          <p:cNvSpPr/>
          <p:nvPr/>
        </p:nvSpPr>
        <p:spPr>
          <a:xfrm>
            <a:off x="8173484" y="-1667861"/>
            <a:ext cx="635007" cy="635007"/>
          </a:xfrm>
          <a:prstGeom prst="rect">
            <a:avLst/>
          </a:prstGeom>
          <a:solidFill>
            <a:srgbClr val="1F3D6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600" b="0"/>
            </a:pPr>
            <a:endParaRPr/>
          </a:p>
        </p:txBody>
      </p:sp>
      <p:sp>
        <p:nvSpPr>
          <p:cNvPr id="28" name="Square"/>
          <p:cNvSpPr/>
          <p:nvPr/>
        </p:nvSpPr>
        <p:spPr>
          <a:xfrm>
            <a:off x="8934443" y="-1667861"/>
            <a:ext cx="635007" cy="635007"/>
          </a:xfrm>
          <a:prstGeom prst="rect">
            <a:avLst/>
          </a:prstGeom>
          <a:solidFill>
            <a:srgbClr val="387BB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600" b="0"/>
            </a:pPr>
            <a:endParaRPr/>
          </a:p>
        </p:txBody>
      </p:sp>
      <p:sp>
        <p:nvSpPr>
          <p:cNvPr id="29" name="Square"/>
          <p:cNvSpPr/>
          <p:nvPr/>
        </p:nvSpPr>
        <p:spPr>
          <a:xfrm>
            <a:off x="8173484" y="-933604"/>
            <a:ext cx="635007" cy="635007"/>
          </a:xfrm>
          <a:prstGeom prst="rect">
            <a:avLst/>
          </a:prstGeom>
          <a:solidFill>
            <a:srgbClr val="568DC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600" b="0"/>
            </a:pPr>
            <a:endParaRPr/>
          </a:p>
        </p:txBody>
      </p:sp>
      <p:sp>
        <p:nvSpPr>
          <p:cNvPr id="30" name="Square"/>
          <p:cNvSpPr/>
          <p:nvPr/>
        </p:nvSpPr>
        <p:spPr>
          <a:xfrm>
            <a:off x="8934443" y="-933604"/>
            <a:ext cx="635007" cy="635007"/>
          </a:xfrm>
          <a:prstGeom prst="rect">
            <a:avLst/>
          </a:prstGeom>
          <a:solidFill>
            <a:srgbClr val="88C8E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600" b="0"/>
            </a:pPr>
            <a:endParaRPr/>
          </a:p>
        </p:txBody>
      </p:sp>
      <p:sp>
        <p:nvSpPr>
          <p:cNvPr id="31" name="Square"/>
          <p:cNvSpPr/>
          <p:nvPr/>
        </p:nvSpPr>
        <p:spPr>
          <a:xfrm>
            <a:off x="9695404" y="-1667861"/>
            <a:ext cx="635007" cy="635007"/>
          </a:xfrm>
          <a:prstGeom prst="rect">
            <a:avLst/>
          </a:prstGeom>
          <a:solidFill>
            <a:srgbClr val="224C8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600" b="0"/>
            </a:pPr>
            <a:endParaRPr/>
          </a:p>
        </p:txBody>
      </p:sp>
      <p:sp>
        <p:nvSpPr>
          <p:cNvPr id="32" name="Square"/>
          <p:cNvSpPr/>
          <p:nvPr/>
        </p:nvSpPr>
        <p:spPr>
          <a:xfrm>
            <a:off x="9695404" y="-933604"/>
            <a:ext cx="635007" cy="635007"/>
          </a:xfrm>
          <a:prstGeom prst="rect">
            <a:avLst/>
          </a:prstGeom>
          <a:solidFill>
            <a:srgbClr val="6AB1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600" b="0"/>
            </a:pPr>
            <a:endParaRPr/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50942" y="6540500"/>
            <a:ext cx="283770" cy="275133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9460521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6"/>
          <p:cNvGrpSpPr/>
          <p:nvPr/>
        </p:nvGrpSpPr>
        <p:grpSpPr>
          <a:xfrm>
            <a:off x="4308667" y="-1231618"/>
            <a:ext cx="1787337" cy="1134642"/>
            <a:chOff x="0" y="-1"/>
            <a:chExt cx="1787336" cy="1134641"/>
          </a:xfrm>
        </p:grpSpPr>
        <p:sp>
          <p:nvSpPr>
            <p:cNvPr id="231" name="Square"/>
            <p:cNvSpPr/>
            <p:nvPr/>
          </p:nvSpPr>
          <p:spPr>
            <a:xfrm>
              <a:off x="-1" y="-2"/>
              <a:ext cx="526198" cy="526200"/>
            </a:xfrm>
            <a:prstGeom prst="rect">
              <a:avLst/>
            </a:prstGeom>
            <a:solidFill>
              <a:srgbClr val="1F3D6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232" name="Square"/>
            <p:cNvSpPr/>
            <p:nvPr/>
          </p:nvSpPr>
          <p:spPr>
            <a:xfrm>
              <a:off x="630567" y="-2"/>
              <a:ext cx="526198" cy="526200"/>
            </a:xfrm>
            <a:prstGeom prst="rect">
              <a:avLst/>
            </a:prstGeom>
            <a:solidFill>
              <a:srgbClr val="387BB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233" name="Square"/>
            <p:cNvSpPr/>
            <p:nvPr/>
          </p:nvSpPr>
          <p:spPr>
            <a:xfrm>
              <a:off x="-1" y="608443"/>
              <a:ext cx="526198" cy="526198"/>
            </a:xfrm>
            <a:prstGeom prst="rect">
              <a:avLst/>
            </a:prstGeom>
            <a:solidFill>
              <a:srgbClr val="568DC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234" name="Square"/>
            <p:cNvSpPr/>
            <p:nvPr/>
          </p:nvSpPr>
          <p:spPr>
            <a:xfrm>
              <a:off x="630568" y="608443"/>
              <a:ext cx="526198" cy="526198"/>
            </a:xfrm>
            <a:prstGeom prst="rect">
              <a:avLst/>
            </a:prstGeom>
            <a:solidFill>
              <a:srgbClr val="88C8E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235" name="Square"/>
            <p:cNvSpPr/>
            <p:nvPr/>
          </p:nvSpPr>
          <p:spPr>
            <a:xfrm>
              <a:off x="1261138" y="-2"/>
              <a:ext cx="526198" cy="526200"/>
            </a:xfrm>
            <a:prstGeom prst="rect">
              <a:avLst/>
            </a:prstGeom>
            <a:solidFill>
              <a:srgbClr val="224C8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236" name="Square"/>
            <p:cNvSpPr/>
            <p:nvPr/>
          </p:nvSpPr>
          <p:spPr>
            <a:xfrm>
              <a:off x="1261138" y="608443"/>
              <a:ext cx="526198" cy="526198"/>
            </a:xfrm>
            <a:prstGeom prst="rect">
              <a:avLst/>
            </a:prstGeom>
            <a:solidFill>
              <a:srgbClr val="6AB1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</p:grpSp>
      <p:pic>
        <p:nvPicPr>
          <p:cNvPr id="238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497" y="186337"/>
            <a:ext cx="460934" cy="561603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1008179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roup 6"/>
          <p:cNvGrpSpPr/>
          <p:nvPr/>
        </p:nvGrpSpPr>
        <p:grpSpPr>
          <a:xfrm>
            <a:off x="4308667" y="-1231618"/>
            <a:ext cx="1787337" cy="1134642"/>
            <a:chOff x="0" y="-1"/>
            <a:chExt cx="1787336" cy="1134641"/>
          </a:xfrm>
        </p:grpSpPr>
        <p:sp>
          <p:nvSpPr>
            <p:cNvPr id="246" name="Square"/>
            <p:cNvSpPr/>
            <p:nvPr/>
          </p:nvSpPr>
          <p:spPr>
            <a:xfrm>
              <a:off x="-1" y="-2"/>
              <a:ext cx="526198" cy="526200"/>
            </a:xfrm>
            <a:prstGeom prst="rect">
              <a:avLst/>
            </a:prstGeom>
            <a:solidFill>
              <a:srgbClr val="1F3D6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247" name="Square"/>
            <p:cNvSpPr/>
            <p:nvPr/>
          </p:nvSpPr>
          <p:spPr>
            <a:xfrm>
              <a:off x="630567" y="-2"/>
              <a:ext cx="526198" cy="526200"/>
            </a:xfrm>
            <a:prstGeom prst="rect">
              <a:avLst/>
            </a:prstGeom>
            <a:solidFill>
              <a:srgbClr val="387BB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248" name="Square"/>
            <p:cNvSpPr/>
            <p:nvPr/>
          </p:nvSpPr>
          <p:spPr>
            <a:xfrm>
              <a:off x="-1" y="608443"/>
              <a:ext cx="526198" cy="526198"/>
            </a:xfrm>
            <a:prstGeom prst="rect">
              <a:avLst/>
            </a:prstGeom>
            <a:solidFill>
              <a:srgbClr val="568DC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249" name="Square"/>
            <p:cNvSpPr/>
            <p:nvPr/>
          </p:nvSpPr>
          <p:spPr>
            <a:xfrm>
              <a:off x="630568" y="608443"/>
              <a:ext cx="526198" cy="526198"/>
            </a:xfrm>
            <a:prstGeom prst="rect">
              <a:avLst/>
            </a:prstGeom>
            <a:solidFill>
              <a:srgbClr val="88C8E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250" name="Square"/>
            <p:cNvSpPr/>
            <p:nvPr/>
          </p:nvSpPr>
          <p:spPr>
            <a:xfrm>
              <a:off x="1261138" y="-2"/>
              <a:ext cx="526198" cy="526200"/>
            </a:xfrm>
            <a:prstGeom prst="rect">
              <a:avLst/>
            </a:prstGeom>
            <a:solidFill>
              <a:srgbClr val="224C8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251" name="Square"/>
            <p:cNvSpPr/>
            <p:nvPr/>
          </p:nvSpPr>
          <p:spPr>
            <a:xfrm>
              <a:off x="1261138" y="608443"/>
              <a:ext cx="526198" cy="526198"/>
            </a:xfrm>
            <a:prstGeom prst="rect">
              <a:avLst/>
            </a:prstGeom>
            <a:solidFill>
              <a:srgbClr val="6AB1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</p:grpSp>
      <p:sp>
        <p:nvSpPr>
          <p:cNvPr id="253" name="Прямоугольник 1"/>
          <p:cNvSpPr/>
          <p:nvPr/>
        </p:nvSpPr>
        <p:spPr>
          <a:xfrm>
            <a:off x="0" y="0"/>
            <a:ext cx="762000" cy="6858000"/>
          </a:xfrm>
          <a:prstGeom prst="rect">
            <a:avLst/>
          </a:prstGeom>
          <a:solidFill>
            <a:srgbClr val="2E7FC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/>
            </a:pPr>
            <a:endParaRPr/>
          </a:p>
        </p:txBody>
      </p:sp>
      <p:pic>
        <p:nvPicPr>
          <p:cNvPr id="25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" y="162615"/>
            <a:ext cx="640081" cy="654309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1508882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roup 6"/>
          <p:cNvGrpSpPr/>
          <p:nvPr/>
        </p:nvGrpSpPr>
        <p:grpSpPr>
          <a:xfrm>
            <a:off x="4308667" y="-1231618"/>
            <a:ext cx="1787337" cy="1134642"/>
            <a:chOff x="0" y="-1"/>
            <a:chExt cx="1787336" cy="1134641"/>
          </a:xfrm>
        </p:grpSpPr>
        <p:sp>
          <p:nvSpPr>
            <p:cNvPr id="262" name="Square"/>
            <p:cNvSpPr/>
            <p:nvPr/>
          </p:nvSpPr>
          <p:spPr>
            <a:xfrm>
              <a:off x="-1" y="-2"/>
              <a:ext cx="526198" cy="526200"/>
            </a:xfrm>
            <a:prstGeom prst="rect">
              <a:avLst/>
            </a:prstGeom>
            <a:solidFill>
              <a:srgbClr val="1F3D6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263" name="Square"/>
            <p:cNvSpPr/>
            <p:nvPr/>
          </p:nvSpPr>
          <p:spPr>
            <a:xfrm>
              <a:off x="630567" y="-2"/>
              <a:ext cx="526198" cy="526200"/>
            </a:xfrm>
            <a:prstGeom prst="rect">
              <a:avLst/>
            </a:prstGeom>
            <a:solidFill>
              <a:srgbClr val="387BB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264" name="Square"/>
            <p:cNvSpPr/>
            <p:nvPr/>
          </p:nvSpPr>
          <p:spPr>
            <a:xfrm>
              <a:off x="-1" y="608443"/>
              <a:ext cx="526198" cy="526198"/>
            </a:xfrm>
            <a:prstGeom prst="rect">
              <a:avLst/>
            </a:prstGeom>
            <a:solidFill>
              <a:srgbClr val="568DC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265" name="Square"/>
            <p:cNvSpPr/>
            <p:nvPr/>
          </p:nvSpPr>
          <p:spPr>
            <a:xfrm>
              <a:off x="630568" y="608443"/>
              <a:ext cx="526198" cy="526198"/>
            </a:xfrm>
            <a:prstGeom prst="rect">
              <a:avLst/>
            </a:prstGeom>
            <a:solidFill>
              <a:srgbClr val="88C8E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266" name="Square"/>
            <p:cNvSpPr/>
            <p:nvPr/>
          </p:nvSpPr>
          <p:spPr>
            <a:xfrm>
              <a:off x="1261138" y="-2"/>
              <a:ext cx="526198" cy="526200"/>
            </a:xfrm>
            <a:prstGeom prst="rect">
              <a:avLst/>
            </a:prstGeom>
            <a:solidFill>
              <a:srgbClr val="224C8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267" name="Square"/>
            <p:cNvSpPr/>
            <p:nvPr/>
          </p:nvSpPr>
          <p:spPr>
            <a:xfrm>
              <a:off x="1261138" y="608443"/>
              <a:ext cx="526198" cy="526198"/>
            </a:xfrm>
            <a:prstGeom prst="rect">
              <a:avLst/>
            </a:prstGeom>
            <a:solidFill>
              <a:srgbClr val="6AB1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</p:grpSp>
      <p:sp>
        <p:nvSpPr>
          <p:cNvPr id="269" name="Прямоугольник 1"/>
          <p:cNvSpPr/>
          <p:nvPr/>
        </p:nvSpPr>
        <p:spPr>
          <a:xfrm>
            <a:off x="0" y="0"/>
            <a:ext cx="762000" cy="6858000"/>
          </a:xfrm>
          <a:prstGeom prst="rect">
            <a:avLst/>
          </a:prstGeom>
          <a:solidFill>
            <a:srgbClr val="87408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/>
            </a:pPr>
            <a:endParaRPr/>
          </a:p>
        </p:txBody>
      </p:sp>
      <p:pic>
        <p:nvPicPr>
          <p:cNvPr id="270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2" y="162618"/>
            <a:ext cx="561344" cy="655264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0195" y="6406428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2951772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ustom Layout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roup 6"/>
          <p:cNvGrpSpPr/>
          <p:nvPr/>
        </p:nvGrpSpPr>
        <p:grpSpPr>
          <a:xfrm>
            <a:off x="4308667" y="-1231618"/>
            <a:ext cx="1787337" cy="1134642"/>
            <a:chOff x="0" y="-1"/>
            <a:chExt cx="1787336" cy="1134641"/>
          </a:xfrm>
        </p:grpSpPr>
        <p:sp>
          <p:nvSpPr>
            <p:cNvPr id="278" name="Square"/>
            <p:cNvSpPr/>
            <p:nvPr/>
          </p:nvSpPr>
          <p:spPr>
            <a:xfrm>
              <a:off x="-1" y="-2"/>
              <a:ext cx="526198" cy="526200"/>
            </a:xfrm>
            <a:prstGeom prst="rect">
              <a:avLst/>
            </a:prstGeom>
            <a:solidFill>
              <a:srgbClr val="1F3D6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279" name="Square"/>
            <p:cNvSpPr/>
            <p:nvPr/>
          </p:nvSpPr>
          <p:spPr>
            <a:xfrm>
              <a:off x="630567" y="-2"/>
              <a:ext cx="526198" cy="526200"/>
            </a:xfrm>
            <a:prstGeom prst="rect">
              <a:avLst/>
            </a:prstGeom>
            <a:solidFill>
              <a:srgbClr val="387BB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280" name="Square"/>
            <p:cNvSpPr/>
            <p:nvPr/>
          </p:nvSpPr>
          <p:spPr>
            <a:xfrm>
              <a:off x="-1" y="608443"/>
              <a:ext cx="526198" cy="526198"/>
            </a:xfrm>
            <a:prstGeom prst="rect">
              <a:avLst/>
            </a:prstGeom>
            <a:solidFill>
              <a:srgbClr val="568DC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281" name="Square"/>
            <p:cNvSpPr/>
            <p:nvPr/>
          </p:nvSpPr>
          <p:spPr>
            <a:xfrm>
              <a:off x="630568" y="608443"/>
              <a:ext cx="526198" cy="526198"/>
            </a:xfrm>
            <a:prstGeom prst="rect">
              <a:avLst/>
            </a:prstGeom>
            <a:solidFill>
              <a:srgbClr val="88C8E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282" name="Square"/>
            <p:cNvSpPr/>
            <p:nvPr/>
          </p:nvSpPr>
          <p:spPr>
            <a:xfrm>
              <a:off x="1261138" y="-2"/>
              <a:ext cx="526198" cy="526200"/>
            </a:xfrm>
            <a:prstGeom prst="rect">
              <a:avLst/>
            </a:prstGeom>
            <a:solidFill>
              <a:srgbClr val="224C8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283" name="Square"/>
            <p:cNvSpPr/>
            <p:nvPr/>
          </p:nvSpPr>
          <p:spPr>
            <a:xfrm>
              <a:off x="1261138" y="608443"/>
              <a:ext cx="526198" cy="526198"/>
            </a:xfrm>
            <a:prstGeom prst="rect">
              <a:avLst/>
            </a:prstGeom>
            <a:solidFill>
              <a:srgbClr val="6AB1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</p:grpSp>
      <p:sp>
        <p:nvSpPr>
          <p:cNvPr id="285" name="Прямоугольник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4A5A"/>
          </a:solidFill>
          <a:ln w="12700">
            <a:solidFill>
              <a:srgbClr val="32538F"/>
            </a:solidFill>
            <a:miter/>
          </a:ln>
        </p:spPr>
        <p:txBody>
          <a:bodyPr lIns="50800" tIns="50800" rIns="50800" bIns="50800" anchor="ctr"/>
          <a:lstStyle/>
          <a:p>
            <a:pPr algn="ctr" defTabSz="412740">
              <a:defRPr sz="1500" b="0"/>
            </a:pPr>
            <a:endParaRPr/>
          </a:p>
        </p:txBody>
      </p:sp>
      <p:pic>
        <p:nvPicPr>
          <p:cNvPr id="286" name="Рисунок 9" descr="Рисунок 9"/>
          <p:cNvPicPr>
            <a:picLocks noChangeAspect="1"/>
          </p:cNvPicPr>
          <p:nvPr/>
        </p:nvPicPr>
        <p:blipFill>
          <a:blip r:embed="rId2">
            <a:alphaModFix amt="5827"/>
          </a:blip>
          <a:srcRect b="65480"/>
          <a:stretch>
            <a:fillRect/>
          </a:stretch>
        </p:blipFill>
        <p:spPr>
          <a:xfrm>
            <a:off x="6191250" y="4708525"/>
            <a:ext cx="5607050" cy="2149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Рисунок 10" descr="Рисунок 10"/>
          <p:cNvPicPr>
            <a:picLocks noChangeAspect="1"/>
          </p:cNvPicPr>
          <p:nvPr/>
        </p:nvPicPr>
        <p:blipFill>
          <a:blip r:embed="rId3">
            <a:alphaModFix amt="5827"/>
          </a:blip>
          <a:srcRect t="69745"/>
          <a:stretch>
            <a:fillRect/>
          </a:stretch>
        </p:blipFill>
        <p:spPr>
          <a:xfrm>
            <a:off x="4591050" y="0"/>
            <a:ext cx="5183188" cy="14081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Рисунок 9" descr="Рисунок 9"/>
          <p:cNvPicPr>
            <a:picLocks noChangeAspect="1"/>
          </p:cNvPicPr>
          <p:nvPr/>
        </p:nvPicPr>
        <p:blipFill>
          <a:blip r:embed="rId4">
            <a:alphaModFix amt="5827"/>
          </a:blip>
          <a:srcRect b="65480"/>
          <a:stretch>
            <a:fillRect/>
          </a:stretch>
        </p:blipFill>
        <p:spPr>
          <a:xfrm rot="5400000">
            <a:off x="-1819913" y="4378323"/>
            <a:ext cx="5607056" cy="2149480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7918877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ustom Layou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roup 6"/>
          <p:cNvGrpSpPr/>
          <p:nvPr/>
        </p:nvGrpSpPr>
        <p:grpSpPr>
          <a:xfrm>
            <a:off x="4308667" y="-1231618"/>
            <a:ext cx="1787337" cy="1134642"/>
            <a:chOff x="0" y="-1"/>
            <a:chExt cx="1787336" cy="1134641"/>
          </a:xfrm>
        </p:grpSpPr>
        <p:sp>
          <p:nvSpPr>
            <p:cNvPr id="296" name="Square"/>
            <p:cNvSpPr/>
            <p:nvPr/>
          </p:nvSpPr>
          <p:spPr>
            <a:xfrm>
              <a:off x="-1" y="-2"/>
              <a:ext cx="526198" cy="526200"/>
            </a:xfrm>
            <a:prstGeom prst="rect">
              <a:avLst/>
            </a:prstGeom>
            <a:solidFill>
              <a:srgbClr val="1F3D6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297" name="Square"/>
            <p:cNvSpPr/>
            <p:nvPr/>
          </p:nvSpPr>
          <p:spPr>
            <a:xfrm>
              <a:off x="630567" y="-2"/>
              <a:ext cx="526198" cy="526200"/>
            </a:xfrm>
            <a:prstGeom prst="rect">
              <a:avLst/>
            </a:prstGeom>
            <a:solidFill>
              <a:srgbClr val="387BB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298" name="Square"/>
            <p:cNvSpPr/>
            <p:nvPr/>
          </p:nvSpPr>
          <p:spPr>
            <a:xfrm>
              <a:off x="-1" y="608443"/>
              <a:ext cx="526198" cy="526198"/>
            </a:xfrm>
            <a:prstGeom prst="rect">
              <a:avLst/>
            </a:prstGeom>
            <a:solidFill>
              <a:srgbClr val="568DC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299" name="Square"/>
            <p:cNvSpPr/>
            <p:nvPr/>
          </p:nvSpPr>
          <p:spPr>
            <a:xfrm>
              <a:off x="630568" y="608443"/>
              <a:ext cx="526198" cy="526198"/>
            </a:xfrm>
            <a:prstGeom prst="rect">
              <a:avLst/>
            </a:prstGeom>
            <a:solidFill>
              <a:srgbClr val="88C8E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300" name="Square"/>
            <p:cNvSpPr/>
            <p:nvPr/>
          </p:nvSpPr>
          <p:spPr>
            <a:xfrm>
              <a:off x="1261138" y="-2"/>
              <a:ext cx="526198" cy="526200"/>
            </a:xfrm>
            <a:prstGeom prst="rect">
              <a:avLst/>
            </a:prstGeom>
            <a:solidFill>
              <a:srgbClr val="224C8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301" name="Square"/>
            <p:cNvSpPr/>
            <p:nvPr/>
          </p:nvSpPr>
          <p:spPr>
            <a:xfrm>
              <a:off x="1261138" y="608443"/>
              <a:ext cx="526198" cy="526198"/>
            </a:xfrm>
            <a:prstGeom prst="rect">
              <a:avLst/>
            </a:prstGeom>
            <a:solidFill>
              <a:srgbClr val="6AB1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</p:grpSp>
      <p:sp>
        <p:nvSpPr>
          <p:cNvPr id="303" name="Прямоугольник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4A5A"/>
          </a:solidFill>
          <a:ln w="12700">
            <a:solidFill>
              <a:srgbClr val="32538F"/>
            </a:solidFill>
            <a:miter/>
          </a:ln>
        </p:spPr>
        <p:txBody>
          <a:bodyPr lIns="50800" tIns="50800" rIns="50800" bIns="50800" anchor="ctr"/>
          <a:lstStyle/>
          <a:p>
            <a:pPr algn="ctr" defTabSz="412740">
              <a:defRPr sz="1500" b="0"/>
            </a:pPr>
            <a:endParaRPr/>
          </a:p>
        </p:txBody>
      </p:sp>
      <p:pic>
        <p:nvPicPr>
          <p:cNvPr id="304" name="Рисунок 9" descr="Рисунок 9"/>
          <p:cNvPicPr>
            <a:picLocks noChangeAspect="1"/>
          </p:cNvPicPr>
          <p:nvPr/>
        </p:nvPicPr>
        <p:blipFill>
          <a:blip r:embed="rId2">
            <a:alphaModFix amt="5827"/>
          </a:blip>
          <a:srcRect b="65480"/>
          <a:stretch>
            <a:fillRect/>
          </a:stretch>
        </p:blipFill>
        <p:spPr>
          <a:xfrm>
            <a:off x="6191250" y="4708525"/>
            <a:ext cx="5607050" cy="2149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Рисунок 10" descr="Рисунок 10"/>
          <p:cNvPicPr>
            <a:picLocks noChangeAspect="1"/>
          </p:cNvPicPr>
          <p:nvPr/>
        </p:nvPicPr>
        <p:blipFill>
          <a:blip r:embed="rId3">
            <a:alphaModFix amt="5827"/>
          </a:blip>
          <a:srcRect t="69745"/>
          <a:stretch>
            <a:fillRect/>
          </a:stretch>
        </p:blipFill>
        <p:spPr>
          <a:xfrm>
            <a:off x="4591050" y="0"/>
            <a:ext cx="5183188" cy="14081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Рисунок 9" descr="Рисунок 9"/>
          <p:cNvPicPr>
            <a:picLocks noChangeAspect="1"/>
          </p:cNvPicPr>
          <p:nvPr/>
        </p:nvPicPr>
        <p:blipFill>
          <a:blip r:embed="rId4">
            <a:alphaModFix amt="5827"/>
          </a:blip>
          <a:srcRect b="65480"/>
          <a:stretch>
            <a:fillRect/>
          </a:stretch>
        </p:blipFill>
        <p:spPr>
          <a:xfrm rot="5400000">
            <a:off x="-1819913" y="4378323"/>
            <a:ext cx="5607057" cy="2149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Рисунок 6" descr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1993900"/>
            <a:ext cx="1725616" cy="2101850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816650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go + Page Title (Black P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roup 6"/>
          <p:cNvGrpSpPr/>
          <p:nvPr/>
        </p:nvGrpSpPr>
        <p:grpSpPr>
          <a:xfrm>
            <a:off x="4308667" y="-1231618"/>
            <a:ext cx="1787337" cy="1134642"/>
            <a:chOff x="0" y="-1"/>
            <a:chExt cx="1787336" cy="1134641"/>
          </a:xfrm>
        </p:grpSpPr>
        <p:sp>
          <p:nvSpPr>
            <p:cNvPr id="315" name="Square"/>
            <p:cNvSpPr/>
            <p:nvPr/>
          </p:nvSpPr>
          <p:spPr>
            <a:xfrm>
              <a:off x="-1" y="-2"/>
              <a:ext cx="526198" cy="526200"/>
            </a:xfrm>
            <a:prstGeom prst="rect">
              <a:avLst/>
            </a:prstGeom>
            <a:solidFill>
              <a:srgbClr val="1F3D6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316" name="Square"/>
            <p:cNvSpPr/>
            <p:nvPr/>
          </p:nvSpPr>
          <p:spPr>
            <a:xfrm>
              <a:off x="630567" y="-2"/>
              <a:ext cx="526198" cy="526200"/>
            </a:xfrm>
            <a:prstGeom prst="rect">
              <a:avLst/>
            </a:prstGeom>
            <a:solidFill>
              <a:srgbClr val="387BB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317" name="Square"/>
            <p:cNvSpPr/>
            <p:nvPr/>
          </p:nvSpPr>
          <p:spPr>
            <a:xfrm>
              <a:off x="-1" y="608443"/>
              <a:ext cx="526198" cy="526198"/>
            </a:xfrm>
            <a:prstGeom prst="rect">
              <a:avLst/>
            </a:prstGeom>
            <a:solidFill>
              <a:srgbClr val="568DC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318" name="Square"/>
            <p:cNvSpPr/>
            <p:nvPr/>
          </p:nvSpPr>
          <p:spPr>
            <a:xfrm>
              <a:off x="630568" y="608443"/>
              <a:ext cx="526198" cy="526198"/>
            </a:xfrm>
            <a:prstGeom prst="rect">
              <a:avLst/>
            </a:prstGeom>
            <a:solidFill>
              <a:srgbClr val="88C8E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319" name="Square"/>
            <p:cNvSpPr/>
            <p:nvPr/>
          </p:nvSpPr>
          <p:spPr>
            <a:xfrm>
              <a:off x="1261138" y="-2"/>
              <a:ext cx="526198" cy="526200"/>
            </a:xfrm>
            <a:prstGeom prst="rect">
              <a:avLst/>
            </a:prstGeom>
            <a:solidFill>
              <a:srgbClr val="224C8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320" name="Square"/>
            <p:cNvSpPr/>
            <p:nvPr/>
          </p:nvSpPr>
          <p:spPr>
            <a:xfrm>
              <a:off x="1261138" y="608443"/>
              <a:ext cx="526198" cy="526198"/>
            </a:xfrm>
            <a:prstGeom prst="rect">
              <a:avLst/>
            </a:prstGeom>
            <a:solidFill>
              <a:srgbClr val="6AB1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</p:grpSp>
      <p:pic>
        <p:nvPicPr>
          <p:cNvPr id="322" name="Google Shape;8;p2" descr="Google Shape;8;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9769" y="-700400"/>
            <a:ext cx="14325605" cy="9534236"/>
          </a:xfrm>
          <a:prstGeom prst="rect">
            <a:avLst/>
          </a:prstGeom>
          <a:ln w="12700">
            <a:miter lim="400000"/>
          </a:ln>
        </p:spPr>
      </p:pic>
      <p:sp>
        <p:nvSpPr>
          <p:cNvPr id="323" name="Title Text"/>
          <p:cNvSpPr txBox="1">
            <a:spLocks noGrp="1"/>
          </p:cNvSpPr>
          <p:nvPr>
            <p:ph type="title"/>
          </p:nvPr>
        </p:nvSpPr>
        <p:spPr>
          <a:xfrm>
            <a:off x="0" y="928331"/>
            <a:ext cx="12192000" cy="742407"/>
          </a:xfrm>
          <a:prstGeom prst="rect">
            <a:avLst/>
          </a:prstGeom>
        </p:spPr>
        <p:txBody>
          <a:bodyPr lIns="91421" tIns="91421" rIns="91421" bIns="91421" anchor="t"/>
          <a:lstStyle>
            <a:lvl1pPr algn="l" defTabSz="914400">
              <a:lnSpc>
                <a:spcPct val="90000"/>
              </a:lnSpc>
              <a:defRPr sz="29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24" name="Google Shape;10;p2"/>
          <p:cNvSpPr/>
          <p:nvPr/>
        </p:nvSpPr>
        <p:spPr>
          <a:xfrm>
            <a:off x="561189" y="788195"/>
            <a:ext cx="819600" cy="21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25" name="Google Shape;11;p2"/>
          <p:cNvSpPr/>
          <p:nvPr/>
        </p:nvSpPr>
        <p:spPr>
          <a:xfrm>
            <a:off x="196" y="6457100"/>
            <a:ext cx="12192007" cy="400806"/>
          </a:xfrm>
          <a:prstGeom prst="rect">
            <a:avLst/>
          </a:prstGeom>
          <a:solidFill>
            <a:srgbClr val="0C0B1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326" name="Google Shape;12;p2" descr="Google Shape;12;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32" y="196834"/>
            <a:ext cx="1037037" cy="311101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Google Shape;13;p2"/>
          <p:cNvSpPr/>
          <p:nvPr/>
        </p:nvSpPr>
        <p:spPr>
          <a:xfrm>
            <a:off x="0" y="6444882"/>
            <a:ext cx="12192000" cy="12706"/>
          </a:xfrm>
          <a:prstGeom prst="rect">
            <a:avLst/>
          </a:prstGeom>
          <a:solidFill>
            <a:srgbClr val="16151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28" name="Google Shape;14;p2"/>
          <p:cNvSpPr txBox="1"/>
          <p:nvPr/>
        </p:nvSpPr>
        <p:spPr>
          <a:xfrm>
            <a:off x="9773000" y="6492253"/>
            <a:ext cx="2419206" cy="33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r">
              <a:defRPr sz="600"/>
            </a:lvl1pPr>
          </a:lstStyle>
          <a:p>
            <a:r>
              <a:t>© 2019 Just AI</a:t>
            </a:r>
          </a:p>
        </p:txBody>
      </p:sp>
      <p:sp>
        <p:nvSpPr>
          <p:cNvPr id="3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0379081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roup 6"/>
          <p:cNvGrpSpPr/>
          <p:nvPr/>
        </p:nvGrpSpPr>
        <p:grpSpPr>
          <a:xfrm>
            <a:off x="4308667" y="-1231618"/>
            <a:ext cx="1787337" cy="1134642"/>
            <a:chOff x="0" y="-1"/>
            <a:chExt cx="1787336" cy="1134641"/>
          </a:xfrm>
        </p:grpSpPr>
        <p:sp>
          <p:nvSpPr>
            <p:cNvPr id="336" name="Square"/>
            <p:cNvSpPr/>
            <p:nvPr/>
          </p:nvSpPr>
          <p:spPr>
            <a:xfrm>
              <a:off x="-1" y="-2"/>
              <a:ext cx="526198" cy="526200"/>
            </a:xfrm>
            <a:prstGeom prst="rect">
              <a:avLst/>
            </a:prstGeom>
            <a:solidFill>
              <a:srgbClr val="1F3D6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337" name="Square"/>
            <p:cNvSpPr/>
            <p:nvPr/>
          </p:nvSpPr>
          <p:spPr>
            <a:xfrm>
              <a:off x="630567" y="-2"/>
              <a:ext cx="526198" cy="526200"/>
            </a:xfrm>
            <a:prstGeom prst="rect">
              <a:avLst/>
            </a:prstGeom>
            <a:solidFill>
              <a:srgbClr val="387BB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338" name="Square"/>
            <p:cNvSpPr/>
            <p:nvPr/>
          </p:nvSpPr>
          <p:spPr>
            <a:xfrm>
              <a:off x="-1" y="608443"/>
              <a:ext cx="526198" cy="526198"/>
            </a:xfrm>
            <a:prstGeom prst="rect">
              <a:avLst/>
            </a:prstGeom>
            <a:solidFill>
              <a:srgbClr val="568DC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339" name="Square"/>
            <p:cNvSpPr/>
            <p:nvPr/>
          </p:nvSpPr>
          <p:spPr>
            <a:xfrm>
              <a:off x="630568" y="608443"/>
              <a:ext cx="526198" cy="526198"/>
            </a:xfrm>
            <a:prstGeom prst="rect">
              <a:avLst/>
            </a:prstGeom>
            <a:solidFill>
              <a:srgbClr val="88C8E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340" name="Square"/>
            <p:cNvSpPr/>
            <p:nvPr/>
          </p:nvSpPr>
          <p:spPr>
            <a:xfrm>
              <a:off x="1261138" y="-2"/>
              <a:ext cx="526198" cy="526200"/>
            </a:xfrm>
            <a:prstGeom prst="rect">
              <a:avLst/>
            </a:prstGeom>
            <a:solidFill>
              <a:srgbClr val="224C8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341" name="Square"/>
            <p:cNvSpPr/>
            <p:nvPr/>
          </p:nvSpPr>
          <p:spPr>
            <a:xfrm>
              <a:off x="1261138" y="608443"/>
              <a:ext cx="526198" cy="526198"/>
            </a:xfrm>
            <a:prstGeom prst="rect">
              <a:avLst/>
            </a:prstGeom>
            <a:solidFill>
              <a:srgbClr val="6AB1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</p:grpSp>
      <p:sp>
        <p:nvSpPr>
          <p:cNvPr id="343" name="Title Text"/>
          <p:cNvSpPr txBox="1">
            <a:spLocks noGrp="1"/>
          </p:cNvSpPr>
          <p:nvPr>
            <p:ph type="title"/>
          </p:nvPr>
        </p:nvSpPr>
        <p:spPr>
          <a:xfrm>
            <a:off x="914400" y="2130425"/>
            <a:ext cx="10363201" cy="1470029"/>
          </a:xfrm>
          <a:prstGeom prst="rect">
            <a:avLst/>
          </a:prstGeom>
        </p:spPr>
        <p:txBody>
          <a:bodyPr lIns="45718" tIns="45718" rIns="45718" bIns="45718"/>
          <a:lstStyle>
            <a:lvl1pPr algn="l" defTabSz="914400">
              <a:lnSpc>
                <a:spcPct val="90000"/>
              </a:lnSpc>
              <a:defRPr sz="4400"/>
            </a:lvl1pPr>
          </a:lstStyle>
          <a:p>
            <a:r>
              <a:t>Title Text</a:t>
            </a:r>
          </a:p>
        </p:txBody>
      </p:sp>
      <p:sp>
        <p:nvSpPr>
          <p:cNvPr id="3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1pPr>
            <a:lvl2pPr marL="0" indent="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2pPr>
            <a:lvl3pPr marL="0" indent="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3pPr>
            <a:lvl4pPr marL="0" indent="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4pPr>
            <a:lvl5pPr marL="0" indent="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0195" y="6406428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9765631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go + Page Title (Black Page) copy">
    <p:bg>
      <p:bgPr>
        <a:solidFill>
          <a:srgbClr val="3449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8;p2" descr="Google Shape;8;p2"/>
          <p:cNvPicPr>
            <a:picLocks noChangeAspect="1"/>
          </p:cNvPicPr>
          <p:nvPr/>
        </p:nvPicPr>
        <p:blipFill>
          <a:blip r:embed="rId2"/>
          <a:srcRect r="2717" b="10122"/>
          <a:stretch>
            <a:fillRect/>
          </a:stretch>
        </p:blipFill>
        <p:spPr>
          <a:xfrm>
            <a:off x="-1420300" y="264799"/>
            <a:ext cx="13936133" cy="8569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Google Shape;12;p2" descr="Google Shape;12;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32" y="196834"/>
            <a:ext cx="1037037" cy="311101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4870422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mpty Page">
    <p:bg>
      <p:bgPr>
        <a:solidFill>
          <a:srgbClr val="0C0B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16;p3" descr="Google Shape;16;p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9769" y="-700400"/>
            <a:ext cx="14325604" cy="9534236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Google Shape;17;p3"/>
          <p:cNvSpPr/>
          <p:nvPr/>
        </p:nvSpPr>
        <p:spPr>
          <a:xfrm>
            <a:off x="196" y="6457100"/>
            <a:ext cx="12192007" cy="400804"/>
          </a:xfrm>
          <a:prstGeom prst="rect">
            <a:avLst/>
          </a:prstGeom>
          <a:solidFill>
            <a:srgbClr val="0C0B1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63" name="Google Shape;18;p3"/>
          <p:cNvSpPr/>
          <p:nvPr/>
        </p:nvSpPr>
        <p:spPr>
          <a:xfrm>
            <a:off x="0" y="6444882"/>
            <a:ext cx="12192000" cy="12704"/>
          </a:xfrm>
          <a:prstGeom prst="rect">
            <a:avLst/>
          </a:prstGeom>
          <a:solidFill>
            <a:srgbClr val="16151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64" name="Google Shape;19;p3"/>
          <p:cNvSpPr txBox="1"/>
          <p:nvPr/>
        </p:nvSpPr>
        <p:spPr>
          <a:xfrm>
            <a:off x="9772800" y="6492387"/>
            <a:ext cx="2419204" cy="330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r">
              <a:defRPr sz="600"/>
            </a:lvl1pPr>
          </a:lstStyle>
          <a:p>
            <a:r>
              <a:t>© 2019 Just AI</a:t>
            </a:r>
          </a:p>
        </p:txBody>
      </p:sp>
      <p:sp>
        <p:nvSpPr>
          <p:cNvPr id="3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6753882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mpty Page 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112093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Subtitle cop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new@2x.png" descr="new@2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38572" y="-1657070"/>
            <a:ext cx="8541719" cy="10172142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Round Diagonal Corner Rectangle 3"/>
          <p:cNvSpPr/>
          <p:nvPr/>
        </p:nvSpPr>
        <p:spPr>
          <a:xfrm>
            <a:off x="4028654" y="4705146"/>
            <a:ext cx="8541720" cy="21528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9" y="0"/>
                </a:moveTo>
                <a:lnTo>
                  <a:pt x="21600" y="0"/>
                </a:lnTo>
                <a:lnTo>
                  <a:pt x="21600" y="18000"/>
                </a:lnTo>
                <a:cubicBezTo>
                  <a:pt x="21600" y="19988"/>
                  <a:pt x="21148" y="21600"/>
                  <a:pt x="20591" y="21600"/>
                </a:cubicBezTo>
                <a:lnTo>
                  <a:pt x="0" y="21600"/>
                </a:lnTo>
                <a:lnTo>
                  <a:pt x="0" y="3600"/>
                </a:lnTo>
                <a:cubicBezTo>
                  <a:pt x="0" y="1612"/>
                  <a:pt x="452" y="0"/>
                  <a:pt x="1009" y="0"/>
                </a:cubicBezTo>
                <a:close/>
              </a:path>
            </a:pathLst>
          </a:custGeom>
          <a:solidFill>
            <a:srgbClr val="53A9D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b="0"/>
            </a:pPr>
            <a:endParaRPr/>
          </a:p>
        </p:txBody>
      </p:sp>
      <p:pic>
        <p:nvPicPr>
          <p:cNvPr id="42" name="Picture 15" descr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3929" y="444500"/>
            <a:ext cx="960004" cy="288820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50942" y="6540500"/>
            <a:ext cx="283770" cy="275133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71870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">
    <p:bg>
      <p:bgPr>
        <a:solidFill>
          <a:srgbClr val="0C0B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22;p4" descr="Google Shape;22;p4"/>
          <p:cNvPicPr>
            <a:picLocks noChangeAspect="1"/>
          </p:cNvPicPr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2541197" y="1371600"/>
            <a:ext cx="7109605" cy="411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0" name="Google Shape;23;p4" descr="Google Shape;23;p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09769" y="-700400"/>
            <a:ext cx="14325604" cy="9534236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Google Shape;24;p4"/>
          <p:cNvSpPr/>
          <p:nvPr/>
        </p:nvSpPr>
        <p:spPr>
          <a:xfrm>
            <a:off x="196" y="6457100"/>
            <a:ext cx="12192007" cy="400804"/>
          </a:xfrm>
          <a:prstGeom prst="rect">
            <a:avLst/>
          </a:prstGeom>
          <a:solidFill>
            <a:srgbClr val="0C0B1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2" name="Google Shape;25;p4"/>
          <p:cNvSpPr/>
          <p:nvPr/>
        </p:nvSpPr>
        <p:spPr>
          <a:xfrm>
            <a:off x="0" y="6444882"/>
            <a:ext cx="12192000" cy="12704"/>
          </a:xfrm>
          <a:prstGeom prst="rect">
            <a:avLst/>
          </a:prstGeom>
          <a:solidFill>
            <a:srgbClr val="16151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3" name="Google Shape;26;p4"/>
          <p:cNvSpPr txBox="1"/>
          <p:nvPr/>
        </p:nvSpPr>
        <p:spPr>
          <a:xfrm>
            <a:off x="9772800" y="6492387"/>
            <a:ext cx="2419204" cy="330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r">
              <a:defRPr sz="600"/>
            </a:lvl1pPr>
          </a:lstStyle>
          <a:p>
            <a:r>
              <a:t>© 2019 Just AI</a:t>
            </a:r>
          </a:p>
        </p:txBody>
      </p:sp>
      <p:pic>
        <p:nvPicPr>
          <p:cNvPr id="384" name="Google Shape;28;p4" descr="Google Shape;28;p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142" y="1600081"/>
            <a:ext cx="1505720" cy="1834571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1408438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hank You">
    <p:bg>
      <p:bgPr>
        <a:solidFill>
          <a:srgbClr val="0C0B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0;p5" descr="Google Shape;30;p5"/>
          <p:cNvPicPr>
            <a:picLocks noChangeAspect="1"/>
          </p:cNvPicPr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2541197" y="1371600"/>
            <a:ext cx="7109605" cy="411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Google Shape;31;p5" descr="Google Shape;31;p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09769" y="-700400"/>
            <a:ext cx="14325604" cy="9534236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Google Shape;32;p5"/>
          <p:cNvSpPr/>
          <p:nvPr/>
        </p:nvSpPr>
        <p:spPr>
          <a:xfrm>
            <a:off x="196" y="6457100"/>
            <a:ext cx="12192007" cy="400804"/>
          </a:xfrm>
          <a:prstGeom prst="rect">
            <a:avLst/>
          </a:prstGeom>
          <a:solidFill>
            <a:srgbClr val="0C0B1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5" name="Google Shape;33;p5"/>
          <p:cNvSpPr/>
          <p:nvPr/>
        </p:nvSpPr>
        <p:spPr>
          <a:xfrm>
            <a:off x="0" y="6444882"/>
            <a:ext cx="12192000" cy="12704"/>
          </a:xfrm>
          <a:prstGeom prst="rect">
            <a:avLst/>
          </a:prstGeom>
          <a:solidFill>
            <a:srgbClr val="16151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6" name="Google Shape;34;p5"/>
          <p:cNvSpPr txBox="1"/>
          <p:nvPr/>
        </p:nvSpPr>
        <p:spPr>
          <a:xfrm>
            <a:off x="9772800" y="6492387"/>
            <a:ext cx="2419204" cy="330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r">
              <a:defRPr sz="600"/>
            </a:lvl1pPr>
          </a:lstStyle>
          <a:p>
            <a:r>
              <a:t>© 2019 Just AI</a:t>
            </a:r>
          </a:p>
        </p:txBody>
      </p:sp>
      <p:sp>
        <p:nvSpPr>
          <p:cNvPr id="397" name="Google Shape;35;p5"/>
          <p:cNvSpPr txBox="1"/>
          <p:nvPr/>
        </p:nvSpPr>
        <p:spPr>
          <a:xfrm>
            <a:off x="0" y="3090190"/>
            <a:ext cx="12192000" cy="67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>
              <a:defRPr sz="2900"/>
            </a:lvl1pPr>
          </a:lstStyle>
          <a:p>
            <a:r>
              <a:t>Thank You</a:t>
            </a:r>
          </a:p>
        </p:txBody>
      </p:sp>
      <p:pic>
        <p:nvPicPr>
          <p:cNvPr id="398" name="Google Shape;36;p5" descr="Google Shape;36;p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32" y="196834"/>
            <a:ext cx="1037037" cy="311101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4059933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hank You copy">
    <p:bg>
      <p:bgPr>
        <a:solidFill>
          <a:srgbClr val="0C0B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30;p5" descr="Google Shape;30;p5"/>
          <p:cNvPicPr>
            <a:picLocks noChangeAspect="1"/>
          </p:cNvPicPr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2541197" y="1371600"/>
            <a:ext cx="7109605" cy="411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7" name="Google Shape;31;p5" descr="Google Shape;31;p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09769" y="-700400"/>
            <a:ext cx="14325604" cy="9534236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Google Shape;32;p5"/>
          <p:cNvSpPr/>
          <p:nvPr/>
        </p:nvSpPr>
        <p:spPr>
          <a:xfrm>
            <a:off x="10181866" y="6457100"/>
            <a:ext cx="2010333" cy="400804"/>
          </a:xfrm>
          <a:prstGeom prst="rect">
            <a:avLst/>
          </a:prstGeom>
          <a:solidFill>
            <a:srgbClr val="0C0B1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9" name="Google Shape;34;p5"/>
          <p:cNvSpPr txBox="1"/>
          <p:nvPr/>
        </p:nvSpPr>
        <p:spPr>
          <a:xfrm>
            <a:off x="9772800" y="6492385"/>
            <a:ext cx="2419204" cy="33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r">
              <a:defRPr sz="600"/>
            </a:lvl1pPr>
          </a:lstStyle>
          <a:p>
            <a:r>
              <a:t>© 2019 Just AI</a:t>
            </a:r>
          </a:p>
        </p:txBody>
      </p:sp>
      <p:pic>
        <p:nvPicPr>
          <p:cNvPr id="410" name="Google Shape;36;p5" descr="Google Shape;36;p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32" y="196834"/>
            <a:ext cx="1037037" cy="311101"/>
          </a:xfrm>
          <a:prstGeom prst="rect">
            <a:avLst/>
          </a:prstGeom>
          <a:ln w="12700">
            <a:miter lim="400000"/>
          </a:ln>
        </p:spPr>
      </p:pic>
      <p:sp>
        <p:nvSpPr>
          <p:cNvPr id="4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4028956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hank You copy 1">
    <p:bg>
      <p:bgPr>
        <a:solidFill>
          <a:srgbClr val="0C0B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30;p5" descr="Google Shape;30;p5"/>
          <p:cNvPicPr>
            <a:picLocks noChangeAspect="1"/>
          </p:cNvPicPr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2541197" y="1371600"/>
            <a:ext cx="7109605" cy="411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9" name="Google Shape;31;p5" descr="Google Shape;31;p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09769" y="-700400"/>
            <a:ext cx="14325604" cy="9534236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Google Shape;32;p5"/>
          <p:cNvSpPr/>
          <p:nvPr/>
        </p:nvSpPr>
        <p:spPr>
          <a:xfrm>
            <a:off x="10181866" y="6457100"/>
            <a:ext cx="2010333" cy="400804"/>
          </a:xfrm>
          <a:prstGeom prst="rect">
            <a:avLst/>
          </a:prstGeom>
          <a:solidFill>
            <a:srgbClr val="0C0B1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21" name="Google Shape;34;p5"/>
          <p:cNvSpPr txBox="1"/>
          <p:nvPr/>
        </p:nvSpPr>
        <p:spPr>
          <a:xfrm>
            <a:off x="9772800" y="6492385"/>
            <a:ext cx="2419204" cy="33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r">
              <a:defRPr sz="600"/>
            </a:lvl1pPr>
          </a:lstStyle>
          <a:p>
            <a:r>
              <a:t>© 2019 Just AI</a:t>
            </a:r>
          </a:p>
        </p:txBody>
      </p:sp>
      <p:sp>
        <p:nvSpPr>
          <p:cNvPr id="4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9618365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hank You copy 2">
    <p:bg>
      <p:bgPr>
        <a:solidFill>
          <a:srgbClr val="0C0B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30;p5" descr="Google Shape;30;p5"/>
          <p:cNvPicPr>
            <a:picLocks noChangeAspect="1"/>
          </p:cNvPicPr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2541197" y="1371600"/>
            <a:ext cx="7109605" cy="411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0" name="Google Shape;31;p5" descr="Google Shape;31;p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09769" y="-700400"/>
            <a:ext cx="14325604" cy="9534236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Google Shape;32;p5"/>
          <p:cNvSpPr/>
          <p:nvPr/>
        </p:nvSpPr>
        <p:spPr>
          <a:xfrm>
            <a:off x="10181866" y="6457100"/>
            <a:ext cx="2010333" cy="400804"/>
          </a:xfrm>
          <a:prstGeom prst="rect">
            <a:avLst/>
          </a:prstGeom>
          <a:solidFill>
            <a:srgbClr val="0C0B1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32" name="Google Shape;34;p5"/>
          <p:cNvSpPr txBox="1"/>
          <p:nvPr/>
        </p:nvSpPr>
        <p:spPr>
          <a:xfrm>
            <a:off x="9772800" y="6492385"/>
            <a:ext cx="2419204" cy="33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r">
              <a:defRPr sz="600"/>
            </a:lvl1pPr>
          </a:lstStyle>
          <a:p>
            <a:r>
              <a:t>© 2019 Just AI</a:t>
            </a:r>
          </a:p>
        </p:txBody>
      </p:sp>
      <p:pic>
        <p:nvPicPr>
          <p:cNvPr id="433" name="Google Shape;36;p5" descr="Google Shape;36;p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32" y="196834"/>
            <a:ext cx="1037037" cy="311101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0768950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go + Page Title (White P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38;p6" descr="Google Shape;38;p6"/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-1804417" y="-694945"/>
            <a:ext cx="14325602" cy="9534143"/>
          </a:xfrm>
          <a:prstGeom prst="rect">
            <a:avLst/>
          </a:prstGeom>
          <a:ln w="12700">
            <a:miter lim="400000"/>
          </a:ln>
        </p:spPr>
      </p:pic>
      <p:sp>
        <p:nvSpPr>
          <p:cNvPr id="442" name="Title Text"/>
          <p:cNvSpPr txBox="1">
            <a:spLocks noGrp="1"/>
          </p:cNvSpPr>
          <p:nvPr>
            <p:ph type="title"/>
          </p:nvPr>
        </p:nvSpPr>
        <p:spPr>
          <a:xfrm>
            <a:off x="0" y="928331"/>
            <a:ext cx="12192000" cy="742405"/>
          </a:xfrm>
          <a:prstGeom prst="rect">
            <a:avLst/>
          </a:prstGeom>
        </p:spPr>
        <p:txBody>
          <a:bodyPr lIns="91421" tIns="91421" rIns="91421" bIns="91421" anchor="t"/>
          <a:lstStyle>
            <a:lvl1pPr algn="l" defTabSz="914400">
              <a:defRPr sz="2900">
                <a:solidFill>
                  <a:srgbClr val="0C0B12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43" name="Google Shape;40;p6"/>
          <p:cNvSpPr/>
          <p:nvPr/>
        </p:nvSpPr>
        <p:spPr>
          <a:xfrm>
            <a:off x="561189" y="788195"/>
            <a:ext cx="819600" cy="21204"/>
          </a:xfrm>
          <a:prstGeom prst="rect">
            <a:avLst/>
          </a:prstGeom>
          <a:solidFill>
            <a:srgbClr val="0C0B1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C0B12"/>
                </a:solidFill>
              </a:defRPr>
            </a:pPr>
            <a:endParaRPr/>
          </a:p>
        </p:txBody>
      </p:sp>
      <p:sp>
        <p:nvSpPr>
          <p:cNvPr id="444" name="Google Shape;41;p6"/>
          <p:cNvSpPr/>
          <p:nvPr/>
        </p:nvSpPr>
        <p:spPr>
          <a:xfrm>
            <a:off x="196" y="6457100"/>
            <a:ext cx="12192007" cy="4008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45" name="Google Shape;42;p6"/>
          <p:cNvSpPr/>
          <p:nvPr/>
        </p:nvSpPr>
        <p:spPr>
          <a:xfrm>
            <a:off x="0" y="6444882"/>
            <a:ext cx="12192000" cy="12704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46" name="Google Shape;43;p6"/>
          <p:cNvSpPr txBox="1"/>
          <p:nvPr/>
        </p:nvSpPr>
        <p:spPr>
          <a:xfrm>
            <a:off x="9772800" y="6492387"/>
            <a:ext cx="2419204" cy="330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r">
              <a:defRPr sz="600">
                <a:solidFill>
                  <a:srgbClr val="0C0B12"/>
                </a:solidFill>
              </a:defRPr>
            </a:lvl1pPr>
          </a:lstStyle>
          <a:p>
            <a:r>
              <a:t>© 2019 Just AI</a:t>
            </a:r>
          </a:p>
        </p:txBody>
      </p:sp>
      <p:pic>
        <p:nvPicPr>
          <p:cNvPr id="447" name="Google Shape;44;p6" descr="Google Shape;44;p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79" y="195071"/>
            <a:ext cx="1036323" cy="316995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9101913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go + Page Title (White Page) 1">
    <p:bg>
      <p:bgPr>
        <a:solidFill>
          <a:srgbClr val="DEE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6;p7" descr="Google Shape;46;p7"/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-1804417" y="-694945"/>
            <a:ext cx="14325602" cy="9534143"/>
          </a:xfrm>
          <a:prstGeom prst="rect">
            <a:avLst/>
          </a:prstGeom>
          <a:ln w="12700">
            <a:miter lim="400000"/>
          </a:ln>
        </p:spPr>
      </p:pic>
      <p:sp>
        <p:nvSpPr>
          <p:cNvPr id="456" name="Title Text"/>
          <p:cNvSpPr txBox="1">
            <a:spLocks noGrp="1"/>
          </p:cNvSpPr>
          <p:nvPr>
            <p:ph type="title"/>
          </p:nvPr>
        </p:nvSpPr>
        <p:spPr>
          <a:xfrm>
            <a:off x="0" y="928331"/>
            <a:ext cx="12192000" cy="742405"/>
          </a:xfrm>
          <a:prstGeom prst="rect">
            <a:avLst/>
          </a:prstGeom>
        </p:spPr>
        <p:txBody>
          <a:bodyPr lIns="91421" tIns="91421" rIns="91421" bIns="91421" anchor="t"/>
          <a:lstStyle>
            <a:lvl1pPr algn="l" defTabSz="914400">
              <a:defRPr sz="2900">
                <a:solidFill>
                  <a:srgbClr val="073763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57" name="Google Shape;48;p7"/>
          <p:cNvSpPr/>
          <p:nvPr/>
        </p:nvSpPr>
        <p:spPr>
          <a:xfrm>
            <a:off x="561189" y="788195"/>
            <a:ext cx="819600" cy="21204"/>
          </a:xfrm>
          <a:prstGeom prst="rect">
            <a:avLst/>
          </a:prstGeom>
          <a:solidFill>
            <a:srgbClr val="07376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73763"/>
                </a:solidFill>
              </a:defRPr>
            </a:pPr>
            <a:endParaRPr/>
          </a:p>
        </p:txBody>
      </p:sp>
      <p:sp>
        <p:nvSpPr>
          <p:cNvPr id="458" name="Google Shape;49;p7"/>
          <p:cNvSpPr/>
          <p:nvPr/>
        </p:nvSpPr>
        <p:spPr>
          <a:xfrm>
            <a:off x="196" y="6457100"/>
            <a:ext cx="12192007" cy="400804"/>
          </a:xfrm>
          <a:prstGeom prst="rect">
            <a:avLst/>
          </a:prstGeom>
          <a:solidFill>
            <a:srgbClr val="DEEBF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59" name="Google Shape;50;p7"/>
          <p:cNvSpPr/>
          <p:nvPr/>
        </p:nvSpPr>
        <p:spPr>
          <a:xfrm>
            <a:off x="0" y="6444882"/>
            <a:ext cx="12192000" cy="12704"/>
          </a:xfrm>
          <a:prstGeom prst="rect">
            <a:avLst/>
          </a:prstGeom>
          <a:solidFill>
            <a:srgbClr val="DAE7F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60" name="Google Shape;51;p7"/>
          <p:cNvSpPr txBox="1"/>
          <p:nvPr/>
        </p:nvSpPr>
        <p:spPr>
          <a:xfrm>
            <a:off x="9773000" y="6492253"/>
            <a:ext cx="2419204" cy="33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r">
              <a:defRPr sz="600">
                <a:solidFill>
                  <a:srgbClr val="0C0B12"/>
                </a:solidFill>
              </a:defRPr>
            </a:lvl1pPr>
          </a:lstStyle>
          <a:p>
            <a:r>
              <a:t>© 2019 Just AI</a:t>
            </a:r>
          </a:p>
        </p:txBody>
      </p:sp>
      <p:pic>
        <p:nvPicPr>
          <p:cNvPr id="461" name="Google Shape;52;p7" descr="Google Shape;52;p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79" y="195071"/>
            <a:ext cx="1036323" cy="316995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4997288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Пустой слайд">
    <p:bg>
      <p:bgPr>
        <a:solidFill>
          <a:srgbClr val="0C0B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Рисунок 7" descr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55" y="207103"/>
            <a:ext cx="473682" cy="576712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4697143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 слайд">
    <p:bg>
      <p:bgPr>
        <a:solidFill>
          <a:srgbClr val="0C0B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16;p3" descr="Google Shape;16;p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9769" y="-700400"/>
            <a:ext cx="14325604" cy="9534236"/>
          </a:xfrm>
          <a:prstGeom prst="rect">
            <a:avLst/>
          </a:prstGeom>
          <a:ln w="12700">
            <a:miter lim="400000"/>
          </a:ln>
        </p:spPr>
      </p:pic>
      <p:sp>
        <p:nvSpPr>
          <p:cNvPr id="478" name="Google Shape;17;p3"/>
          <p:cNvSpPr/>
          <p:nvPr/>
        </p:nvSpPr>
        <p:spPr>
          <a:xfrm>
            <a:off x="196" y="6457100"/>
            <a:ext cx="12192007" cy="400804"/>
          </a:xfrm>
          <a:prstGeom prst="rect">
            <a:avLst/>
          </a:prstGeom>
          <a:solidFill>
            <a:srgbClr val="0C0B1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79" name="Google Shape;18;p3"/>
          <p:cNvSpPr/>
          <p:nvPr/>
        </p:nvSpPr>
        <p:spPr>
          <a:xfrm>
            <a:off x="0" y="6444882"/>
            <a:ext cx="12192000" cy="12704"/>
          </a:xfrm>
          <a:prstGeom prst="rect">
            <a:avLst/>
          </a:prstGeom>
          <a:solidFill>
            <a:srgbClr val="16151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80" name="Google Shape;19;p3"/>
          <p:cNvSpPr txBox="1"/>
          <p:nvPr/>
        </p:nvSpPr>
        <p:spPr>
          <a:xfrm>
            <a:off x="9772800" y="6492387"/>
            <a:ext cx="2419204" cy="330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r">
              <a:defRPr sz="600"/>
            </a:lvl1pPr>
          </a:lstStyle>
          <a:p>
            <a:r>
              <a:t>© 2019 Just AI</a:t>
            </a:r>
          </a:p>
        </p:txBody>
      </p:sp>
      <p:sp>
        <p:nvSpPr>
          <p:cNvPr id="481" name="Прямоугольник 5"/>
          <p:cNvSpPr/>
          <p:nvPr/>
        </p:nvSpPr>
        <p:spPr>
          <a:xfrm>
            <a:off x="0" y="0"/>
            <a:ext cx="762000" cy="6858000"/>
          </a:xfrm>
          <a:prstGeom prst="rect">
            <a:avLst/>
          </a:prstGeom>
          <a:solidFill>
            <a:srgbClr val="2D4A5A"/>
          </a:solidFill>
          <a:ln w="25400">
            <a:solidFill>
              <a:srgbClr val="42719B"/>
            </a:solidFill>
          </a:ln>
        </p:spPr>
        <p:txBody>
          <a:bodyPr lIns="50800" tIns="50800" rIns="50800" bIns="50800" anchor="ctr"/>
          <a:lstStyle/>
          <a:p>
            <a:pPr algn="ctr" defTabSz="412740">
              <a:defRPr sz="1500" b="0"/>
            </a:pPr>
            <a:endParaRPr/>
          </a:p>
        </p:txBody>
      </p:sp>
      <p:pic>
        <p:nvPicPr>
          <p:cNvPr id="482" name="Рисунок 6" descr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67" y="163829"/>
            <a:ext cx="561308" cy="6838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Рисунок 7" descr="Рисунок 7"/>
          <p:cNvPicPr>
            <a:picLocks noChangeAspect="1"/>
          </p:cNvPicPr>
          <p:nvPr/>
        </p:nvPicPr>
        <p:blipFill>
          <a:blip r:embed="rId4"/>
          <a:srcRect b="65480"/>
          <a:stretch>
            <a:fillRect/>
          </a:stretch>
        </p:blipFill>
        <p:spPr>
          <a:xfrm>
            <a:off x="6191250" y="4708397"/>
            <a:ext cx="5606513" cy="21496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Рисунок 8" descr="Рисунок 8"/>
          <p:cNvPicPr>
            <a:picLocks noChangeAspect="1"/>
          </p:cNvPicPr>
          <p:nvPr/>
        </p:nvPicPr>
        <p:blipFill>
          <a:blip r:embed="rId5"/>
          <a:srcRect t="69745"/>
          <a:stretch>
            <a:fillRect/>
          </a:stretch>
        </p:blipFill>
        <p:spPr>
          <a:xfrm>
            <a:off x="4590698" y="0"/>
            <a:ext cx="5183295" cy="1408176"/>
          </a:xfrm>
          <a:prstGeom prst="rect">
            <a:avLst/>
          </a:prstGeom>
          <a:ln w="12700">
            <a:miter lim="400000"/>
          </a:ln>
        </p:spPr>
      </p:pic>
      <p:sp>
        <p:nvSpPr>
          <p:cNvPr id="4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7626562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Logo + Page Title (Black Page)">
    <p:bg>
      <p:bgPr>
        <a:solidFill>
          <a:srgbClr val="0C0B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16;p3" descr="Google Shape;16;p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9769" y="-700400"/>
            <a:ext cx="14325604" cy="9534236"/>
          </a:xfrm>
          <a:prstGeom prst="rect">
            <a:avLst/>
          </a:prstGeom>
          <a:ln w="12700">
            <a:miter lim="400000"/>
          </a:ln>
        </p:spPr>
      </p:pic>
      <p:sp>
        <p:nvSpPr>
          <p:cNvPr id="493" name="Google Shape;19;p3"/>
          <p:cNvSpPr txBox="1"/>
          <p:nvPr/>
        </p:nvSpPr>
        <p:spPr>
          <a:xfrm>
            <a:off x="9772800" y="6492387"/>
            <a:ext cx="2419204" cy="330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r">
              <a:defRPr sz="600"/>
            </a:lvl1pPr>
          </a:lstStyle>
          <a:p>
            <a:r>
              <a:t>© 2019 Just AI</a:t>
            </a:r>
          </a:p>
        </p:txBody>
      </p:sp>
      <p:pic>
        <p:nvPicPr>
          <p:cNvPr id="494" name="Google Shape;8;p2" descr="Google Shape;8;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9769" y="-700400"/>
            <a:ext cx="14325603" cy="9534236"/>
          </a:xfrm>
          <a:prstGeom prst="rect">
            <a:avLst/>
          </a:prstGeom>
          <a:ln w="12700">
            <a:miter lim="400000"/>
          </a:ln>
        </p:spPr>
      </p:pic>
      <p:sp>
        <p:nvSpPr>
          <p:cNvPr id="495" name="Title Text"/>
          <p:cNvSpPr txBox="1">
            <a:spLocks noGrp="1"/>
          </p:cNvSpPr>
          <p:nvPr>
            <p:ph type="title"/>
          </p:nvPr>
        </p:nvSpPr>
        <p:spPr>
          <a:xfrm>
            <a:off x="408940" y="928331"/>
            <a:ext cx="12192001" cy="742404"/>
          </a:xfrm>
          <a:prstGeom prst="rect">
            <a:avLst/>
          </a:prstGeom>
        </p:spPr>
        <p:txBody>
          <a:bodyPr lIns="91422" tIns="91422" rIns="91422" bIns="91422" anchor="t"/>
          <a:lstStyle>
            <a:lvl1pPr algn="l" defTabSz="914400">
              <a:lnSpc>
                <a:spcPct val="90000"/>
              </a:lnSpc>
              <a:defRPr sz="29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96" name="Google Shape;11;p2"/>
          <p:cNvSpPr/>
          <p:nvPr/>
        </p:nvSpPr>
        <p:spPr>
          <a:xfrm>
            <a:off x="10814849" y="6457100"/>
            <a:ext cx="1377353" cy="400803"/>
          </a:xfrm>
          <a:prstGeom prst="rect">
            <a:avLst/>
          </a:prstGeom>
          <a:solidFill>
            <a:srgbClr val="0C0B1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497" name="Google Shape;12;p2" descr="Google Shape;12;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31" y="196834"/>
            <a:ext cx="1037038" cy="311101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Google Shape;14;p2"/>
          <p:cNvSpPr txBox="1"/>
          <p:nvPr/>
        </p:nvSpPr>
        <p:spPr>
          <a:xfrm>
            <a:off x="9773000" y="6492256"/>
            <a:ext cx="2419203" cy="330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r">
              <a:defRPr sz="600"/>
            </a:lvl1pPr>
          </a:lstStyle>
          <a:p>
            <a:r>
              <a:t>© 2019 Just AI</a:t>
            </a:r>
          </a:p>
        </p:txBody>
      </p:sp>
      <p:sp>
        <p:nvSpPr>
          <p:cNvPr id="4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300077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Subtitle copy 10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50942" y="6540500"/>
            <a:ext cx="283770" cy="275133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2764358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Logo + Page Title (Black Page) copy">
    <p:bg>
      <p:bgPr>
        <a:solidFill>
          <a:srgbClr val="0C0B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8;p2" descr="Google Shape;8;p2"/>
          <p:cNvPicPr>
            <a:picLocks noChangeAspect="1"/>
          </p:cNvPicPr>
          <p:nvPr/>
        </p:nvPicPr>
        <p:blipFill>
          <a:blip r:embed="rId2"/>
          <a:srcRect t="49567" r="25880"/>
          <a:stretch>
            <a:fillRect/>
          </a:stretch>
        </p:blipFill>
        <p:spPr>
          <a:xfrm>
            <a:off x="4621136" y="-196913"/>
            <a:ext cx="10618107" cy="4808322"/>
          </a:xfrm>
          <a:prstGeom prst="rect">
            <a:avLst/>
          </a:prstGeom>
          <a:ln w="12700">
            <a:miter lim="400000"/>
          </a:ln>
        </p:spPr>
      </p:pic>
      <p:sp>
        <p:nvSpPr>
          <p:cNvPr id="507" name="Title Text"/>
          <p:cNvSpPr txBox="1">
            <a:spLocks noGrp="1"/>
          </p:cNvSpPr>
          <p:nvPr>
            <p:ph type="title"/>
          </p:nvPr>
        </p:nvSpPr>
        <p:spPr>
          <a:xfrm>
            <a:off x="408940" y="928331"/>
            <a:ext cx="12192001" cy="742404"/>
          </a:xfrm>
          <a:prstGeom prst="rect">
            <a:avLst/>
          </a:prstGeom>
        </p:spPr>
        <p:txBody>
          <a:bodyPr lIns="91422" tIns="91422" rIns="91422" bIns="91422" anchor="t"/>
          <a:lstStyle>
            <a:lvl1pPr algn="l" defTabSz="914400">
              <a:lnSpc>
                <a:spcPct val="90000"/>
              </a:lnSpc>
              <a:defRPr sz="29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508" name="Google Shape;16;p3" descr="Google Shape;16;p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824" y="-494429"/>
            <a:ext cx="14325604" cy="9534237"/>
          </a:xfrm>
          <a:prstGeom prst="rect">
            <a:avLst/>
          </a:prstGeom>
          <a:ln w="12700">
            <a:miter lim="400000"/>
          </a:ln>
        </p:spPr>
      </p:pic>
      <p:sp>
        <p:nvSpPr>
          <p:cNvPr id="509" name="Google Shape;18;p3"/>
          <p:cNvSpPr/>
          <p:nvPr/>
        </p:nvSpPr>
        <p:spPr>
          <a:xfrm>
            <a:off x="0" y="6444882"/>
            <a:ext cx="12192000" cy="12704"/>
          </a:xfrm>
          <a:prstGeom prst="rect">
            <a:avLst/>
          </a:prstGeom>
          <a:solidFill>
            <a:srgbClr val="16151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10" name="Google Shape;19;p3"/>
          <p:cNvSpPr txBox="1"/>
          <p:nvPr/>
        </p:nvSpPr>
        <p:spPr>
          <a:xfrm>
            <a:off x="9772800" y="6492385"/>
            <a:ext cx="2419204" cy="33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r">
              <a:defRPr sz="600"/>
            </a:lvl1pPr>
          </a:lstStyle>
          <a:p>
            <a:r>
              <a:t>© 2019 Just AI</a:t>
            </a:r>
          </a:p>
        </p:txBody>
      </p:sp>
      <p:sp>
        <p:nvSpPr>
          <p:cNvPr id="511" name="Google Shape;11;p2"/>
          <p:cNvSpPr/>
          <p:nvPr/>
        </p:nvSpPr>
        <p:spPr>
          <a:xfrm>
            <a:off x="11574326" y="6457100"/>
            <a:ext cx="617876" cy="400803"/>
          </a:xfrm>
          <a:prstGeom prst="rect">
            <a:avLst/>
          </a:prstGeom>
          <a:solidFill>
            <a:srgbClr val="0C0B1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512" name="Google Shape;12;p2" descr="Google Shape;12;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31" y="196834"/>
            <a:ext cx="1037038" cy="311101"/>
          </a:xfrm>
          <a:prstGeom prst="rect">
            <a:avLst/>
          </a:prstGeom>
          <a:ln w="12700">
            <a:miter lim="400000"/>
          </a:ln>
        </p:spPr>
      </p:pic>
      <p:sp>
        <p:nvSpPr>
          <p:cNvPr id="513" name="Google Shape;13;p2"/>
          <p:cNvSpPr/>
          <p:nvPr/>
        </p:nvSpPr>
        <p:spPr>
          <a:xfrm>
            <a:off x="0" y="6444882"/>
            <a:ext cx="12192000" cy="12703"/>
          </a:xfrm>
          <a:prstGeom prst="rect">
            <a:avLst/>
          </a:prstGeom>
          <a:solidFill>
            <a:srgbClr val="16151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14" name="Google Shape;14;p2"/>
          <p:cNvSpPr txBox="1"/>
          <p:nvPr/>
        </p:nvSpPr>
        <p:spPr>
          <a:xfrm>
            <a:off x="9773000" y="6492254"/>
            <a:ext cx="2419203" cy="33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r">
              <a:defRPr sz="600"/>
            </a:lvl1pPr>
          </a:lstStyle>
          <a:p>
            <a:r>
              <a:t>© 2019 Just AI</a:t>
            </a:r>
          </a:p>
        </p:txBody>
      </p:sp>
      <p:sp>
        <p:nvSpPr>
          <p:cNvPr id="5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6683721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Logo + Page Title (Black Page) copy 1">
    <p:bg>
      <p:bgPr>
        <a:solidFill>
          <a:srgbClr val="0C0B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8;p2" descr="Google Shape;8;p2"/>
          <p:cNvPicPr>
            <a:picLocks noChangeAspect="1"/>
          </p:cNvPicPr>
          <p:nvPr/>
        </p:nvPicPr>
        <p:blipFill>
          <a:blip r:embed="rId2"/>
          <a:srcRect t="49567" r="25880"/>
          <a:stretch>
            <a:fillRect/>
          </a:stretch>
        </p:blipFill>
        <p:spPr>
          <a:xfrm>
            <a:off x="7962461" y="-1375530"/>
            <a:ext cx="10618107" cy="4808321"/>
          </a:xfrm>
          <a:prstGeom prst="rect">
            <a:avLst/>
          </a:prstGeom>
          <a:ln w="12700">
            <a:miter lim="400000"/>
          </a:ln>
        </p:spPr>
      </p:pic>
      <p:sp>
        <p:nvSpPr>
          <p:cNvPr id="523" name="Title Text"/>
          <p:cNvSpPr txBox="1">
            <a:spLocks noGrp="1"/>
          </p:cNvSpPr>
          <p:nvPr>
            <p:ph type="title"/>
          </p:nvPr>
        </p:nvSpPr>
        <p:spPr>
          <a:xfrm>
            <a:off x="408940" y="928331"/>
            <a:ext cx="12192001" cy="742404"/>
          </a:xfrm>
          <a:prstGeom prst="rect">
            <a:avLst/>
          </a:prstGeom>
        </p:spPr>
        <p:txBody>
          <a:bodyPr lIns="91422" tIns="91422" rIns="91422" bIns="91422" anchor="t"/>
          <a:lstStyle>
            <a:lvl1pPr algn="l" defTabSz="914400">
              <a:lnSpc>
                <a:spcPct val="90000"/>
              </a:lnSpc>
              <a:defRPr sz="29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24" name="Google Shape;18;p3"/>
          <p:cNvSpPr/>
          <p:nvPr/>
        </p:nvSpPr>
        <p:spPr>
          <a:xfrm>
            <a:off x="0" y="6444882"/>
            <a:ext cx="12192000" cy="12704"/>
          </a:xfrm>
          <a:prstGeom prst="rect">
            <a:avLst/>
          </a:prstGeom>
          <a:solidFill>
            <a:srgbClr val="16151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25" name="Google Shape;19;p3"/>
          <p:cNvSpPr txBox="1"/>
          <p:nvPr/>
        </p:nvSpPr>
        <p:spPr>
          <a:xfrm>
            <a:off x="9772800" y="6492385"/>
            <a:ext cx="2419204" cy="33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r">
              <a:defRPr sz="600"/>
            </a:lvl1pPr>
          </a:lstStyle>
          <a:p>
            <a:r>
              <a:t>© 2019 Just AI</a:t>
            </a:r>
          </a:p>
        </p:txBody>
      </p:sp>
      <p:sp>
        <p:nvSpPr>
          <p:cNvPr id="526" name="Google Shape;11;p2"/>
          <p:cNvSpPr/>
          <p:nvPr/>
        </p:nvSpPr>
        <p:spPr>
          <a:xfrm>
            <a:off x="11574326" y="6457100"/>
            <a:ext cx="617877" cy="400803"/>
          </a:xfrm>
          <a:prstGeom prst="rect">
            <a:avLst/>
          </a:prstGeom>
          <a:solidFill>
            <a:srgbClr val="0C0B1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527" name="Google Shape;12;p2" descr="Google Shape;12;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31" y="196834"/>
            <a:ext cx="1037038" cy="311101"/>
          </a:xfrm>
          <a:prstGeom prst="rect">
            <a:avLst/>
          </a:prstGeom>
          <a:ln w="12700">
            <a:miter lim="400000"/>
          </a:ln>
        </p:spPr>
      </p:pic>
      <p:sp>
        <p:nvSpPr>
          <p:cNvPr id="528" name="Google Shape;13;p2"/>
          <p:cNvSpPr/>
          <p:nvPr/>
        </p:nvSpPr>
        <p:spPr>
          <a:xfrm>
            <a:off x="0" y="6444882"/>
            <a:ext cx="12192000" cy="12703"/>
          </a:xfrm>
          <a:prstGeom prst="rect">
            <a:avLst/>
          </a:prstGeom>
          <a:solidFill>
            <a:srgbClr val="16151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29" name="Google Shape;14;p2"/>
          <p:cNvSpPr txBox="1"/>
          <p:nvPr/>
        </p:nvSpPr>
        <p:spPr>
          <a:xfrm>
            <a:off x="9773000" y="6492254"/>
            <a:ext cx="2419203" cy="33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r">
              <a:defRPr sz="600"/>
            </a:lvl1pPr>
          </a:lstStyle>
          <a:p>
            <a:r>
              <a:t>© 2019 Just AI</a:t>
            </a:r>
          </a:p>
        </p:txBody>
      </p:sp>
      <p:sp>
        <p:nvSpPr>
          <p:cNvPr id="5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333222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Logo + Page Title (Black Page) copy 2">
    <p:bg>
      <p:bgPr>
        <a:solidFill>
          <a:srgbClr val="0C0B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18;p3"/>
          <p:cNvSpPr/>
          <p:nvPr/>
        </p:nvSpPr>
        <p:spPr>
          <a:xfrm>
            <a:off x="0" y="6444882"/>
            <a:ext cx="12192000" cy="12704"/>
          </a:xfrm>
          <a:prstGeom prst="rect">
            <a:avLst/>
          </a:prstGeom>
          <a:solidFill>
            <a:srgbClr val="16151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38" name="Google Shape;19;p3"/>
          <p:cNvSpPr txBox="1"/>
          <p:nvPr/>
        </p:nvSpPr>
        <p:spPr>
          <a:xfrm>
            <a:off x="9772800" y="6492385"/>
            <a:ext cx="2419204" cy="33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r">
              <a:defRPr sz="600"/>
            </a:lvl1pPr>
          </a:lstStyle>
          <a:p>
            <a:r>
              <a:t>© 2019 Just AI</a:t>
            </a:r>
          </a:p>
        </p:txBody>
      </p:sp>
      <p:sp>
        <p:nvSpPr>
          <p:cNvPr id="539" name="Google Shape;11;p2"/>
          <p:cNvSpPr/>
          <p:nvPr/>
        </p:nvSpPr>
        <p:spPr>
          <a:xfrm>
            <a:off x="11574326" y="6457100"/>
            <a:ext cx="617877" cy="400803"/>
          </a:xfrm>
          <a:prstGeom prst="rect">
            <a:avLst/>
          </a:prstGeom>
          <a:solidFill>
            <a:srgbClr val="0C0B1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540" name="Google Shape;12;p2" descr="Google Shape;12;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31" y="196834"/>
            <a:ext cx="1037038" cy="311101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Google Shape;13;p2"/>
          <p:cNvSpPr/>
          <p:nvPr/>
        </p:nvSpPr>
        <p:spPr>
          <a:xfrm>
            <a:off x="0" y="6444882"/>
            <a:ext cx="12192000" cy="12703"/>
          </a:xfrm>
          <a:prstGeom prst="rect">
            <a:avLst/>
          </a:prstGeom>
          <a:solidFill>
            <a:srgbClr val="16151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42" name="Google Shape;14;p2"/>
          <p:cNvSpPr txBox="1"/>
          <p:nvPr/>
        </p:nvSpPr>
        <p:spPr>
          <a:xfrm>
            <a:off x="9773000" y="6492254"/>
            <a:ext cx="2419203" cy="33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r">
              <a:defRPr sz="600"/>
            </a:lvl1pPr>
          </a:lstStyle>
          <a:p>
            <a:r>
              <a:t>© 2019 Just AI</a:t>
            </a:r>
          </a:p>
        </p:txBody>
      </p:sp>
      <p:sp>
        <p:nvSpPr>
          <p:cNvPr id="5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8991773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lored">
    <p:bg>
      <p:bgPr>
        <a:solidFill>
          <a:srgbClr val="FFB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16;p3" descr="Google Shape;16;p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9769" y="-700400"/>
            <a:ext cx="14325604" cy="9534236"/>
          </a:xfrm>
          <a:prstGeom prst="rect">
            <a:avLst/>
          </a:prstGeom>
          <a:ln w="12700">
            <a:miter lim="400000"/>
          </a:ln>
        </p:spPr>
      </p:pic>
      <p:sp>
        <p:nvSpPr>
          <p:cNvPr id="551" name="Google Shape;17;p3"/>
          <p:cNvSpPr/>
          <p:nvPr/>
        </p:nvSpPr>
        <p:spPr>
          <a:xfrm>
            <a:off x="196" y="6457100"/>
            <a:ext cx="12192007" cy="400804"/>
          </a:xfrm>
          <a:prstGeom prst="rect">
            <a:avLst/>
          </a:prstGeom>
          <a:solidFill>
            <a:srgbClr val="0C0B1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52" name="Google Shape;18;p3"/>
          <p:cNvSpPr/>
          <p:nvPr/>
        </p:nvSpPr>
        <p:spPr>
          <a:xfrm>
            <a:off x="0" y="6444882"/>
            <a:ext cx="12192000" cy="12704"/>
          </a:xfrm>
          <a:prstGeom prst="rect">
            <a:avLst/>
          </a:prstGeom>
          <a:solidFill>
            <a:srgbClr val="16151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53" name="Google Shape;19;p3"/>
          <p:cNvSpPr txBox="1"/>
          <p:nvPr/>
        </p:nvSpPr>
        <p:spPr>
          <a:xfrm>
            <a:off x="9772800" y="6492387"/>
            <a:ext cx="2419204" cy="330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r">
              <a:defRPr sz="600"/>
            </a:lvl1pPr>
          </a:lstStyle>
          <a:p>
            <a:r>
              <a:t>© 2019 Just AI</a:t>
            </a:r>
          </a:p>
        </p:txBody>
      </p:sp>
      <p:sp>
        <p:nvSpPr>
          <p:cNvPr id="554" name="Google Shape;52;p11"/>
          <p:cNvSpPr/>
          <p:nvPr/>
        </p:nvSpPr>
        <p:spPr>
          <a:xfrm>
            <a:off x="520979" y="506503"/>
            <a:ext cx="11150043" cy="58449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32" y="0"/>
                </a:moveTo>
                <a:lnTo>
                  <a:pt x="1000" y="0"/>
                </a:lnTo>
                <a:lnTo>
                  <a:pt x="895" y="9"/>
                </a:lnTo>
                <a:lnTo>
                  <a:pt x="798" y="35"/>
                </a:lnTo>
                <a:lnTo>
                  <a:pt x="702" y="88"/>
                </a:lnTo>
                <a:lnTo>
                  <a:pt x="610" y="149"/>
                </a:lnTo>
                <a:lnTo>
                  <a:pt x="523" y="228"/>
                </a:lnTo>
                <a:lnTo>
                  <a:pt x="440" y="324"/>
                </a:lnTo>
                <a:lnTo>
                  <a:pt x="362" y="438"/>
                </a:lnTo>
                <a:lnTo>
                  <a:pt x="294" y="560"/>
                </a:lnTo>
                <a:lnTo>
                  <a:pt x="229" y="691"/>
                </a:lnTo>
                <a:lnTo>
                  <a:pt x="170" y="840"/>
                </a:lnTo>
                <a:lnTo>
                  <a:pt x="119" y="998"/>
                </a:lnTo>
                <a:lnTo>
                  <a:pt x="78" y="1164"/>
                </a:lnTo>
                <a:lnTo>
                  <a:pt x="46" y="1339"/>
                </a:lnTo>
                <a:lnTo>
                  <a:pt x="18" y="1523"/>
                </a:lnTo>
                <a:lnTo>
                  <a:pt x="5" y="1707"/>
                </a:lnTo>
                <a:lnTo>
                  <a:pt x="0" y="1908"/>
                </a:lnTo>
                <a:lnTo>
                  <a:pt x="0" y="19692"/>
                </a:lnTo>
                <a:lnTo>
                  <a:pt x="5" y="19893"/>
                </a:lnTo>
                <a:lnTo>
                  <a:pt x="18" y="20077"/>
                </a:lnTo>
                <a:lnTo>
                  <a:pt x="46" y="20261"/>
                </a:lnTo>
                <a:lnTo>
                  <a:pt x="78" y="20436"/>
                </a:lnTo>
                <a:lnTo>
                  <a:pt x="119" y="20602"/>
                </a:lnTo>
                <a:lnTo>
                  <a:pt x="170" y="20760"/>
                </a:lnTo>
                <a:lnTo>
                  <a:pt x="229" y="20909"/>
                </a:lnTo>
                <a:lnTo>
                  <a:pt x="294" y="21040"/>
                </a:lnTo>
                <a:lnTo>
                  <a:pt x="362" y="21162"/>
                </a:lnTo>
                <a:lnTo>
                  <a:pt x="440" y="21276"/>
                </a:lnTo>
                <a:lnTo>
                  <a:pt x="523" y="21372"/>
                </a:lnTo>
                <a:lnTo>
                  <a:pt x="610" y="21451"/>
                </a:lnTo>
                <a:lnTo>
                  <a:pt x="702" y="21512"/>
                </a:lnTo>
                <a:lnTo>
                  <a:pt x="798" y="21565"/>
                </a:lnTo>
                <a:lnTo>
                  <a:pt x="895" y="21591"/>
                </a:lnTo>
                <a:lnTo>
                  <a:pt x="1000" y="21600"/>
                </a:lnTo>
                <a:lnTo>
                  <a:pt x="20600" y="21600"/>
                </a:lnTo>
                <a:lnTo>
                  <a:pt x="20705" y="21591"/>
                </a:lnTo>
                <a:lnTo>
                  <a:pt x="20802" y="21565"/>
                </a:lnTo>
                <a:lnTo>
                  <a:pt x="20898" y="21512"/>
                </a:lnTo>
                <a:lnTo>
                  <a:pt x="20990" y="21451"/>
                </a:lnTo>
                <a:lnTo>
                  <a:pt x="21077" y="21372"/>
                </a:lnTo>
                <a:lnTo>
                  <a:pt x="21160" y="21276"/>
                </a:lnTo>
                <a:lnTo>
                  <a:pt x="21238" y="21162"/>
                </a:lnTo>
                <a:lnTo>
                  <a:pt x="21306" y="21040"/>
                </a:lnTo>
                <a:lnTo>
                  <a:pt x="21371" y="20909"/>
                </a:lnTo>
                <a:lnTo>
                  <a:pt x="21430" y="20760"/>
                </a:lnTo>
                <a:lnTo>
                  <a:pt x="21481" y="20602"/>
                </a:lnTo>
                <a:lnTo>
                  <a:pt x="21522" y="20436"/>
                </a:lnTo>
                <a:lnTo>
                  <a:pt x="21554" y="20261"/>
                </a:lnTo>
                <a:lnTo>
                  <a:pt x="21582" y="20077"/>
                </a:lnTo>
                <a:lnTo>
                  <a:pt x="21595" y="19893"/>
                </a:lnTo>
                <a:lnTo>
                  <a:pt x="21600" y="19692"/>
                </a:lnTo>
                <a:lnTo>
                  <a:pt x="21600" y="4709"/>
                </a:lnTo>
              </a:path>
            </a:pathLst>
          </a:custGeom>
          <a:ln w="19050">
            <a:solidFill>
              <a:srgbClr val="FFFFFF"/>
            </a:solidFill>
            <a:prstDash val="dot"/>
          </a:ln>
        </p:spPr>
        <p:txBody>
          <a:bodyPr lIns="50800" tIns="50800" rIns="50800" bIns="50800" anchor="ctr"/>
          <a:lstStyle/>
          <a:p>
            <a:pPr algn="ctr" defTabSz="412740">
              <a:defRPr sz="24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649825" y="6311011"/>
            <a:ext cx="365016" cy="356380"/>
          </a:xfrm>
          <a:prstGeom prst="rect">
            <a:avLst/>
          </a:prstGeom>
        </p:spPr>
        <p:txBody>
          <a:bodyPr lIns="91422" tIns="91422" rIns="91422" bIns="91422"/>
          <a:lstStyle>
            <a:lvl1pPr algn="ct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2045379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roup 6"/>
          <p:cNvGrpSpPr/>
          <p:nvPr/>
        </p:nvGrpSpPr>
        <p:grpSpPr>
          <a:xfrm>
            <a:off x="4308668" y="-1231617"/>
            <a:ext cx="1787335" cy="1134641"/>
            <a:chOff x="-1" y="0"/>
            <a:chExt cx="1787333" cy="1134639"/>
          </a:xfrm>
        </p:grpSpPr>
        <p:sp>
          <p:nvSpPr>
            <p:cNvPr id="562" name="Square"/>
            <p:cNvSpPr/>
            <p:nvPr/>
          </p:nvSpPr>
          <p:spPr>
            <a:xfrm>
              <a:off x="-2" y="-1"/>
              <a:ext cx="526197" cy="526199"/>
            </a:xfrm>
            <a:prstGeom prst="rect">
              <a:avLst/>
            </a:prstGeom>
            <a:solidFill>
              <a:srgbClr val="1F3D6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563" name="Square"/>
            <p:cNvSpPr/>
            <p:nvPr/>
          </p:nvSpPr>
          <p:spPr>
            <a:xfrm>
              <a:off x="630566" y="-1"/>
              <a:ext cx="526197" cy="526199"/>
            </a:xfrm>
            <a:prstGeom prst="rect">
              <a:avLst/>
            </a:prstGeom>
            <a:solidFill>
              <a:srgbClr val="387BB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564" name="Square"/>
            <p:cNvSpPr/>
            <p:nvPr/>
          </p:nvSpPr>
          <p:spPr>
            <a:xfrm>
              <a:off x="-2" y="608442"/>
              <a:ext cx="526197" cy="526197"/>
            </a:xfrm>
            <a:prstGeom prst="rect">
              <a:avLst/>
            </a:prstGeom>
            <a:solidFill>
              <a:srgbClr val="568DC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565" name="Square"/>
            <p:cNvSpPr/>
            <p:nvPr/>
          </p:nvSpPr>
          <p:spPr>
            <a:xfrm>
              <a:off x="630567" y="608442"/>
              <a:ext cx="526197" cy="526197"/>
            </a:xfrm>
            <a:prstGeom prst="rect">
              <a:avLst/>
            </a:prstGeom>
            <a:solidFill>
              <a:srgbClr val="88C8E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566" name="Square"/>
            <p:cNvSpPr/>
            <p:nvPr/>
          </p:nvSpPr>
          <p:spPr>
            <a:xfrm>
              <a:off x="1261136" y="-1"/>
              <a:ext cx="526197" cy="526199"/>
            </a:xfrm>
            <a:prstGeom prst="rect">
              <a:avLst/>
            </a:prstGeom>
            <a:solidFill>
              <a:srgbClr val="224C8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567" name="Square"/>
            <p:cNvSpPr/>
            <p:nvPr/>
          </p:nvSpPr>
          <p:spPr>
            <a:xfrm>
              <a:off x="1261136" y="608442"/>
              <a:ext cx="526197" cy="526197"/>
            </a:xfrm>
            <a:prstGeom prst="rect">
              <a:avLst/>
            </a:prstGeom>
            <a:solidFill>
              <a:srgbClr val="6AB1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</p:grpSp>
      <p:sp>
        <p:nvSpPr>
          <p:cNvPr id="569" name="Прямоугольник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7479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/>
            </a:pPr>
            <a:endParaRPr/>
          </a:p>
        </p:txBody>
      </p:sp>
      <p:pic>
        <p:nvPicPr>
          <p:cNvPr id="570" name="Рисунок 9" descr="Рисунок 9"/>
          <p:cNvPicPr>
            <a:picLocks noChangeAspect="1"/>
          </p:cNvPicPr>
          <p:nvPr/>
        </p:nvPicPr>
        <p:blipFill>
          <a:blip r:embed="rId2">
            <a:alphaModFix amt="5827"/>
          </a:blip>
          <a:srcRect b="65480"/>
          <a:stretch>
            <a:fillRect/>
          </a:stretch>
        </p:blipFill>
        <p:spPr>
          <a:xfrm>
            <a:off x="6191250" y="4708525"/>
            <a:ext cx="5607050" cy="2149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571" name="Рисунок 10" descr="Рисунок 10"/>
          <p:cNvPicPr>
            <a:picLocks noChangeAspect="1"/>
          </p:cNvPicPr>
          <p:nvPr/>
        </p:nvPicPr>
        <p:blipFill>
          <a:blip r:embed="rId3">
            <a:alphaModFix amt="5827"/>
          </a:blip>
          <a:srcRect t="69745"/>
          <a:stretch>
            <a:fillRect/>
          </a:stretch>
        </p:blipFill>
        <p:spPr>
          <a:xfrm>
            <a:off x="4591050" y="0"/>
            <a:ext cx="5183188" cy="1408113"/>
          </a:xfrm>
          <a:prstGeom prst="rect">
            <a:avLst/>
          </a:prstGeom>
          <a:ln w="12700">
            <a:miter lim="400000"/>
          </a:ln>
        </p:spPr>
      </p:pic>
      <p:pic>
        <p:nvPicPr>
          <p:cNvPr id="572" name="Рисунок 9" descr="Рисунок 9"/>
          <p:cNvPicPr>
            <a:picLocks noChangeAspect="1"/>
          </p:cNvPicPr>
          <p:nvPr/>
        </p:nvPicPr>
        <p:blipFill>
          <a:blip r:embed="rId4">
            <a:alphaModFix amt="5827"/>
          </a:blip>
          <a:srcRect b="65480"/>
          <a:stretch>
            <a:fillRect/>
          </a:stretch>
        </p:blipFill>
        <p:spPr>
          <a:xfrm rot="5400000">
            <a:off x="-1819913" y="4378325"/>
            <a:ext cx="5607055" cy="2149477"/>
          </a:xfrm>
          <a:prstGeom prst="rect">
            <a:avLst/>
          </a:prstGeom>
          <a:ln w="12700">
            <a:miter lim="400000"/>
          </a:ln>
        </p:spPr>
      </p:pic>
      <p:pic>
        <p:nvPicPr>
          <p:cNvPr id="573" name="Picture 11" descr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168" y="2227303"/>
            <a:ext cx="2525043" cy="2404804"/>
          </a:xfrm>
          <a:prstGeom prst="rect">
            <a:avLst/>
          </a:prstGeom>
          <a:ln w="12700">
            <a:miter lim="400000"/>
          </a:ln>
        </p:spPr>
      </p:pic>
      <p:sp>
        <p:nvSpPr>
          <p:cNvPr id="5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6580675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" name="Group 6"/>
          <p:cNvGrpSpPr/>
          <p:nvPr/>
        </p:nvGrpSpPr>
        <p:grpSpPr>
          <a:xfrm>
            <a:off x="4308668" y="-1231617"/>
            <a:ext cx="1787335" cy="1134641"/>
            <a:chOff x="-1" y="0"/>
            <a:chExt cx="1787333" cy="1134639"/>
          </a:xfrm>
        </p:grpSpPr>
        <p:sp>
          <p:nvSpPr>
            <p:cNvPr id="581" name="Square"/>
            <p:cNvSpPr/>
            <p:nvPr/>
          </p:nvSpPr>
          <p:spPr>
            <a:xfrm>
              <a:off x="-2" y="-1"/>
              <a:ext cx="526197" cy="526199"/>
            </a:xfrm>
            <a:prstGeom prst="rect">
              <a:avLst/>
            </a:prstGeom>
            <a:solidFill>
              <a:srgbClr val="1F3D6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582" name="Square"/>
            <p:cNvSpPr/>
            <p:nvPr/>
          </p:nvSpPr>
          <p:spPr>
            <a:xfrm>
              <a:off x="630566" y="-1"/>
              <a:ext cx="526197" cy="526199"/>
            </a:xfrm>
            <a:prstGeom prst="rect">
              <a:avLst/>
            </a:prstGeom>
            <a:solidFill>
              <a:srgbClr val="387BB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583" name="Square"/>
            <p:cNvSpPr/>
            <p:nvPr/>
          </p:nvSpPr>
          <p:spPr>
            <a:xfrm>
              <a:off x="-2" y="608442"/>
              <a:ext cx="526197" cy="526197"/>
            </a:xfrm>
            <a:prstGeom prst="rect">
              <a:avLst/>
            </a:prstGeom>
            <a:solidFill>
              <a:srgbClr val="568DC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584" name="Square"/>
            <p:cNvSpPr/>
            <p:nvPr/>
          </p:nvSpPr>
          <p:spPr>
            <a:xfrm>
              <a:off x="630567" y="608442"/>
              <a:ext cx="526197" cy="526197"/>
            </a:xfrm>
            <a:prstGeom prst="rect">
              <a:avLst/>
            </a:prstGeom>
            <a:solidFill>
              <a:srgbClr val="88C8E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585" name="Square"/>
            <p:cNvSpPr/>
            <p:nvPr/>
          </p:nvSpPr>
          <p:spPr>
            <a:xfrm>
              <a:off x="1261136" y="-1"/>
              <a:ext cx="526197" cy="526199"/>
            </a:xfrm>
            <a:prstGeom prst="rect">
              <a:avLst/>
            </a:prstGeom>
            <a:solidFill>
              <a:srgbClr val="224C8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586" name="Square"/>
            <p:cNvSpPr/>
            <p:nvPr/>
          </p:nvSpPr>
          <p:spPr>
            <a:xfrm>
              <a:off x="1261136" y="608442"/>
              <a:ext cx="526197" cy="526197"/>
            </a:xfrm>
            <a:prstGeom prst="rect">
              <a:avLst/>
            </a:prstGeom>
            <a:solidFill>
              <a:srgbClr val="6AB1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</p:grpSp>
      <p:sp>
        <p:nvSpPr>
          <p:cNvPr id="588" name="Прямоугольник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80C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/>
            </a:pPr>
            <a:endParaRPr/>
          </a:p>
        </p:txBody>
      </p:sp>
      <p:pic>
        <p:nvPicPr>
          <p:cNvPr id="589" name="Рисунок 9" descr="Рисунок 9"/>
          <p:cNvPicPr>
            <a:picLocks noChangeAspect="1"/>
          </p:cNvPicPr>
          <p:nvPr/>
        </p:nvPicPr>
        <p:blipFill>
          <a:blip r:embed="rId2">
            <a:alphaModFix amt="5827"/>
          </a:blip>
          <a:srcRect b="65480"/>
          <a:stretch>
            <a:fillRect/>
          </a:stretch>
        </p:blipFill>
        <p:spPr>
          <a:xfrm>
            <a:off x="6191250" y="4708525"/>
            <a:ext cx="5607050" cy="2149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590" name="Рисунок 10" descr="Рисунок 10"/>
          <p:cNvPicPr>
            <a:picLocks noChangeAspect="1"/>
          </p:cNvPicPr>
          <p:nvPr/>
        </p:nvPicPr>
        <p:blipFill>
          <a:blip r:embed="rId3">
            <a:alphaModFix amt="5827"/>
          </a:blip>
          <a:srcRect t="69745"/>
          <a:stretch>
            <a:fillRect/>
          </a:stretch>
        </p:blipFill>
        <p:spPr>
          <a:xfrm>
            <a:off x="4591050" y="0"/>
            <a:ext cx="5183188" cy="1408113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" name="Рисунок 9" descr="Рисунок 9"/>
          <p:cNvPicPr>
            <a:picLocks noChangeAspect="1"/>
          </p:cNvPicPr>
          <p:nvPr/>
        </p:nvPicPr>
        <p:blipFill>
          <a:blip r:embed="rId4">
            <a:alphaModFix amt="5827"/>
          </a:blip>
          <a:srcRect b="65480"/>
          <a:stretch>
            <a:fillRect/>
          </a:stretch>
        </p:blipFill>
        <p:spPr>
          <a:xfrm rot="5400000">
            <a:off x="-1819913" y="4378325"/>
            <a:ext cx="5607055" cy="2149477"/>
          </a:xfrm>
          <a:prstGeom prst="rect">
            <a:avLst/>
          </a:prstGeom>
          <a:ln w="12700">
            <a:miter lim="400000"/>
          </a:ln>
        </p:spPr>
      </p:pic>
      <p:pic>
        <p:nvPicPr>
          <p:cNvPr id="592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062" y="2225893"/>
            <a:ext cx="2526522" cy="2406213"/>
          </a:xfrm>
          <a:prstGeom prst="rect">
            <a:avLst/>
          </a:prstGeom>
          <a:ln w="12700">
            <a:miter lim="400000"/>
          </a:ln>
        </p:spPr>
      </p:pic>
      <p:sp>
        <p:nvSpPr>
          <p:cNvPr id="5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4321575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6" name="Group 6"/>
          <p:cNvGrpSpPr/>
          <p:nvPr/>
        </p:nvGrpSpPr>
        <p:grpSpPr>
          <a:xfrm>
            <a:off x="4308668" y="-1231617"/>
            <a:ext cx="1787335" cy="1134641"/>
            <a:chOff x="-1" y="0"/>
            <a:chExt cx="1787333" cy="1134639"/>
          </a:xfrm>
        </p:grpSpPr>
        <p:sp>
          <p:nvSpPr>
            <p:cNvPr id="600" name="Square"/>
            <p:cNvSpPr/>
            <p:nvPr/>
          </p:nvSpPr>
          <p:spPr>
            <a:xfrm>
              <a:off x="-2" y="-1"/>
              <a:ext cx="526197" cy="526199"/>
            </a:xfrm>
            <a:prstGeom prst="rect">
              <a:avLst/>
            </a:prstGeom>
            <a:solidFill>
              <a:srgbClr val="1F3D6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601" name="Square"/>
            <p:cNvSpPr/>
            <p:nvPr/>
          </p:nvSpPr>
          <p:spPr>
            <a:xfrm>
              <a:off x="630566" y="-1"/>
              <a:ext cx="526197" cy="526199"/>
            </a:xfrm>
            <a:prstGeom prst="rect">
              <a:avLst/>
            </a:prstGeom>
            <a:solidFill>
              <a:srgbClr val="387BB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602" name="Square"/>
            <p:cNvSpPr/>
            <p:nvPr/>
          </p:nvSpPr>
          <p:spPr>
            <a:xfrm>
              <a:off x="-2" y="608442"/>
              <a:ext cx="526197" cy="526197"/>
            </a:xfrm>
            <a:prstGeom prst="rect">
              <a:avLst/>
            </a:prstGeom>
            <a:solidFill>
              <a:srgbClr val="568DC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603" name="Square"/>
            <p:cNvSpPr/>
            <p:nvPr/>
          </p:nvSpPr>
          <p:spPr>
            <a:xfrm>
              <a:off x="630567" y="608442"/>
              <a:ext cx="526197" cy="526197"/>
            </a:xfrm>
            <a:prstGeom prst="rect">
              <a:avLst/>
            </a:prstGeom>
            <a:solidFill>
              <a:srgbClr val="88C8E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604" name="Square"/>
            <p:cNvSpPr/>
            <p:nvPr/>
          </p:nvSpPr>
          <p:spPr>
            <a:xfrm>
              <a:off x="1261136" y="-1"/>
              <a:ext cx="526197" cy="526199"/>
            </a:xfrm>
            <a:prstGeom prst="rect">
              <a:avLst/>
            </a:prstGeom>
            <a:solidFill>
              <a:srgbClr val="224C8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605" name="Square"/>
            <p:cNvSpPr/>
            <p:nvPr/>
          </p:nvSpPr>
          <p:spPr>
            <a:xfrm>
              <a:off x="1261136" y="608442"/>
              <a:ext cx="526197" cy="526197"/>
            </a:xfrm>
            <a:prstGeom prst="rect">
              <a:avLst/>
            </a:prstGeom>
            <a:solidFill>
              <a:srgbClr val="6AB1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</p:grpSp>
      <p:pic>
        <p:nvPicPr>
          <p:cNvPr id="607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95" y="326037"/>
            <a:ext cx="460935" cy="561603"/>
          </a:xfrm>
          <a:prstGeom prst="rect">
            <a:avLst/>
          </a:prstGeom>
          <a:ln w="12700">
            <a:miter lim="400000"/>
          </a:ln>
        </p:spPr>
      </p:pic>
      <p:sp>
        <p:nvSpPr>
          <p:cNvPr id="6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7938472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1" name="Group 6"/>
          <p:cNvGrpSpPr/>
          <p:nvPr/>
        </p:nvGrpSpPr>
        <p:grpSpPr>
          <a:xfrm>
            <a:off x="4308668" y="-1231617"/>
            <a:ext cx="1787335" cy="1134641"/>
            <a:chOff x="-1" y="0"/>
            <a:chExt cx="1787333" cy="1134639"/>
          </a:xfrm>
        </p:grpSpPr>
        <p:sp>
          <p:nvSpPr>
            <p:cNvPr id="615" name="Square"/>
            <p:cNvSpPr/>
            <p:nvPr/>
          </p:nvSpPr>
          <p:spPr>
            <a:xfrm>
              <a:off x="-2" y="-1"/>
              <a:ext cx="526197" cy="526199"/>
            </a:xfrm>
            <a:prstGeom prst="rect">
              <a:avLst/>
            </a:prstGeom>
            <a:solidFill>
              <a:srgbClr val="1F3D6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616" name="Square"/>
            <p:cNvSpPr/>
            <p:nvPr/>
          </p:nvSpPr>
          <p:spPr>
            <a:xfrm>
              <a:off x="630566" y="-1"/>
              <a:ext cx="526197" cy="526199"/>
            </a:xfrm>
            <a:prstGeom prst="rect">
              <a:avLst/>
            </a:prstGeom>
            <a:solidFill>
              <a:srgbClr val="387BB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617" name="Square"/>
            <p:cNvSpPr/>
            <p:nvPr/>
          </p:nvSpPr>
          <p:spPr>
            <a:xfrm>
              <a:off x="-2" y="608442"/>
              <a:ext cx="526197" cy="526197"/>
            </a:xfrm>
            <a:prstGeom prst="rect">
              <a:avLst/>
            </a:prstGeom>
            <a:solidFill>
              <a:srgbClr val="568DC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618" name="Square"/>
            <p:cNvSpPr/>
            <p:nvPr/>
          </p:nvSpPr>
          <p:spPr>
            <a:xfrm>
              <a:off x="630567" y="608442"/>
              <a:ext cx="526197" cy="526197"/>
            </a:xfrm>
            <a:prstGeom prst="rect">
              <a:avLst/>
            </a:prstGeom>
            <a:solidFill>
              <a:srgbClr val="88C8E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619" name="Square"/>
            <p:cNvSpPr/>
            <p:nvPr/>
          </p:nvSpPr>
          <p:spPr>
            <a:xfrm>
              <a:off x="1261136" y="-1"/>
              <a:ext cx="526197" cy="526199"/>
            </a:xfrm>
            <a:prstGeom prst="rect">
              <a:avLst/>
            </a:prstGeom>
            <a:solidFill>
              <a:srgbClr val="224C8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620" name="Square"/>
            <p:cNvSpPr/>
            <p:nvPr/>
          </p:nvSpPr>
          <p:spPr>
            <a:xfrm>
              <a:off x="1261136" y="608442"/>
              <a:ext cx="526197" cy="526197"/>
            </a:xfrm>
            <a:prstGeom prst="rect">
              <a:avLst/>
            </a:prstGeom>
            <a:solidFill>
              <a:srgbClr val="6AB1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</p:grpSp>
      <p:sp>
        <p:nvSpPr>
          <p:cNvPr id="6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4690900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5" name="Group 6"/>
          <p:cNvGrpSpPr/>
          <p:nvPr/>
        </p:nvGrpSpPr>
        <p:grpSpPr>
          <a:xfrm>
            <a:off x="4308668" y="-1231617"/>
            <a:ext cx="1787335" cy="1134641"/>
            <a:chOff x="-1" y="0"/>
            <a:chExt cx="1787333" cy="1134639"/>
          </a:xfrm>
        </p:grpSpPr>
        <p:sp>
          <p:nvSpPr>
            <p:cNvPr id="629" name="Square"/>
            <p:cNvSpPr/>
            <p:nvPr/>
          </p:nvSpPr>
          <p:spPr>
            <a:xfrm>
              <a:off x="-2" y="-1"/>
              <a:ext cx="526197" cy="526199"/>
            </a:xfrm>
            <a:prstGeom prst="rect">
              <a:avLst/>
            </a:prstGeom>
            <a:solidFill>
              <a:srgbClr val="1F3D6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630" name="Square"/>
            <p:cNvSpPr/>
            <p:nvPr/>
          </p:nvSpPr>
          <p:spPr>
            <a:xfrm>
              <a:off x="630566" y="-1"/>
              <a:ext cx="526197" cy="526199"/>
            </a:xfrm>
            <a:prstGeom prst="rect">
              <a:avLst/>
            </a:prstGeom>
            <a:solidFill>
              <a:srgbClr val="387BB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631" name="Square"/>
            <p:cNvSpPr/>
            <p:nvPr/>
          </p:nvSpPr>
          <p:spPr>
            <a:xfrm>
              <a:off x="-2" y="608442"/>
              <a:ext cx="526197" cy="526197"/>
            </a:xfrm>
            <a:prstGeom prst="rect">
              <a:avLst/>
            </a:prstGeom>
            <a:solidFill>
              <a:srgbClr val="568DC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632" name="Square"/>
            <p:cNvSpPr/>
            <p:nvPr/>
          </p:nvSpPr>
          <p:spPr>
            <a:xfrm>
              <a:off x="630567" y="608442"/>
              <a:ext cx="526197" cy="526197"/>
            </a:xfrm>
            <a:prstGeom prst="rect">
              <a:avLst/>
            </a:prstGeom>
            <a:solidFill>
              <a:srgbClr val="88C8E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633" name="Square"/>
            <p:cNvSpPr/>
            <p:nvPr/>
          </p:nvSpPr>
          <p:spPr>
            <a:xfrm>
              <a:off x="1261136" y="-1"/>
              <a:ext cx="526197" cy="526199"/>
            </a:xfrm>
            <a:prstGeom prst="rect">
              <a:avLst/>
            </a:prstGeom>
            <a:solidFill>
              <a:srgbClr val="224C8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634" name="Square"/>
            <p:cNvSpPr/>
            <p:nvPr/>
          </p:nvSpPr>
          <p:spPr>
            <a:xfrm>
              <a:off x="1261136" y="608442"/>
              <a:ext cx="526197" cy="526197"/>
            </a:xfrm>
            <a:prstGeom prst="rect">
              <a:avLst/>
            </a:prstGeom>
            <a:solidFill>
              <a:srgbClr val="6AB1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</p:grpSp>
      <p:pic>
        <p:nvPicPr>
          <p:cNvPr id="636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497" y="186337"/>
            <a:ext cx="460934" cy="561603"/>
          </a:xfrm>
          <a:prstGeom prst="rect">
            <a:avLst/>
          </a:prstGeom>
          <a:ln w="12700">
            <a:miter lim="400000"/>
          </a:ln>
        </p:spPr>
      </p:pic>
      <p:sp>
        <p:nvSpPr>
          <p:cNvPr id="6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8487842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0" name="Group 6"/>
          <p:cNvGrpSpPr/>
          <p:nvPr/>
        </p:nvGrpSpPr>
        <p:grpSpPr>
          <a:xfrm>
            <a:off x="4308668" y="-1231617"/>
            <a:ext cx="1787335" cy="1134641"/>
            <a:chOff x="-1" y="0"/>
            <a:chExt cx="1787333" cy="1134639"/>
          </a:xfrm>
        </p:grpSpPr>
        <p:sp>
          <p:nvSpPr>
            <p:cNvPr id="644" name="Square"/>
            <p:cNvSpPr/>
            <p:nvPr/>
          </p:nvSpPr>
          <p:spPr>
            <a:xfrm>
              <a:off x="-2" y="-1"/>
              <a:ext cx="526197" cy="526199"/>
            </a:xfrm>
            <a:prstGeom prst="rect">
              <a:avLst/>
            </a:prstGeom>
            <a:solidFill>
              <a:srgbClr val="1F3D6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645" name="Square"/>
            <p:cNvSpPr/>
            <p:nvPr/>
          </p:nvSpPr>
          <p:spPr>
            <a:xfrm>
              <a:off x="630566" y="-1"/>
              <a:ext cx="526197" cy="526199"/>
            </a:xfrm>
            <a:prstGeom prst="rect">
              <a:avLst/>
            </a:prstGeom>
            <a:solidFill>
              <a:srgbClr val="387BB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646" name="Square"/>
            <p:cNvSpPr/>
            <p:nvPr/>
          </p:nvSpPr>
          <p:spPr>
            <a:xfrm>
              <a:off x="-2" y="608442"/>
              <a:ext cx="526197" cy="526197"/>
            </a:xfrm>
            <a:prstGeom prst="rect">
              <a:avLst/>
            </a:prstGeom>
            <a:solidFill>
              <a:srgbClr val="568DC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647" name="Square"/>
            <p:cNvSpPr/>
            <p:nvPr/>
          </p:nvSpPr>
          <p:spPr>
            <a:xfrm>
              <a:off x="630567" y="608442"/>
              <a:ext cx="526197" cy="526197"/>
            </a:xfrm>
            <a:prstGeom prst="rect">
              <a:avLst/>
            </a:prstGeom>
            <a:solidFill>
              <a:srgbClr val="88C8E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648" name="Square"/>
            <p:cNvSpPr/>
            <p:nvPr/>
          </p:nvSpPr>
          <p:spPr>
            <a:xfrm>
              <a:off x="1261136" y="-1"/>
              <a:ext cx="526197" cy="526199"/>
            </a:xfrm>
            <a:prstGeom prst="rect">
              <a:avLst/>
            </a:prstGeom>
            <a:solidFill>
              <a:srgbClr val="224C8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649" name="Square"/>
            <p:cNvSpPr/>
            <p:nvPr/>
          </p:nvSpPr>
          <p:spPr>
            <a:xfrm>
              <a:off x="1261136" y="608442"/>
              <a:ext cx="526197" cy="526197"/>
            </a:xfrm>
            <a:prstGeom prst="rect">
              <a:avLst/>
            </a:prstGeom>
            <a:solidFill>
              <a:srgbClr val="6AB1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</p:grpSp>
      <p:sp>
        <p:nvSpPr>
          <p:cNvPr id="651" name="Прямоугольник 1"/>
          <p:cNvSpPr/>
          <p:nvPr/>
        </p:nvSpPr>
        <p:spPr>
          <a:xfrm>
            <a:off x="0" y="0"/>
            <a:ext cx="762000" cy="6858000"/>
          </a:xfrm>
          <a:prstGeom prst="rect">
            <a:avLst/>
          </a:prstGeom>
          <a:solidFill>
            <a:srgbClr val="2E7FC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/>
            </a:pPr>
            <a:endParaRPr/>
          </a:p>
        </p:txBody>
      </p:sp>
      <p:pic>
        <p:nvPicPr>
          <p:cNvPr id="65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" y="162615"/>
            <a:ext cx="640081" cy="654309"/>
          </a:xfrm>
          <a:prstGeom prst="rect">
            <a:avLst/>
          </a:prstGeom>
          <a:ln w="12700">
            <a:miter lim="400000"/>
          </a:ln>
        </p:spPr>
      </p:pic>
      <p:sp>
        <p:nvSpPr>
          <p:cNvPr id="6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8011579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Subtitle cop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new@2x.png" descr="new@2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38572" y="-1657070"/>
            <a:ext cx="8541719" cy="10172142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Round Diagonal Corner Rectangle 3"/>
          <p:cNvSpPr/>
          <p:nvPr/>
        </p:nvSpPr>
        <p:spPr>
          <a:xfrm>
            <a:off x="4028654" y="5352846"/>
            <a:ext cx="8541720" cy="21528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9" y="0"/>
                </a:moveTo>
                <a:lnTo>
                  <a:pt x="21600" y="0"/>
                </a:lnTo>
                <a:lnTo>
                  <a:pt x="21600" y="18000"/>
                </a:lnTo>
                <a:cubicBezTo>
                  <a:pt x="21600" y="19988"/>
                  <a:pt x="21148" y="21600"/>
                  <a:pt x="20591" y="21600"/>
                </a:cubicBezTo>
                <a:lnTo>
                  <a:pt x="0" y="21600"/>
                </a:lnTo>
                <a:lnTo>
                  <a:pt x="0" y="3600"/>
                </a:lnTo>
                <a:cubicBezTo>
                  <a:pt x="0" y="1612"/>
                  <a:pt x="452" y="0"/>
                  <a:pt x="1009" y="0"/>
                </a:cubicBezTo>
                <a:close/>
              </a:path>
            </a:pathLst>
          </a:custGeom>
          <a:solidFill>
            <a:srgbClr val="53A9D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b="0"/>
            </a:pPr>
            <a:endParaRPr/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50942" y="6540500"/>
            <a:ext cx="283770" cy="275133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8406291"/>
      </p:ext>
    </p:extLst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6" name="Group 6"/>
          <p:cNvGrpSpPr/>
          <p:nvPr/>
        </p:nvGrpSpPr>
        <p:grpSpPr>
          <a:xfrm>
            <a:off x="4308668" y="-1231617"/>
            <a:ext cx="1787335" cy="1134641"/>
            <a:chOff x="-1" y="0"/>
            <a:chExt cx="1787333" cy="1134639"/>
          </a:xfrm>
        </p:grpSpPr>
        <p:sp>
          <p:nvSpPr>
            <p:cNvPr id="660" name="Square"/>
            <p:cNvSpPr/>
            <p:nvPr/>
          </p:nvSpPr>
          <p:spPr>
            <a:xfrm>
              <a:off x="-2" y="-1"/>
              <a:ext cx="526197" cy="526199"/>
            </a:xfrm>
            <a:prstGeom prst="rect">
              <a:avLst/>
            </a:prstGeom>
            <a:solidFill>
              <a:srgbClr val="1F3D6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661" name="Square"/>
            <p:cNvSpPr/>
            <p:nvPr/>
          </p:nvSpPr>
          <p:spPr>
            <a:xfrm>
              <a:off x="630566" y="-1"/>
              <a:ext cx="526197" cy="526199"/>
            </a:xfrm>
            <a:prstGeom prst="rect">
              <a:avLst/>
            </a:prstGeom>
            <a:solidFill>
              <a:srgbClr val="387BB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662" name="Square"/>
            <p:cNvSpPr/>
            <p:nvPr/>
          </p:nvSpPr>
          <p:spPr>
            <a:xfrm>
              <a:off x="-2" y="608442"/>
              <a:ext cx="526197" cy="526197"/>
            </a:xfrm>
            <a:prstGeom prst="rect">
              <a:avLst/>
            </a:prstGeom>
            <a:solidFill>
              <a:srgbClr val="568DC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663" name="Square"/>
            <p:cNvSpPr/>
            <p:nvPr/>
          </p:nvSpPr>
          <p:spPr>
            <a:xfrm>
              <a:off x="630567" y="608442"/>
              <a:ext cx="526197" cy="526197"/>
            </a:xfrm>
            <a:prstGeom prst="rect">
              <a:avLst/>
            </a:prstGeom>
            <a:solidFill>
              <a:srgbClr val="88C8E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664" name="Square"/>
            <p:cNvSpPr/>
            <p:nvPr/>
          </p:nvSpPr>
          <p:spPr>
            <a:xfrm>
              <a:off x="1261136" y="-1"/>
              <a:ext cx="526197" cy="526199"/>
            </a:xfrm>
            <a:prstGeom prst="rect">
              <a:avLst/>
            </a:prstGeom>
            <a:solidFill>
              <a:srgbClr val="224C8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665" name="Square"/>
            <p:cNvSpPr/>
            <p:nvPr/>
          </p:nvSpPr>
          <p:spPr>
            <a:xfrm>
              <a:off x="1261136" y="608442"/>
              <a:ext cx="526197" cy="526197"/>
            </a:xfrm>
            <a:prstGeom prst="rect">
              <a:avLst/>
            </a:prstGeom>
            <a:solidFill>
              <a:srgbClr val="6AB1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</p:grpSp>
      <p:sp>
        <p:nvSpPr>
          <p:cNvPr id="667" name="Rectangle 1"/>
          <p:cNvSpPr/>
          <p:nvPr/>
        </p:nvSpPr>
        <p:spPr>
          <a:xfrm>
            <a:off x="0" y="0"/>
            <a:ext cx="762000" cy="6858000"/>
          </a:xfrm>
          <a:prstGeom prst="rect">
            <a:avLst/>
          </a:prstGeom>
          <a:solidFill>
            <a:srgbClr val="2D4A5A"/>
          </a:solidFill>
          <a:ln w="12700">
            <a:solidFill>
              <a:srgbClr val="2D4A5A"/>
            </a:solidFill>
            <a:miter/>
          </a:ln>
        </p:spPr>
        <p:txBody>
          <a:bodyPr lIns="50800" tIns="50800" rIns="50800" bIns="50800" anchor="ctr"/>
          <a:lstStyle/>
          <a:p>
            <a:pPr algn="ctr" defTabSz="412740">
              <a:defRPr sz="1500" b="0"/>
            </a:pPr>
            <a:endParaRPr/>
          </a:p>
        </p:txBody>
      </p:sp>
      <p:pic>
        <p:nvPicPr>
          <p:cNvPr id="668" name="Picture 2" descr="Picture 2"/>
          <p:cNvPicPr>
            <a:picLocks noChangeAspect="1"/>
          </p:cNvPicPr>
          <p:nvPr/>
        </p:nvPicPr>
        <p:blipFill>
          <a:blip r:embed="rId2"/>
          <a:srcRect r="71542"/>
          <a:stretch>
            <a:fillRect/>
          </a:stretch>
        </p:blipFill>
        <p:spPr>
          <a:xfrm>
            <a:off x="190496" y="355600"/>
            <a:ext cx="412757" cy="434975"/>
          </a:xfrm>
          <a:prstGeom prst="rect">
            <a:avLst/>
          </a:prstGeom>
          <a:ln w="12700">
            <a:miter lim="400000"/>
          </a:ln>
        </p:spPr>
      </p:pic>
      <p:sp>
        <p:nvSpPr>
          <p:cNvPr id="6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0195" y="6406428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8133906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2" name="Group 6"/>
          <p:cNvGrpSpPr/>
          <p:nvPr/>
        </p:nvGrpSpPr>
        <p:grpSpPr>
          <a:xfrm>
            <a:off x="4308668" y="-1231617"/>
            <a:ext cx="1787335" cy="1134641"/>
            <a:chOff x="-1" y="0"/>
            <a:chExt cx="1787333" cy="1134639"/>
          </a:xfrm>
        </p:grpSpPr>
        <p:sp>
          <p:nvSpPr>
            <p:cNvPr id="676" name="Square"/>
            <p:cNvSpPr/>
            <p:nvPr/>
          </p:nvSpPr>
          <p:spPr>
            <a:xfrm>
              <a:off x="-2" y="-1"/>
              <a:ext cx="526197" cy="526199"/>
            </a:xfrm>
            <a:prstGeom prst="rect">
              <a:avLst/>
            </a:prstGeom>
            <a:solidFill>
              <a:srgbClr val="1F3D6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677" name="Square"/>
            <p:cNvSpPr/>
            <p:nvPr/>
          </p:nvSpPr>
          <p:spPr>
            <a:xfrm>
              <a:off x="630566" y="-1"/>
              <a:ext cx="526197" cy="526199"/>
            </a:xfrm>
            <a:prstGeom prst="rect">
              <a:avLst/>
            </a:prstGeom>
            <a:solidFill>
              <a:srgbClr val="387BB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678" name="Square"/>
            <p:cNvSpPr/>
            <p:nvPr/>
          </p:nvSpPr>
          <p:spPr>
            <a:xfrm>
              <a:off x="-2" y="608442"/>
              <a:ext cx="526197" cy="526197"/>
            </a:xfrm>
            <a:prstGeom prst="rect">
              <a:avLst/>
            </a:prstGeom>
            <a:solidFill>
              <a:srgbClr val="568DC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679" name="Square"/>
            <p:cNvSpPr/>
            <p:nvPr/>
          </p:nvSpPr>
          <p:spPr>
            <a:xfrm>
              <a:off x="630567" y="608442"/>
              <a:ext cx="526197" cy="526197"/>
            </a:xfrm>
            <a:prstGeom prst="rect">
              <a:avLst/>
            </a:prstGeom>
            <a:solidFill>
              <a:srgbClr val="88C8E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680" name="Square"/>
            <p:cNvSpPr/>
            <p:nvPr/>
          </p:nvSpPr>
          <p:spPr>
            <a:xfrm>
              <a:off x="1261136" y="-1"/>
              <a:ext cx="526197" cy="526199"/>
            </a:xfrm>
            <a:prstGeom prst="rect">
              <a:avLst/>
            </a:prstGeom>
            <a:solidFill>
              <a:srgbClr val="224C8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681" name="Square"/>
            <p:cNvSpPr/>
            <p:nvPr/>
          </p:nvSpPr>
          <p:spPr>
            <a:xfrm>
              <a:off x="1261136" y="608442"/>
              <a:ext cx="526197" cy="526197"/>
            </a:xfrm>
            <a:prstGeom prst="rect">
              <a:avLst/>
            </a:prstGeom>
            <a:solidFill>
              <a:srgbClr val="6AB1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</p:grpSp>
      <p:sp>
        <p:nvSpPr>
          <p:cNvPr id="683" name="Прямоугольник 1"/>
          <p:cNvSpPr/>
          <p:nvPr/>
        </p:nvSpPr>
        <p:spPr>
          <a:xfrm>
            <a:off x="0" y="0"/>
            <a:ext cx="762000" cy="6858000"/>
          </a:xfrm>
          <a:prstGeom prst="rect">
            <a:avLst/>
          </a:prstGeom>
          <a:solidFill>
            <a:srgbClr val="87408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/>
            </a:pPr>
            <a:endParaRPr/>
          </a:p>
        </p:txBody>
      </p:sp>
      <p:pic>
        <p:nvPicPr>
          <p:cNvPr id="684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2" y="162618"/>
            <a:ext cx="561344" cy="655264"/>
          </a:xfrm>
          <a:prstGeom prst="rect">
            <a:avLst/>
          </a:prstGeom>
          <a:ln w="12700">
            <a:miter lim="400000"/>
          </a:ln>
        </p:spPr>
      </p:pic>
      <p:sp>
        <p:nvSpPr>
          <p:cNvPr id="6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0195" y="6406428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7195907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8" name="Group 6"/>
          <p:cNvGrpSpPr/>
          <p:nvPr/>
        </p:nvGrpSpPr>
        <p:grpSpPr>
          <a:xfrm>
            <a:off x="4308668" y="-1231617"/>
            <a:ext cx="1787335" cy="1134641"/>
            <a:chOff x="-1" y="0"/>
            <a:chExt cx="1787333" cy="1134639"/>
          </a:xfrm>
        </p:grpSpPr>
        <p:sp>
          <p:nvSpPr>
            <p:cNvPr id="692" name="Square"/>
            <p:cNvSpPr/>
            <p:nvPr/>
          </p:nvSpPr>
          <p:spPr>
            <a:xfrm>
              <a:off x="-2" y="-1"/>
              <a:ext cx="526197" cy="526199"/>
            </a:xfrm>
            <a:prstGeom prst="rect">
              <a:avLst/>
            </a:prstGeom>
            <a:solidFill>
              <a:srgbClr val="1F3D6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693" name="Square"/>
            <p:cNvSpPr/>
            <p:nvPr/>
          </p:nvSpPr>
          <p:spPr>
            <a:xfrm>
              <a:off x="630566" y="-1"/>
              <a:ext cx="526197" cy="526199"/>
            </a:xfrm>
            <a:prstGeom prst="rect">
              <a:avLst/>
            </a:prstGeom>
            <a:solidFill>
              <a:srgbClr val="387BB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694" name="Square"/>
            <p:cNvSpPr/>
            <p:nvPr/>
          </p:nvSpPr>
          <p:spPr>
            <a:xfrm>
              <a:off x="-2" y="608442"/>
              <a:ext cx="526197" cy="526197"/>
            </a:xfrm>
            <a:prstGeom prst="rect">
              <a:avLst/>
            </a:prstGeom>
            <a:solidFill>
              <a:srgbClr val="568DC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695" name="Square"/>
            <p:cNvSpPr/>
            <p:nvPr/>
          </p:nvSpPr>
          <p:spPr>
            <a:xfrm>
              <a:off x="630567" y="608442"/>
              <a:ext cx="526197" cy="526197"/>
            </a:xfrm>
            <a:prstGeom prst="rect">
              <a:avLst/>
            </a:prstGeom>
            <a:solidFill>
              <a:srgbClr val="88C8E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696" name="Square"/>
            <p:cNvSpPr/>
            <p:nvPr/>
          </p:nvSpPr>
          <p:spPr>
            <a:xfrm>
              <a:off x="1261136" y="-1"/>
              <a:ext cx="526197" cy="526199"/>
            </a:xfrm>
            <a:prstGeom prst="rect">
              <a:avLst/>
            </a:prstGeom>
            <a:solidFill>
              <a:srgbClr val="224C8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697" name="Square"/>
            <p:cNvSpPr/>
            <p:nvPr/>
          </p:nvSpPr>
          <p:spPr>
            <a:xfrm>
              <a:off x="1261136" y="608442"/>
              <a:ext cx="526197" cy="526197"/>
            </a:xfrm>
            <a:prstGeom prst="rect">
              <a:avLst/>
            </a:prstGeom>
            <a:solidFill>
              <a:srgbClr val="6AB1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</p:grpSp>
      <p:sp>
        <p:nvSpPr>
          <p:cNvPr id="699" name="Прямоугольник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4A5A"/>
          </a:solidFill>
          <a:ln w="12700">
            <a:solidFill>
              <a:srgbClr val="32538F"/>
            </a:solidFill>
            <a:miter/>
          </a:ln>
        </p:spPr>
        <p:txBody>
          <a:bodyPr lIns="50800" tIns="50800" rIns="50800" bIns="50800" anchor="ctr"/>
          <a:lstStyle/>
          <a:p>
            <a:pPr algn="ctr" defTabSz="412740">
              <a:defRPr sz="1500" b="0"/>
            </a:pPr>
            <a:endParaRPr/>
          </a:p>
        </p:txBody>
      </p:sp>
      <p:pic>
        <p:nvPicPr>
          <p:cNvPr id="700" name="Рисунок 9" descr="Рисунок 9"/>
          <p:cNvPicPr>
            <a:picLocks noChangeAspect="1"/>
          </p:cNvPicPr>
          <p:nvPr/>
        </p:nvPicPr>
        <p:blipFill>
          <a:blip r:embed="rId2">
            <a:alphaModFix amt="5827"/>
          </a:blip>
          <a:srcRect b="65480"/>
          <a:stretch>
            <a:fillRect/>
          </a:stretch>
        </p:blipFill>
        <p:spPr>
          <a:xfrm>
            <a:off x="6191250" y="4708525"/>
            <a:ext cx="5607050" cy="2149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701" name="Рисунок 10" descr="Рисунок 10"/>
          <p:cNvPicPr>
            <a:picLocks noChangeAspect="1"/>
          </p:cNvPicPr>
          <p:nvPr/>
        </p:nvPicPr>
        <p:blipFill>
          <a:blip r:embed="rId3">
            <a:alphaModFix amt="5827"/>
          </a:blip>
          <a:srcRect t="69745"/>
          <a:stretch>
            <a:fillRect/>
          </a:stretch>
        </p:blipFill>
        <p:spPr>
          <a:xfrm>
            <a:off x="4591050" y="0"/>
            <a:ext cx="5183188" cy="1408113"/>
          </a:xfrm>
          <a:prstGeom prst="rect">
            <a:avLst/>
          </a:prstGeom>
          <a:ln w="12700">
            <a:miter lim="400000"/>
          </a:ln>
        </p:spPr>
      </p:pic>
      <p:pic>
        <p:nvPicPr>
          <p:cNvPr id="702" name="Рисунок 9" descr="Рисунок 9"/>
          <p:cNvPicPr>
            <a:picLocks noChangeAspect="1"/>
          </p:cNvPicPr>
          <p:nvPr/>
        </p:nvPicPr>
        <p:blipFill>
          <a:blip r:embed="rId4">
            <a:alphaModFix amt="5827"/>
          </a:blip>
          <a:srcRect b="65480"/>
          <a:stretch>
            <a:fillRect/>
          </a:stretch>
        </p:blipFill>
        <p:spPr>
          <a:xfrm rot="5400000">
            <a:off x="-1819913" y="4378325"/>
            <a:ext cx="5607055" cy="2149477"/>
          </a:xfrm>
          <a:prstGeom prst="rect">
            <a:avLst/>
          </a:prstGeom>
          <a:ln w="12700">
            <a:miter lim="400000"/>
          </a:ln>
        </p:spPr>
      </p:pic>
      <p:sp>
        <p:nvSpPr>
          <p:cNvPr id="7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0511797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Custom Layou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6" name="Group 6"/>
          <p:cNvGrpSpPr/>
          <p:nvPr/>
        </p:nvGrpSpPr>
        <p:grpSpPr>
          <a:xfrm>
            <a:off x="4308668" y="-1231617"/>
            <a:ext cx="1787335" cy="1134641"/>
            <a:chOff x="-1" y="0"/>
            <a:chExt cx="1787333" cy="1134639"/>
          </a:xfrm>
        </p:grpSpPr>
        <p:sp>
          <p:nvSpPr>
            <p:cNvPr id="710" name="Square"/>
            <p:cNvSpPr/>
            <p:nvPr/>
          </p:nvSpPr>
          <p:spPr>
            <a:xfrm>
              <a:off x="-2" y="-1"/>
              <a:ext cx="526197" cy="526199"/>
            </a:xfrm>
            <a:prstGeom prst="rect">
              <a:avLst/>
            </a:prstGeom>
            <a:solidFill>
              <a:srgbClr val="1F3D6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711" name="Square"/>
            <p:cNvSpPr/>
            <p:nvPr/>
          </p:nvSpPr>
          <p:spPr>
            <a:xfrm>
              <a:off x="630566" y="-1"/>
              <a:ext cx="526197" cy="526199"/>
            </a:xfrm>
            <a:prstGeom prst="rect">
              <a:avLst/>
            </a:prstGeom>
            <a:solidFill>
              <a:srgbClr val="387BB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712" name="Square"/>
            <p:cNvSpPr/>
            <p:nvPr/>
          </p:nvSpPr>
          <p:spPr>
            <a:xfrm>
              <a:off x="-2" y="608442"/>
              <a:ext cx="526197" cy="526197"/>
            </a:xfrm>
            <a:prstGeom prst="rect">
              <a:avLst/>
            </a:prstGeom>
            <a:solidFill>
              <a:srgbClr val="568DC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713" name="Square"/>
            <p:cNvSpPr/>
            <p:nvPr/>
          </p:nvSpPr>
          <p:spPr>
            <a:xfrm>
              <a:off x="630567" y="608442"/>
              <a:ext cx="526197" cy="526197"/>
            </a:xfrm>
            <a:prstGeom prst="rect">
              <a:avLst/>
            </a:prstGeom>
            <a:solidFill>
              <a:srgbClr val="88C8E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714" name="Square"/>
            <p:cNvSpPr/>
            <p:nvPr/>
          </p:nvSpPr>
          <p:spPr>
            <a:xfrm>
              <a:off x="1261136" y="-1"/>
              <a:ext cx="526197" cy="526199"/>
            </a:xfrm>
            <a:prstGeom prst="rect">
              <a:avLst/>
            </a:prstGeom>
            <a:solidFill>
              <a:srgbClr val="224C8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715" name="Square"/>
            <p:cNvSpPr/>
            <p:nvPr/>
          </p:nvSpPr>
          <p:spPr>
            <a:xfrm>
              <a:off x="1261136" y="608442"/>
              <a:ext cx="526197" cy="526197"/>
            </a:xfrm>
            <a:prstGeom prst="rect">
              <a:avLst/>
            </a:prstGeom>
            <a:solidFill>
              <a:srgbClr val="6AB1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</p:grpSp>
      <p:sp>
        <p:nvSpPr>
          <p:cNvPr id="717" name="Прямоугольник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4A5A"/>
          </a:solidFill>
          <a:ln w="12700">
            <a:solidFill>
              <a:srgbClr val="32538F"/>
            </a:solidFill>
            <a:miter/>
          </a:ln>
        </p:spPr>
        <p:txBody>
          <a:bodyPr lIns="50800" tIns="50800" rIns="50800" bIns="50800" anchor="ctr"/>
          <a:lstStyle/>
          <a:p>
            <a:pPr algn="ctr" defTabSz="412740">
              <a:defRPr sz="1500" b="0"/>
            </a:pPr>
            <a:endParaRPr/>
          </a:p>
        </p:txBody>
      </p:sp>
      <p:pic>
        <p:nvPicPr>
          <p:cNvPr id="718" name="Рисунок 9" descr="Рисунок 9"/>
          <p:cNvPicPr>
            <a:picLocks noChangeAspect="1"/>
          </p:cNvPicPr>
          <p:nvPr/>
        </p:nvPicPr>
        <p:blipFill>
          <a:blip r:embed="rId2">
            <a:alphaModFix amt="5827"/>
          </a:blip>
          <a:srcRect b="65480"/>
          <a:stretch>
            <a:fillRect/>
          </a:stretch>
        </p:blipFill>
        <p:spPr>
          <a:xfrm>
            <a:off x="6191250" y="4708525"/>
            <a:ext cx="5607050" cy="2149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719" name="Рисунок 10" descr="Рисунок 10"/>
          <p:cNvPicPr>
            <a:picLocks noChangeAspect="1"/>
          </p:cNvPicPr>
          <p:nvPr/>
        </p:nvPicPr>
        <p:blipFill>
          <a:blip r:embed="rId3">
            <a:alphaModFix amt="5827"/>
          </a:blip>
          <a:srcRect t="69745"/>
          <a:stretch>
            <a:fillRect/>
          </a:stretch>
        </p:blipFill>
        <p:spPr>
          <a:xfrm>
            <a:off x="4591050" y="0"/>
            <a:ext cx="5183188" cy="1408113"/>
          </a:xfrm>
          <a:prstGeom prst="rect">
            <a:avLst/>
          </a:prstGeom>
          <a:ln w="12700">
            <a:miter lim="400000"/>
          </a:ln>
        </p:spPr>
      </p:pic>
      <p:pic>
        <p:nvPicPr>
          <p:cNvPr id="720" name="Рисунок 9" descr="Рисунок 9"/>
          <p:cNvPicPr>
            <a:picLocks noChangeAspect="1"/>
          </p:cNvPicPr>
          <p:nvPr/>
        </p:nvPicPr>
        <p:blipFill>
          <a:blip r:embed="rId4">
            <a:alphaModFix amt="5827"/>
          </a:blip>
          <a:srcRect b="65480"/>
          <a:stretch>
            <a:fillRect/>
          </a:stretch>
        </p:blipFill>
        <p:spPr>
          <a:xfrm rot="5400000">
            <a:off x="-1819913" y="4378323"/>
            <a:ext cx="5607056" cy="2149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721" name="Рисунок 6" descr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1993900"/>
            <a:ext cx="1725616" cy="2101850"/>
          </a:xfrm>
          <a:prstGeom prst="rect">
            <a:avLst/>
          </a:prstGeom>
          <a:ln w="12700">
            <a:miter lim="400000"/>
          </a:ln>
        </p:spPr>
      </p:pic>
      <p:sp>
        <p:nvSpPr>
          <p:cNvPr id="7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169407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5" name="Group 6"/>
          <p:cNvGrpSpPr/>
          <p:nvPr/>
        </p:nvGrpSpPr>
        <p:grpSpPr>
          <a:xfrm>
            <a:off x="4308668" y="-1231617"/>
            <a:ext cx="1787335" cy="1134641"/>
            <a:chOff x="-1" y="0"/>
            <a:chExt cx="1787333" cy="1134639"/>
          </a:xfrm>
        </p:grpSpPr>
        <p:sp>
          <p:nvSpPr>
            <p:cNvPr id="729" name="Square"/>
            <p:cNvSpPr/>
            <p:nvPr/>
          </p:nvSpPr>
          <p:spPr>
            <a:xfrm>
              <a:off x="-2" y="-1"/>
              <a:ext cx="526197" cy="526199"/>
            </a:xfrm>
            <a:prstGeom prst="rect">
              <a:avLst/>
            </a:prstGeom>
            <a:solidFill>
              <a:srgbClr val="1F3D6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730" name="Square"/>
            <p:cNvSpPr/>
            <p:nvPr/>
          </p:nvSpPr>
          <p:spPr>
            <a:xfrm>
              <a:off x="630566" y="-1"/>
              <a:ext cx="526197" cy="526199"/>
            </a:xfrm>
            <a:prstGeom prst="rect">
              <a:avLst/>
            </a:prstGeom>
            <a:solidFill>
              <a:srgbClr val="387BB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731" name="Square"/>
            <p:cNvSpPr/>
            <p:nvPr/>
          </p:nvSpPr>
          <p:spPr>
            <a:xfrm>
              <a:off x="-2" y="608442"/>
              <a:ext cx="526197" cy="526197"/>
            </a:xfrm>
            <a:prstGeom prst="rect">
              <a:avLst/>
            </a:prstGeom>
            <a:solidFill>
              <a:srgbClr val="568DC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732" name="Square"/>
            <p:cNvSpPr/>
            <p:nvPr/>
          </p:nvSpPr>
          <p:spPr>
            <a:xfrm>
              <a:off x="630567" y="608442"/>
              <a:ext cx="526197" cy="526197"/>
            </a:xfrm>
            <a:prstGeom prst="rect">
              <a:avLst/>
            </a:prstGeom>
            <a:solidFill>
              <a:srgbClr val="88C8E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733" name="Square"/>
            <p:cNvSpPr/>
            <p:nvPr/>
          </p:nvSpPr>
          <p:spPr>
            <a:xfrm>
              <a:off x="1261136" y="-1"/>
              <a:ext cx="526197" cy="526199"/>
            </a:xfrm>
            <a:prstGeom prst="rect">
              <a:avLst/>
            </a:prstGeom>
            <a:solidFill>
              <a:srgbClr val="224C8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734" name="Square"/>
            <p:cNvSpPr/>
            <p:nvPr/>
          </p:nvSpPr>
          <p:spPr>
            <a:xfrm>
              <a:off x="1261136" y="608442"/>
              <a:ext cx="526197" cy="526197"/>
            </a:xfrm>
            <a:prstGeom prst="rect">
              <a:avLst/>
            </a:prstGeom>
            <a:solidFill>
              <a:srgbClr val="6AB1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</p:grpSp>
      <p:sp>
        <p:nvSpPr>
          <p:cNvPr id="736" name="Прямоугольник 2"/>
          <p:cNvSpPr/>
          <p:nvPr/>
        </p:nvSpPr>
        <p:spPr>
          <a:xfrm>
            <a:off x="0" y="0"/>
            <a:ext cx="3181350" cy="6858000"/>
          </a:xfrm>
          <a:prstGeom prst="rect">
            <a:avLst/>
          </a:prstGeom>
          <a:solidFill>
            <a:srgbClr val="2D4A5A"/>
          </a:solidFill>
          <a:ln w="12700">
            <a:solidFill>
              <a:srgbClr val="42719B"/>
            </a:solidFill>
            <a:miter/>
          </a:ln>
        </p:spPr>
        <p:txBody>
          <a:bodyPr lIns="50800" tIns="50800" rIns="50800" bIns="50800" anchor="ctr"/>
          <a:lstStyle/>
          <a:p>
            <a:pPr algn="ctr" defTabSz="412740">
              <a:defRPr sz="1500" b="0"/>
            </a:pPr>
            <a:endParaRPr/>
          </a:p>
        </p:txBody>
      </p:sp>
      <p:pic>
        <p:nvPicPr>
          <p:cNvPr id="737" name="Рисунок 8" descr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68" y="1993900"/>
            <a:ext cx="1725617" cy="2101850"/>
          </a:xfrm>
          <a:prstGeom prst="rect">
            <a:avLst/>
          </a:prstGeom>
          <a:ln w="12700">
            <a:miter lim="400000"/>
          </a:ln>
        </p:spPr>
      </p:pic>
      <p:pic>
        <p:nvPicPr>
          <p:cNvPr id="738" name="Рисунок 9" descr="Рисунок 9"/>
          <p:cNvPicPr>
            <a:picLocks noChangeAspect="1"/>
          </p:cNvPicPr>
          <p:nvPr/>
        </p:nvPicPr>
        <p:blipFill>
          <a:blip r:embed="rId3"/>
          <a:srcRect b="65480"/>
          <a:stretch>
            <a:fillRect/>
          </a:stretch>
        </p:blipFill>
        <p:spPr>
          <a:xfrm>
            <a:off x="6191250" y="4708525"/>
            <a:ext cx="5607050" cy="2149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739" name="Рисунок 10" descr="Рисунок 10"/>
          <p:cNvPicPr>
            <a:picLocks noChangeAspect="1"/>
          </p:cNvPicPr>
          <p:nvPr/>
        </p:nvPicPr>
        <p:blipFill>
          <a:blip r:embed="rId4"/>
          <a:srcRect t="69745"/>
          <a:stretch>
            <a:fillRect/>
          </a:stretch>
        </p:blipFill>
        <p:spPr>
          <a:xfrm>
            <a:off x="4591050" y="0"/>
            <a:ext cx="5183188" cy="1408113"/>
          </a:xfrm>
          <a:prstGeom prst="rect">
            <a:avLst/>
          </a:prstGeom>
          <a:ln w="12700">
            <a:miter lim="400000"/>
          </a:ln>
        </p:spPr>
      </p:pic>
      <p:sp>
        <p:nvSpPr>
          <p:cNvPr id="7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6288841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Logo + Page Title (Black P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3" name="Group 6"/>
          <p:cNvGrpSpPr/>
          <p:nvPr/>
        </p:nvGrpSpPr>
        <p:grpSpPr>
          <a:xfrm>
            <a:off x="4308668" y="-1231617"/>
            <a:ext cx="1787335" cy="1134641"/>
            <a:chOff x="-1" y="0"/>
            <a:chExt cx="1787333" cy="1134639"/>
          </a:xfrm>
        </p:grpSpPr>
        <p:sp>
          <p:nvSpPr>
            <p:cNvPr id="747" name="Square"/>
            <p:cNvSpPr/>
            <p:nvPr/>
          </p:nvSpPr>
          <p:spPr>
            <a:xfrm>
              <a:off x="-2" y="-1"/>
              <a:ext cx="526197" cy="526199"/>
            </a:xfrm>
            <a:prstGeom prst="rect">
              <a:avLst/>
            </a:prstGeom>
            <a:solidFill>
              <a:srgbClr val="1F3D6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748" name="Square"/>
            <p:cNvSpPr/>
            <p:nvPr/>
          </p:nvSpPr>
          <p:spPr>
            <a:xfrm>
              <a:off x="630566" y="-1"/>
              <a:ext cx="526197" cy="526199"/>
            </a:xfrm>
            <a:prstGeom prst="rect">
              <a:avLst/>
            </a:prstGeom>
            <a:solidFill>
              <a:srgbClr val="387BB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749" name="Square"/>
            <p:cNvSpPr/>
            <p:nvPr/>
          </p:nvSpPr>
          <p:spPr>
            <a:xfrm>
              <a:off x="-2" y="608442"/>
              <a:ext cx="526197" cy="526197"/>
            </a:xfrm>
            <a:prstGeom prst="rect">
              <a:avLst/>
            </a:prstGeom>
            <a:solidFill>
              <a:srgbClr val="568DC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750" name="Square"/>
            <p:cNvSpPr/>
            <p:nvPr/>
          </p:nvSpPr>
          <p:spPr>
            <a:xfrm>
              <a:off x="630567" y="608442"/>
              <a:ext cx="526197" cy="526197"/>
            </a:xfrm>
            <a:prstGeom prst="rect">
              <a:avLst/>
            </a:prstGeom>
            <a:solidFill>
              <a:srgbClr val="88C8E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751" name="Square"/>
            <p:cNvSpPr/>
            <p:nvPr/>
          </p:nvSpPr>
          <p:spPr>
            <a:xfrm>
              <a:off x="1261136" y="-1"/>
              <a:ext cx="526197" cy="526199"/>
            </a:xfrm>
            <a:prstGeom prst="rect">
              <a:avLst/>
            </a:prstGeom>
            <a:solidFill>
              <a:srgbClr val="224C8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752" name="Square"/>
            <p:cNvSpPr/>
            <p:nvPr/>
          </p:nvSpPr>
          <p:spPr>
            <a:xfrm>
              <a:off x="1261136" y="608442"/>
              <a:ext cx="526197" cy="526197"/>
            </a:xfrm>
            <a:prstGeom prst="rect">
              <a:avLst/>
            </a:prstGeom>
            <a:solidFill>
              <a:srgbClr val="6AB1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</p:grpSp>
      <p:pic>
        <p:nvPicPr>
          <p:cNvPr id="754" name="Google Shape;8;p2" descr="Google Shape;8;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9769" y="-700400"/>
            <a:ext cx="14325605" cy="9534236"/>
          </a:xfrm>
          <a:prstGeom prst="rect">
            <a:avLst/>
          </a:prstGeom>
          <a:ln w="12700">
            <a:miter lim="400000"/>
          </a:ln>
        </p:spPr>
      </p:pic>
      <p:sp>
        <p:nvSpPr>
          <p:cNvPr id="755" name="Title Text"/>
          <p:cNvSpPr txBox="1">
            <a:spLocks noGrp="1"/>
          </p:cNvSpPr>
          <p:nvPr>
            <p:ph type="title"/>
          </p:nvPr>
        </p:nvSpPr>
        <p:spPr>
          <a:xfrm>
            <a:off x="0" y="928331"/>
            <a:ext cx="12192000" cy="742406"/>
          </a:xfrm>
          <a:prstGeom prst="rect">
            <a:avLst/>
          </a:prstGeom>
        </p:spPr>
        <p:txBody>
          <a:bodyPr lIns="91421" tIns="91421" rIns="91421" bIns="91421" anchor="t"/>
          <a:lstStyle>
            <a:lvl1pPr algn="l" defTabSz="914400">
              <a:lnSpc>
                <a:spcPct val="90000"/>
              </a:lnSpc>
              <a:defRPr sz="29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56" name="Google Shape;10;p2"/>
          <p:cNvSpPr/>
          <p:nvPr/>
        </p:nvSpPr>
        <p:spPr>
          <a:xfrm>
            <a:off x="561189" y="788195"/>
            <a:ext cx="819600" cy="2120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57" name="Google Shape;11;p2"/>
          <p:cNvSpPr/>
          <p:nvPr/>
        </p:nvSpPr>
        <p:spPr>
          <a:xfrm>
            <a:off x="196" y="6457100"/>
            <a:ext cx="12192007" cy="400805"/>
          </a:xfrm>
          <a:prstGeom prst="rect">
            <a:avLst/>
          </a:prstGeom>
          <a:solidFill>
            <a:srgbClr val="0C0B1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758" name="Google Shape;12;p2" descr="Google Shape;12;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32" y="196834"/>
            <a:ext cx="1037037" cy="311101"/>
          </a:xfrm>
          <a:prstGeom prst="rect">
            <a:avLst/>
          </a:prstGeom>
          <a:ln w="12700">
            <a:miter lim="400000"/>
          </a:ln>
        </p:spPr>
      </p:pic>
      <p:sp>
        <p:nvSpPr>
          <p:cNvPr id="759" name="Google Shape;13;p2"/>
          <p:cNvSpPr/>
          <p:nvPr/>
        </p:nvSpPr>
        <p:spPr>
          <a:xfrm>
            <a:off x="0" y="6444882"/>
            <a:ext cx="12192000" cy="12705"/>
          </a:xfrm>
          <a:prstGeom prst="rect">
            <a:avLst/>
          </a:prstGeom>
          <a:solidFill>
            <a:srgbClr val="16151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60" name="Google Shape;14;p2"/>
          <p:cNvSpPr txBox="1"/>
          <p:nvPr/>
        </p:nvSpPr>
        <p:spPr>
          <a:xfrm>
            <a:off x="9773000" y="6492253"/>
            <a:ext cx="2419205" cy="33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r">
              <a:defRPr sz="600"/>
            </a:lvl1pPr>
          </a:lstStyle>
          <a:p>
            <a:r>
              <a:t>© 2019 Just AI</a:t>
            </a:r>
          </a:p>
        </p:txBody>
      </p:sp>
      <p:sp>
        <p:nvSpPr>
          <p:cNvPr id="7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3541912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4" name="Group 6"/>
          <p:cNvGrpSpPr/>
          <p:nvPr/>
        </p:nvGrpSpPr>
        <p:grpSpPr>
          <a:xfrm>
            <a:off x="4308668" y="-1231617"/>
            <a:ext cx="1787335" cy="1134641"/>
            <a:chOff x="-1" y="0"/>
            <a:chExt cx="1787333" cy="1134639"/>
          </a:xfrm>
        </p:grpSpPr>
        <p:sp>
          <p:nvSpPr>
            <p:cNvPr id="768" name="Square"/>
            <p:cNvSpPr/>
            <p:nvPr/>
          </p:nvSpPr>
          <p:spPr>
            <a:xfrm>
              <a:off x="-2" y="-1"/>
              <a:ext cx="526197" cy="526199"/>
            </a:xfrm>
            <a:prstGeom prst="rect">
              <a:avLst/>
            </a:prstGeom>
            <a:solidFill>
              <a:srgbClr val="1F3D6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769" name="Square"/>
            <p:cNvSpPr/>
            <p:nvPr/>
          </p:nvSpPr>
          <p:spPr>
            <a:xfrm>
              <a:off x="630566" y="-1"/>
              <a:ext cx="526197" cy="526199"/>
            </a:xfrm>
            <a:prstGeom prst="rect">
              <a:avLst/>
            </a:prstGeom>
            <a:solidFill>
              <a:srgbClr val="387BB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770" name="Square"/>
            <p:cNvSpPr/>
            <p:nvPr/>
          </p:nvSpPr>
          <p:spPr>
            <a:xfrm>
              <a:off x="-2" y="608442"/>
              <a:ext cx="526197" cy="526197"/>
            </a:xfrm>
            <a:prstGeom prst="rect">
              <a:avLst/>
            </a:prstGeom>
            <a:solidFill>
              <a:srgbClr val="568DC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771" name="Square"/>
            <p:cNvSpPr/>
            <p:nvPr/>
          </p:nvSpPr>
          <p:spPr>
            <a:xfrm>
              <a:off x="630567" y="608442"/>
              <a:ext cx="526197" cy="526197"/>
            </a:xfrm>
            <a:prstGeom prst="rect">
              <a:avLst/>
            </a:prstGeom>
            <a:solidFill>
              <a:srgbClr val="88C8E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772" name="Square"/>
            <p:cNvSpPr/>
            <p:nvPr/>
          </p:nvSpPr>
          <p:spPr>
            <a:xfrm>
              <a:off x="1261136" y="-1"/>
              <a:ext cx="526197" cy="526199"/>
            </a:xfrm>
            <a:prstGeom prst="rect">
              <a:avLst/>
            </a:prstGeom>
            <a:solidFill>
              <a:srgbClr val="224C8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773" name="Square"/>
            <p:cNvSpPr/>
            <p:nvPr/>
          </p:nvSpPr>
          <p:spPr>
            <a:xfrm>
              <a:off x="1261136" y="608442"/>
              <a:ext cx="526197" cy="526197"/>
            </a:xfrm>
            <a:prstGeom prst="rect">
              <a:avLst/>
            </a:prstGeom>
            <a:solidFill>
              <a:srgbClr val="6AB1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</p:grpSp>
      <p:sp>
        <p:nvSpPr>
          <p:cNvPr id="775" name="Title Text"/>
          <p:cNvSpPr txBox="1">
            <a:spLocks noGrp="1"/>
          </p:cNvSpPr>
          <p:nvPr>
            <p:ph type="title"/>
          </p:nvPr>
        </p:nvSpPr>
        <p:spPr>
          <a:xfrm>
            <a:off x="914400" y="2130425"/>
            <a:ext cx="10363201" cy="1470029"/>
          </a:xfrm>
          <a:prstGeom prst="rect">
            <a:avLst/>
          </a:prstGeom>
        </p:spPr>
        <p:txBody>
          <a:bodyPr lIns="45718" tIns="45718" rIns="45718" bIns="45718"/>
          <a:lstStyle>
            <a:lvl1pPr algn="l" defTabSz="914400">
              <a:lnSpc>
                <a:spcPct val="90000"/>
              </a:lnSpc>
              <a:defRPr sz="4400"/>
            </a:lvl1pPr>
          </a:lstStyle>
          <a:p>
            <a:r>
              <a:t>Title Text</a:t>
            </a:r>
          </a:p>
        </p:txBody>
      </p:sp>
      <p:sp>
        <p:nvSpPr>
          <p:cNvPr id="7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1pPr>
            <a:lvl2pPr marL="0" indent="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2pPr>
            <a:lvl3pPr marL="0" indent="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3pPr>
            <a:lvl4pPr marL="0" indent="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4pPr>
            <a:lvl5pPr marL="0" indent="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0195" y="6406428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9896924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Прямоугольник 3"/>
          <p:cNvSpPr/>
          <p:nvPr/>
        </p:nvSpPr>
        <p:spPr>
          <a:xfrm>
            <a:off x="0" y="0"/>
            <a:ext cx="3181350" cy="6858000"/>
          </a:xfrm>
          <a:prstGeom prst="rect">
            <a:avLst/>
          </a:prstGeom>
          <a:solidFill>
            <a:srgbClr val="2D4A5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/>
            </a:pPr>
            <a:endParaRPr/>
          </a:p>
        </p:txBody>
      </p:sp>
      <p:pic>
        <p:nvPicPr>
          <p:cNvPr id="785" name="Рисунок 6" descr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68" y="1993900"/>
            <a:ext cx="1725617" cy="2101850"/>
          </a:xfrm>
          <a:prstGeom prst="rect">
            <a:avLst/>
          </a:prstGeom>
          <a:ln w="12700">
            <a:miter lim="400000"/>
          </a:ln>
        </p:spPr>
      </p:pic>
      <p:sp>
        <p:nvSpPr>
          <p:cNvPr id="7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8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467142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Прямоугольник 1"/>
          <p:cNvSpPr/>
          <p:nvPr/>
        </p:nvSpPr>
        <p:spPr>
          <a:xfrm>
            <a:off x="0" y="0"/>
            <a:ext cx="762000" cy="6858000"/>
          </a:xfrm>
          <a:prstGeom prst="rect">
            <a:avLst/>
          </a:prstGeom>
          <a:solidFill>
            <a:srgbClr val="2D4A5A"/>
          </a:solidFill>
          <a:ln w="12700">
            <a:solidFill>
              <a:srgbClr val="2D4A5A"/>
            </a:solidFill>
            <a:miter/>
          </a:ln>
        </p:spPr>
        <p:txBody>
          <a:bodyPr lIns="50800" tIns="50800" rIns="50800" bIns="50800" anchor="ctr"/>
          <a:lstStyle/>
          <a:p>
            <a:pPr algn="ctr" defTabSz="412740">
              <a:defRPr sz="1500" b="0"/>
            </a:pPr>
            <a:endParaRPr/>
          </a:p>
        </p:txBody>
      </p:sp>
      <p:pic>
        <p:nvPicPr>
          <p:cNvPr id="794" name="Picture 3" descr="Picture 3"/>
          <p:cNvPicPr>
            <a:picLocks noChangeAspect="1"/>
          </p:cNvPicPr>
          <p:nvPr/>
        </p:nvPicPr>
        <p:blipFill>
          <a:blip r:embed="rId2"/>
          <a:srcRect r="71542"/>
          <a:stretch>
            <a:fillRect/>
          </a:stretch>
        </p:blipFill>
        <p:spPr>
          <a:xfrm>
            <a:off x="190496" y="355600"/>
            <a:ext cx="412756" cy="434975"/>
          </a:xfrm>
          <a:prstGeom prst="rect">
            <a:avLst/>
          </a:prstGeom>
          <a:ln w="12700">
            <a:miter lim="400000"/>
          </a:ln>
        </p:spPr>
      </p:pic>
      <p:sp>
        <p:nvSpPr>
          <p:cNvPr id="795" name="Прямоугольник 1"/>
          <p:cNvSpPr/>
          <p:nvPr/>
        </p:nvSpPr>
        <p:spPr>
          <a:xfrm>
            <a:off x="0" y="0"/>
            <a:ext cx="762000" cy="6858000"/>
          </a:xfrm>
          <a:prstGeom prst="rect">
            <a:avLst/>
          </a:prstGeom>
          <a:solidFill>
            <a:srgbClr val="2D4A5A"/>
          </a:solidFill>
          <a:ln w="25400">
            <a:solidFill>
              <a:srgbClr val="42719B"/>
            </a:solidFill>
          </a:ln>
        </p:spPr>
        <p:txBody>
          <a:bodyPr lIns="50800" tIns="50800" rIns="50800" bIns="50800" anchor="ctr"/>
          <a:lstStyle/>
          <a:p>
            <a:pPr algn="ctr" defTabSz="412740">
              <a:defRPr sz="1500" b="0"/>
            </a:pPr>
            <a:endParaRPr/>
          </a:p>
        </p:txBody>
      </p:sp>
      <p:pic>
        <p:nvPicPr>
          <p:cNvPr id="796" name="Рисунок 7" descr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87" y="163512"/>
            <a:ext cx="561977" cy="684216"/>
          </a:xfrm>
          <a:prstGeom prst="rect">
            <a:avLst/>
          </a:prstGeom>
          <a:ln w="12700">
            <a:miter lim="400000"/>
          </a:ln>
        </p:spPr>
      </p:pic>
      <p:sp>
        <p:nvSpPr>
          <p:cNvPr id="7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3208169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Пустой слайд 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020939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&amp; Subtitle copy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"/>
          <p:cNvSpPr/>
          <p:nvPr/>
        </p:nvSpPr>
        <p:spPr>
          <a:xfrm>
            <a:off x="-282679" y="-199342"/>
            <a:ext cx="12757357" cy="7095650"/>
          </a:xfrm>
          <a:prstGeom prst="rect">
            <a:avLst/>
          </a:prstGeom>
          <a:solidFill>
            <a:srgbClr val="6AB1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600" b="0"/>
            </a:pPr>
            <a:endParaRPr/>
          </a:p>
        </p:txBody>
      </p:sp>
      <p:sp>
        <p:nvSpPr>
          <p:cNvPr id="67" name="Rectangle"/>
          <p:cNvSpPr/>
          <p:nvPr/>
        </p:nvSpPr>
        <p:spPr>
          <a:xfrm>
            <a:off x="8321268" y="-52074"/>
            <a:ext cx="3968306" cy="6962148"/>
          </a:xfrm>
          <a:prstGeom prst="rect">
            <a:avLst/>
          </a:prstGeom>
          <a:solidFill>
            <a:srgbClr val="0413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600" b="0"/>
            </a:pPr>
            <a:endParaRPr/>
          </a:p>
        </p:txBody>
      </p:sp>
      <p:pic>
        <p:nvPicPr>
          <p:cNvPr id="68" name="Picture 15" descr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20" y="239654"/>
            <a:ext cx="1587482" cy="47760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50942" y="6540500"/>
            <a:ext cx="283770" cy="275133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7381691"/>
      </p:ext>
    </p:extLst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Logo + Page Title (Black Page)">
    <p:bg>
      <p:bgPr>
        <a:solidFill>
          <a:srgbClr val="0C0B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1" name="Google Shape;8;p2" descr="Google Shape;8;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9769" y="-700400"/>
            <a:ext cx="14325603" cy="9534236"/>
          </a:xfrm>
          <a:prstGeom prst="rect">
            <a:avLst/>
          </a:prstGeom>
          <a:ln w="12700">
            <a:miter lim="400000"/>
          </a:ln>
        </p:spPr>
      </p:pic>
      <p:sp>
        <p:nvSpPr>
          <p:cNvPr id="812" name="Title Text"/>
          <p:cNvSpPr txBox="1">
            <a:spLocks noGrp="1"/>
          </p:cNvSpPr>
          <p:nvPr>
            <p:ph type="title"/>
          </p:nvPr>
        </p:nvSpPr>
        <p:spPr>
          <a:xfrm>
            <a:off x="0" y="928331"/>
            <a:ext cx="12192000" cy="742404"/>
          </a:xfrm>
          <a:prstGeom prst="rect">
            <a:avLst/>
          </a:prstGeom>
        </p:spPr>
        <p:txBody>
          <a:bodyPr lIns="91422" tIns="91422" rIns="91422" bIns="91422" anchor="t"/>
          <a:lstStyle>
            <a:lvl1pPr algn="l" defTabSz="914400">
              <a:defRPr sz="29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13" name="Google Shape;11;p2"/>
          <p:cNvSpPr/>
          <p:nvPr/>
        </p:nvSpPr>
        <p:spPr>
          <a:xfrm>
            <a:off x="197" y="6457100"/>
            <a:ext cx="12192005" cy="400803"/>
          </a:xfrm>
          <a:prstGeom prst="rect">
            <a:avLst/>
          </a:prstGeom>
          <a:solidFill>
            <a:srgbClr val="0C0B1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814" name="Google Shape;12;p2" descr="Google Shape;12;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32" y="196834"/>
            <a:ext cx="1037037" cy="311101"/>
          </a:xfrm>
          <a:prstGeom prst="rect">
            <a:avLst/>
          </a:prstGeom>
          <a:ln w="12700">
            <a:miter lim="400000"/>
          </a:ln>
        </p:spPr>
      </p:pic>
      <p:sp>
        <p:nvSpPr>
          <p:cNvPr id="815" name="Google Shape;13;p2"/>
          <p:cNvSpPr/>
          <p:nvPr/>
        </p:nvSpPr>
        <p:spPr>
          <a:xfrm>
            <a:off x="0" y="6444882"/>
            <a:ext cx="12192000" cy="12703"/>
          </a:xfrm>
          <a:prstGeom prst="rect">
            <a:avLst/>
          </a:prstGeom>
          <a:solidFill>
            <a:srgbClr val="16151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16" name="Google Shape;14;p2"/>
          <p:cNvSpPr txBox="1"/>
          <p:nvPr/>
        </p:nvSpPr>
        <p:spPr>
          <a:xfrm>
            <a:off x="9773000" y="6492256"/>
            <a:ext cx="2419203" cy="330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r">
              <a:defRPr sz="600"/>
            </a:lvl1pPr>
          </a:lstStyle>
          <a:p>
            <a:r>
              <a:t>© 2019 Just AI</a:t>
            </a:r>
          </a:p>
        </p:txBody>
      </p:sp>
      <p:sp>
        <p:nvSpPr>
          <p:cNvPr id="8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7402037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Empty Page">
    <p:bg>
      <p:bgPr>
        <a:solidFill>
          <a:srgbClr val="0C0B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4" name="Google Shape;16;p3" descr="Google Shape;16;p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9769" y="-700400"/>
            <a:ext cx="14325603" cy="9534236"/>
          </a:xfrm>
          <a:prstGeom prst="rect">
            <a:avLst/>
          </a:prstGeom>
          <a:ln w="12700">
            <a:miter lim="400000"/>
          </a:ln>
        </p:spPr>
      </p:pic>
      <p:sp>
        <p:nvSpPr>
          <p:cNvPr id="825" name="Google Shape;17;p3"/>
          <p:cNvSpPr/>
          <p:nvPr/>
        </p:nvSpPr>
        <p:spPr>
          <a:xfrm>
            <a:off x="197" y="6457100"/>
            <a:ext cx="12192005" cy="400803"/>
          </a:xfrm>
          <a:prstGeom prst="rect">
            <a:avLst/>
          </a:prstGeom>
          <a:solidFill>
            <a:srgbClr val="0C0B1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26" name="Google Shape;18;p3"/>
          <p:cNvSpPr/>
          <p:nvPr/>
        </p:nvSpPr>
        <p:spPr>
          <a:xfrm>
            <a:off x="0" y="6444882"/>
            <a:ext cx="12192000" cy="12703"/>
          </a:xfrm>
          <a:prstGeom prst="rect">
            <a:avLst/>
          </a:prstGeom>
          <a:solidFill>
            <a:srgbClr val="16151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27" name="Google Shape;19;p3"/>
          <p:cNvSpPr txBox="1"/>
          <p:nvPr/>
        </p:nvSpPr>
        <p:spPr>
          <a:xfrm>
            <a:off x="9772800" y="6492387"/>
            <a:ext cx="2419203" cy="33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r">
              <a:defRPr sz="600"/>
            </a:lvl1pPr>
          </a:lstStyle>
          <a:p>
            <a:r>
              <a:t>© 2019 Just AI</a:t>
            </a:r>
          </a:p>
        </p:txBody>
      </p:sp>
      <p:pic>
        <p:nvPicPr>
          <p:cNvPr id="828" name="Google Shape;20;p3" descr="Google Shape;20;p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142" y="2511717"/>
            <a:ext cx="1505719" cy="1834570"/>
          </a:xfrm>
          <a:prstGeom prst="rect">
            <a:avLst/>
          </a:prstGeom>
          <a:ln w="12700">
            <a:miter lim="400000"/>
          </a:ln>
        </p:spPr>
      </p:pic>
      <p:sp>
        <p:nvSpPr>
          <p:cNvPr id="8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6970300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Main">
    <p:bg>
      <p:bgPr>
        <a:solidFill>
          <a:srgbClr val="0C0B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6" name="Google Shape;22;p4" descr="Google Shape;22;p4"/>
          <p:cNvPicPr>
            <a:picLocks noChangeAspect="1"/>
          </p:cNvPicPr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2541197" y="1371600"/>
            <a:ext cx="7109605" cy="411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37" name="Google Shape;23;p4" descr="Google Shape;23;p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62169" y="-700400"/>
            <a:ext cx="14325603" cy="9534236"/>
          </a:xfrm>
          <a:prstGeom prst="rect">
            <a:avLst/>
          </a:prstGeom>
          <a:ln w="12700">
            <a:miter lim="400000"/>
          </a:ln>
        </p:spPr>
      </p:pic>
      <p:sp>
        <p:nvSpPr>
          <p:cNvPr id="838" name="Google Shape;24;p4"/>
          <p:cNvSpPr/>
          <p:nvPr/>
        </p:nvSpPr>
        <p:spPr>
          <a:xfrm>
            <a:off x="197" y="6457100"/>
            <a:ext cx="12192005" cy="400803"/>
          </a:xfrm>
          <a:prstGeom prst="rect">
            <a:avLst/>
          </a:prstGeom>
          <a:solidFill>
            <a:srgbClr val="0C0B1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39" name="Google Shape;25;p4"/>
          <p:cNvSpPr/>
          <p:nvPr/>
        </p:nvSpPr>
        <p:spPr>
          <a:xfrm>
            <a:off x="0" y="6444882"/>
            <a:ext cx="12192000" cy="12703"/>
          </a:xfrm>
          <a:prstGeom prst="rect">
            <a:avLst/>
          </a:prstGeom>
          <a:solidFill>
            <a:srgbClr val="16151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40" name="Google Shape;26;p4"/>
          <p:cNvSpPr txBox="1"/>
          <p:nvPr/>
        </p:nvSpPr>
        <p:spPr>
          <a:xfrm>
            <a:off x="9772800" y="6492387"/>
            <a:ext cx="2419203" cy="33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r">
              <a:defRPr sz="600"/>
            </a:lvl1pPr>
          </a:lstStyle>
          <a:p>
            <a:r>
              <a:t>© 2019 Just AI</a:t>
            </a:r>
          </a:p>
        </p:txBody>
      </p:sp>
      <p:sp>
        <p:nvSpPr>
          <p:cNvPr id="841" name="Google Shape;27;p4"/>
          <p:cNvSpPr txBox="1"/>
          <p:nvPr/>
        </p:nvSpPr>
        <p:spPr>
          <a:xfrm>
            <a:off x="-202" y="4100243"/>
            <a:ext cx="12192005" cy="677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>
              <a:defRPr sz="2900"/>
            </a:lvl1pPr>
          </a:lstStyle>
          <a:p>
            <a:r>
              <a:t>Company meet-up</a:t>
            </a:r>
          </a:p>
        </p:txBody>
      </p:sp>
      <p:pic>
        <p:nvPicPr>
          <p:cNvPr id="842" name="Google Shape;28;p4" descr="Google Shape;28;p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142" y="1384717"/>
            <a:ext cx="1505719" cy="1834570"/>
          </a:xfrm>
          <a:prstGeom prst="rect">
            <a:avLst/>
          </a:prstGeom>
          <a:ln w="12700">
            <a:miter lim="400000"/>
          </a:ln>
        </p:spPr>
      </p:pic>
      <p:sp>
        <p:nvSpPr>
          <p:cNvPr id="843" name="Google Shape;27;p4"/>
          <p:cNvSpPr txBox="1"/>
          <p:nvPr/>
        </p:nvSpPr>
        <p:spPr>
          <a:xfrm>
            <a:off x="-200" y="6254563"/>
            <a:ext cx="4638658" cy="479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>
              <a:defRPr sz="1600"/>
            </a:lvl1pPr>
          </a:lstStyle>
          <a:p>
            <a:r>
              <a:t>April, 2019</a:t>
            </a:r>
          </a:p>
        </p:txBody>
      </p:sp>
      <p:sp>
        <p:nvSpPr>
          <p:cNvPr id="8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2742812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hank You">
    <p:bg>
      <p:bgPr>
        <a:solidFill>
          <a:srgbClr val="0C0B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" name="Google Shape;30;p5" descr="Google Shape;30;p5"/>
          <p:cNvPicPr>
            <a:picLocks noChangeAspect="1"/>
          </p:cNvPicPr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2541197" y="1371600"/>
            <a:ext cx="7109605" cy="411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52" name="Google Shape;31;p5" descr="Google Shape;31;p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09769" y="-700400"/>
            <a:ext cx="14325603" cy="9534236"/>
          </a:xfrm>
          <a:prstGeom prst="rect">
            <a:avLst/>
          </a:prstGeom>
          <a:ln w="12700">
            <a:miter lim="400000"/>
          </a:ln>
        </p:spPr>
      </p:pic>
      <p:sp>
        <p:nvSpPr>
          <p:cNvPr id="853" name="Google Shape;32;p5"/>
          <p:cNvSpPr/>
          <p:nvPr/>
        </p:nvSpPr>
        <p:spPr>
          <a:xfrm>
            <a:off x="197" y="6457100"/>
            <a:ext cx="12192005" cy="400803"/>
          </a:xfrm>
          <a:prstGeom prst="rect">
            <a:avLst/>
          </a:prstGeom>
          <a:solidFill>
            <a:srgbClr val="0C0B1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54" name="Google Shape;33;p5"/>
          <p:cNvSpPr/>
          <p:nvPr/>
        </p:nvSpPr>
        <p:spPr>
          <a:xfrm>
            <a:off x="0" y="6444882"/>
            <a:ext cx="12192000" cy="12703"/>
          </a:xfrm>
          <a:prstGeom prst="rect">
            <a:avLst/>
          </a:prstGeom>
          <a:solidFill>
            <a:srgbClr val="16151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55" name="Google Shape;34;p5"/>
          <p:cNvSpPr txBox="1"/>
          <p:nvPr/>
        </p:nvSpPr>
        <p:spPr>
          <a:xfrm>
            <a:off x="9772800" y="6492387"/>
            <a:ext cx="2419203" cy="33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r">
              <a:defRPr sz="600"/>
            </a:lvl1pPr>
          </a:lstStyle>
          <a:p>
            <a:r>
              <a:t>© 2019 Just AI</a:t>
            </a:r>
          </a:p>
        </p:txBody>
      </p:sp>
      <p:sp>
        <p:nvSpPr>
          <p:cNvPr id="856" name="Google Shape;35;p5"/>
          <p:cNvSpPr txBox="1"/>
          <p:nvPr/>
        </p:nvSpPr>
        <p:spPr>
          <a:xfrm>
            <a:off x="0" y="3090192"/>
            <a:ext cx="12192000" cy="67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>
              <a:defRPr sz="2900"/>
            </a:lvl1pPr>
          </a:lstStyle>
          <a:p>
            <a:r>
              <a:t>Thank You</a:t>
            </a:r>
          </a:p>
        </p:txBody>
      </p:sp>
      <p:pic>
        <p:nvPicPr>
          <p:cNvPr id="857" name="Google Shape;36;p5" descr="Google Shape;36;p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32" y="196834"/>
            <a:ext cx="1037037" cy="311101"/>
          </a:xfrm>
          <a:prstGeom prst="rect">
            <a:avLst/>
          </a:prstGeom>
          <a:ln w="12700">
            <a:miter lim="400000"/>
          </a:ln>
        </p:spPr>
      </p:pic>
      <p:sp>
        <p:nvSpPr>
          <p:cNvPr id="8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9395866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Logo + Page Title (White P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5" name="Google Shape;38;p6" descr="Google Shape;38;p6"/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-1804417" y="-694945"/>
            <a:ext cx="14325602" cy="9534143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Title Text"/>
          <p:cNvSpPr txBox="1">
            <a:spLocks noGrp="1"/>
          </p:cNvSpPr>
          <p:nvPr>
            <p:ph type="title"/>
          </p:nvPr>
        </p:nvSpPr>
        <p:spPr>
          <a:xfrm>
            <a:off x="0" y="928331"/>
            <a:ext cx="12192000" cy="742404"/>
          </a:xfrm>
          <a:prstGeom prst="rect">
            <a:avLst/>
          </a:prstGeom>
        </p:spPr>
        <p:txBody>
          <a:bodyPr lIns="91422" tIns="91422" rIns="91422" bIns="91422" anchor="t"/>
          <a:lstStyle>
            <a:lvl1pPr algn="l" defTabSz="914400">
              <a:defRPr sz="2900">
                <a:solidFill>
                  <a:srgbClr val="0C0B12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67" name="Google Shape;40;p6"/>
          <p:cNvSpPr/>
          <p:nvPr/>
        </p:nvSpPr>
        <p:spPr>
          <a:xfrm>
            <a:off x="561189" y="788195"/>
            <a:ext cx="819600" cy="21203"/>
          </a:xfrm>
          <a:prstGeom prst="rect">
            <a:avLst/>
          </a:prstGeom>
          <a:solidFill>
            <a:srgbClr val="0C0B1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C0B12"/>
                </a:solidFill>
              </a:defRPr>
            </a:pPr>
            <a:endParaRPr/>
          </a:p>
        </p:txBody>
      </p:sp>
      <p:sp>
        <p:nvSpPr>
          <p:cNvPr id="868" name="Google Shape;41;p6"/>
          <p:cNvSpPr/>
          <p:nvPr/>
        </p:nvSpPr>
        <p:spPr>
          <a:xfrm>
            <a:off x="197" y="6457100"/>
            <a:ext cx="12192005" cy="4008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69" name="Google Shape;42;p6"/>
          <p:cNvSpPr/>
          <p:nvPr/>
        </p:nvSpPr>
        <p:spPr>
          <a:xfrm>
            <a:off x="0" y="6444882"/>
            <a:ext cx="12192000" cy="12703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70" name="Google Shape;43;p6"/>
          <p:cNvSpPr txBox="1"/>
          <p:nvPr/>
        </p:nvSpPr>
        <p:spPr>
          <a:xfrm>
            <a:off x="9772800" y="6492387"/>
            <a:ext cx="2419203" cy="33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r">
              <a:defRPr sz="600">
                <a:solidFill>
                  <a:srgbClr val="0C0B12"/>
                </a:solidFill>
              </a:defRPr>
            </a:lvl1pPr>
          </a:lstStyle>
          <a:p>
            <a:r>
              <a:t>© 2019 Just AI</a:t>
            </a:r>
          </a:p>
        </p:txBody>
      </p:sp>
      <p:pic>
        <p:nvPicPr>
          <p:cNvPr id="871" name="Google Shape;44;p6" descr="Google Shape;44;p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79" y="195071"/>
            <a:ext cx="1036323" cy="316995"/>
          </a:xfrm>
          <a:prstGeom prst="rect">
            <a:avLst/>
          </a:prstGeom>
          <a:ln w="12700">
            <a:miter lim="400000"/>
          </a:ln>
        </p:spPr>
      </p:pic>
      <p:sp>
        <p:nvSpPr>
          <p:cNvPr id="8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6048912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Logo + Page Title (White Page) 1">
    <p:bg>
      <p:bgPr>
        <a:solidFill>
          <a:srgbClr val="DEE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Google Shape;46;p7" descr="Google Shape;46;p7"/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-1804417" y="-694945"/>
            <a:ext cx="14325602" cy="9534143"/>
          </a:xfrm>
          <a:prstGeom prst="rect">
            <a:avLst/>
          </a:prstGeom>
          <a:ln w="12700">
            <a:miter lim="400000"/>
          </a:ln>
        </p:spPr>
      </p:pic>
      <p:sp>
        <p:nvSpPr>
          <p:cNvPr id="880" name="Title Text"/>
          <p:cNvSpPr txBox="1">
            <a:spLocks noGrp="1"/>
          </p:cNvSpPr>
          <p:nvPr>
            <p:ph type="title"/>
          </p:nvPr>
        </p:nvSpPr>
        <p:spPr>
          <a:xfrm>
            <a:off x="0" y="928331"/>
            <a:ext cx="12192000" cy="742404"/>
          </a:xfrm>
          <a:prstGeom prst="rect">
            <a:avLst/>
          </a:prstGeom>
        </p:spPr>
        <p:txBody>
          <a:bodyPr lIns="91422" tIns="91422" rIns="91422" bIns="91422" anchor="t"/>
          <a:lstStyle>
            <a:lvl1pPr algn="l" defTabSz="914400">
              <a:defRPr sz="2900">
                <a:solidFill>
                  <a:srgbClr val="073763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81" name="Google Shape;48;p7"/>
          <p:cNvSpPr/>
          <p:nvPr/>
        </p:nvSpPr>
        <p:spPr>
          <a:xfrm>
            <a:off x="561189" y="788195"/>
            <a:ext cx="819600" cy="21203"/>
          </a:xfrm>
          <a:prstGeom prst="rect">
            <a:avLst/>
          </a:prstGeom>
          <a:solidFill>
            <a:srgbClr val="07376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73763"/>
                </a:solidFill>
              </a:defRPr>
            </a:pPr>
            <a:endParaRPr/>
          </a:p>
        </p:txBody>
      </p:sp>
      <p:sp>
        <p:nvSpPr>
          <p:cNvPr id="882" name="Google Shape;49;p7"/>
          <p:cNvSpPr/>
          <p:nvPr/>
        </p:nvSpPr>
        <p:spPr>
          <a:xfrm>
            <a:off x="197" y="6457100"/>
            <a:ext cx="12192005" cy="400803"/>
          </a:xfrm>
          <a:prstGeom prst="rect">
            <a:avLst/>
          </a:prstGeom>
          <a:solidFill>
            <a:srgbClr val="DEEBF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83" name="Google Shape;50;p7"/>
          <p:cNvSpPr/>
          <p:nvPr/>
        </p:nvSpPr>
        <p:spPr>
          <a:xfrm>
            <a:off x="0" y="6444882"/>
            <a:ext cx="12192000" cy="12703"/>
          </a:xfrm>
          <a:prstGeom prst="rect">
            <a:avLst/>
          </a:prstGeom>
          <a:solidFill>
            <a:srgbClr val="DAE7F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84" name="Google Shape;51;p7"/>
          <p:cNvSpPr txBox="1"/>
          <p:nvPr/>
        </p:nvSpPr>
        <p:spPr>
          <a:xfrm>
            <a:off x="9773000" y="6492256"/>
            <a:ext cx="2419203" cy="330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r">
              <a:defRPr sz="600">
                <a:solidFill>
                  <a:srgbClr val="0C0B12"/>
                </a:solidFill>
              </a:defRPr>
            </a:lvl1pPr>
          </a:lstStyle>
          <a:p>
            <a:r>
              <a:t>© 2019 Just AI</a:t>
            </a:r>
          </a:p>
        </p:txBody>
      </p:sp>
      <p:pic>
        <p:nvPicPr>
          <p:cNvPr id="885" name="Google Shape;52;p7" descr="Google Shape;52;p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79" y="195071"/>
            <a:ext cx="1036323" cy="316995"/>
          </a:xfrm>
          <a:prstGeom prst="rect">
            <a:avLst/>
          </a:prstGeom>
          <a:ln w="12700">
            <a:miter lim="400000"/>
          </a:ln>
        </p:spPr>
      </p:pic>
      <p:sp>
        <p:nvSpPr>
          <p:cNvPr id="8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8755095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Заголовок и объект">
    <p:bg>
      <p:bgPr>
        <a:solidFill>
          <a:srgbClr val="0C0B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71" cy="1271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l" defTabSz="914400">
              <a:defRPr sz="1800"/>
            </a:lvl1pPr>
          </a:lstStyle>
          <a:p>
            <a:r>
              <a:t>Title Text</a:t>
            </a:r>
          </a:p>
        </p:txBody>
      </p:sp>
      <p:sp>
        <p:nvSpPr>
          <p:cNvPr id="89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0" y="0"/>
            <a:ext cx="1271" cy="1271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914400">
              <a:spcBef>
                <a:spcPts val="0"/>
              </a:spcBef>
              <a:buSzTx/>
              <a:buFontTx/>
              <a:buNone/>
              <a:defRPr sz="1800"/>
            </a:lvl1pPr>
            <a:lvl2pPr marL="0" indent="0" defTabSz="914400">
              <a:spcBef>
                <a:spcPts val="0"/>
              </a:spcBef>
              <a:buSzTx/>
              <a:buFontTx/>
              <a:buNone/>
              <a:defRPr sz="1800"/>
            </a:lvl2pPr>
            <a:lvl3pPr marL="0" indent="0" defTabSz="914400">
              <a:spcBef>
                <a:spcPts val="0"/>
              </a:spcBef>
              <a:buSzTx/>
              <a:buFontTx/>
              <a:buNone/>
              <a:defRPr sz="1800"/>
            </a:lvl3pPr>
            <a:lvl4pPr marL="0" indent="0" defTabSz="914400">
              <a:spcBef>
                <a:spcPts val="0"/>
              </a:spcBef>
              <a:buSzTx/>
              <a:buFontTx/>
              <a:buNone/>
              <a:defRPr sz="1800"/>
            </a:lvl4pPr>
            <a:lvl5pPr marL="0" indent="0" defTabSz="914400">
              <a:spcBef>
                <a:spcPts val="0"/>
              </a:spcBef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649075" y="6295661"/>
            <a:ext cx="379139" cy="368724"/>
          </a:xfrm>
          <a:prstGeom prst="rect">
            <a:avLst/>
          </a:prstGeom>
        </p:spPr>
        <p:txBody>
          <a:bodyPr lIns="91422" tIns="91422" rIns="91422" bIns="91422"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7054377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Title Text"/>
          <p:cNvSpPr txBox="1">
            <a:spLocks noGrp="1"/>
          </p:cNvSpPr>
          <p:nvPr>
            <p:ph type="title"/>
          </p:nvPr>
        </p:nvSpPr>
        <p:spPr>
          <a:xfrm>
            <a:off x="914400" y="2130425"/>
            <a:ext cx="10363201" cy="147002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8766825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1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4820063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Title Text"/>
          <p:cNvSpPr txBox="1">
            <a:spLocks noGrp="1"/>
          </p:cNvSpPr>
          <p:nvPr>
            <p:ph type="title"/>
          </p:nvPr>
        </p:nvSpPr>
        <p:spPr>
          <a:xfrm>
            <a:off x="963085" y="4406901"/>
            <a:ext cx="10363201" cy="1362078"/>
          </a:xfrm>
          <a:prstGeom prst="rect">
            <a:avLst/>
          </a:prstGeom>
        </p:spPr>
        <p:txBody>
          <a:bodyPr anchor="t"/>
          <a:lstStyle>
            <a:lvl1pPr algn="l">
              <a:defRPr sz="4500" cap="all"/>
            </a:lvl1pPr>
          </a:lstStyle>
          <a:p>
            <a:r>
              <a:t>Title Text</a:t>
            </a:r>
          </a:p>
        </p:txBody>
      </p:sp>
      <p:sp>
        <p:nvSpPr>
          <p:cNvPr id="9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63085" y="2906715"/>
            <a:ext cx="10363201" cy="1500189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200">
                <a:solidFill>
                  <a:srgbClr val="888888"/>
                </a:solidFill>
              </a:defRPr>
            </a:lvl1pPr>
            <a:lvl2pPr marL="0" indent="0">
              <a:spcBef>
                <a:spcPts val="500"/>
              </a:spcBef>
              <a:buSzTx/>
              <a:buFontTx/>
              <a:buNone/>
              <a:defRPr sz="2200">
                <a:solidFill>
                  <a:srgbClr val="888888"/>
                </a:solidFill>
              </a:defRPr>
            </a:lvl2pPr>
            <a:lvl3pPr marL="0" indent="0">
              <a:spcBef>
                <a:spcPts val="500"/>
              </a:spcBef>
              <a:buSzTx/>
              <a:buFontTx/>
              <a:buNone/>
              <a:defRPr sz="2200">
                <a:solidFill>
                  <a:srgbClr val="888888"/>
                </a:solidFill>
              </a:defRPr>
            </a:lvl3pPr>
            <a:lvl4pPr marL="0" indent="0">
              <a:spcBef>
                <a:spcPts val="500"/>
              </a:spcBef>
              <a:buSzTx/>
              <a:buFontTx/>
              <a:buNone/>
              <a:defRPr sz="2200">
                <a:solidFill>
                  <a:srgbClr val="888888"/>
                </a:solidFill>
              </a:defRPr>
            </a:lvl4pPr>
            <a:lvl5pPr marL="0" indent="0">
              <a:spcBef>
                <a:spcPts val="500"/>
              </a:spcBef>
              <a:buSzTx/>
              <a:buFontTx/>
              <a:buNone/>
              <a:defRPr sz="22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929403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itle &amp; Subtitle copy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"/>
          <p:cNvSpPr/>
          <p:nvPr/>
        </p:nvSpPr>
        <p:spPr>
          <a:xfrm>
            <a:off x="-282679" y="-199342"/>
            <a:ext cx="12757357" cy="7095650"/>
          </a:xfrm>
          <a:prstGeom prst="rect">
            <a:avLst/>
          </a:prstGeom>
          <a:solidFill>
            <a:srgbClr val="6AB1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600" b="0"/>
            </a:pPr>
            <a:endParaRPr/>
          </a:p>
        </p:txBody>
      </p:sp>
      <p:sp>
        <p:nvSpPr>
          <p:cNvPr id="77" name="Rectangle"/>
          <p:cNvSpPr/>
          <p:nvPr/>
        </p:nvSpPr>
        <p:spPr>
          <a:xfrm>
            <a:off x="296530" y="-52074"/>
            <a:ext cx="4524201" cy="6962148"/>
          </a:xfrm>
          <a:prstGeom prst="rect">
            <a:avLst/>
          </a:prstGeom>
          <a:solidFill>
            <a:srgbClr val="0413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600" b="0"/>
            </a:pPr>
            <a:endParaRPr/>
          </a:p>
        </p:txBody>
      </p:sp>
      <p:pic>
        <p:nvPicPr>
          <p:cNvPr id="78" name="Picture 15" descr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4565" y="239654"/>
            <a:ext cx="1587483" cy="477601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50942" y="6540500"/>
            <a:ext cx="283770" cy="275133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2446011"/>
      </p:ext>
    </p:extLst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09601" y="1600202"/>
            <a:ext cx="5384802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100"/>
            </a:lvl1pPr>
            <a:lvl2pPr marL="889099" indent="-379643">
              <a:spcBef>
                <a:spcPts val="700"/>
              </a:spcBef>
              <a:defRPr sz="3100"/>
            </a:lvl2pPr>
            <a:lvl3pPr marL="1377850" indent="-358936">
              <a:spcBef>
                <a:spcPts val="700"/>
              </a:spcBef>
              <a:defRPr sz="3100"/>
            </a:lvl3pPr>
            <a:lvl4pPr marL="1923201" indent="-394829">
              <a:spcBef>
                <a:spcPts val="700"/>
              </a:spcBef>
              <a:defRPr sz="3100"/>
            </a:lvl4pPr>
            <a:lvl5pPr marL="2432655" indent="-394829">
              <a:spcBef>
                <a:spcPts val="700"/>
              </a:spcBef>
              <a:defRPr sz="3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5436181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601" y="1535112"/>
            <a:ext cx="5386917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600"/>
              </a:spcBef>
              <a:buSzTx/>
              <a:buFontTx/>
              <a:buNone/>
              <a:defRPr sz="2600"/>
            </a:lvl1pPr>
            <a:lvl2pPr marL="0" indent="0">
              <a:spcBef>
                <a:spcPts val="600"/>
              </a:spcBef>
              <a:buSzTx/>
              <a:buFontTx/>
              <a:buNone/>
              <a:defRPr sz="2600"/>
            </a:lvl2pPr>
            <a:lvl3pPr marL="0" indent="0">
              <a:spcBef>
                <a:spcPts val="600"/>
              </a:spcBef>
              <a:buSzTx/>
              <a:buFontTx/>
              <a:buNone/>
              <a:defRPr sz="2600"/>
            </a:lvl3pPr>
            <a:lvl4pPr marL="0" indent="0">
              <a:spcBef>
                <a:spcPts val="600"/>
              </a:spcBef>
              <a:buSzTx/>
              <a:buFontTx/>
              <a:buNone/>
              <a:defRPr sz="2600"/>
            </a:lvl4pPr>
            <a:lvl5pPr marL="0" indent="0">
              <a:spcBef>
                <a:spcPts val="600"/>
              </a:spcBef>
              <a:buSzTx/>
              <a:buFontTx/>
              <a:buNone/>
              <a:defRPr sz="2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0" name="Текст 4"/>
          <p:cNvSpPr>
            <a:spLocks noGrp="1"/>
          </p:cNvSpPr>
          <p:nvPr>
            <p:ph type="body" sz="quarter" idx="13"/>
          </p:nvPr>
        </p:nvSpPr>
        <p:spPr>
          <a:xfrm>
            <a:off x="6193366" y="1535111"/>
            <a:ext cx="5389038" cy="639766"/>
          </a:xfrm>
          <a:prstGeom prst="rect">
            <a:avLst/>
          </a:prstGeom>
        </p:spPr>
        <p:txBody>
          <a:bodyPr anchor="b"/>
          <a:lstStyle/>
          <a:p>
            <a:pPr marL="359167" indent="-359167" defTabSz="957778">
              <a:spcBef>
                <a:spcPts val="700"/>
              </a:spcBef>
              <a:defRPr sz="3290"/>
            </a:pPr>
            <a:endParaRPr/>
          </a:p>
        </p:txBody>
      </p:sp>
      <p:sp>
        <p:nvSpPr>
          <p:cNvPr id="9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9436583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8698071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9591172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Title Text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7" cy="1162050"/>
          </a:xfrm>
          <a:prstGeom prst="rect">
            <a:avLst/>
          </a:prstGeom>
        </p:spPr>
        <p:txBody>
          <a:bodyPr anchor="b"/>
          <a:lstStyle>
            <a:lvl1pPr algn="l">
              <a:defRPr sz="2200"/>
            </a:lvl1pPr>
          </a:lstStyle>
          <a:p>
            <a:r>
              <a:t>Title Text</a:t>
            </a:r>
          </a:p>
        </p:txBody>
      </p:sp>
      <p:sp>
        <p:nvSpPr>
          <p:cNvPr id="964" name="Body Level One…"/>
          <p:cNvSpPr txBox="1">
            <a:spLocks noGrp="1"/>
          </p:cNvSpPr>
          <p:nvPr>
            <p:ph type="body" idx="1"/>
          </p:nvPr>
        </p:nvSpPr>
        <p:spPr>
          <a:xfrm>
            <a:off x="4766733" y="273050"/>
            <a:ext cx="6815667" cy="585311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5" name="Текст 3"/>
          <p:cNvSpPr>
            <a:spLocks noGrp="1"/>
          </p:cNvSpPr>
          <p:nvPr>
            <p:ph type="body" sz="half" idx="13"/>
          </p:nvPr>
        </p:nvSpPr>
        <p:spPr>
          <a:xfrm>
            <a:off x="609599" y="1435099"/>
            <a:ext cx="4011090" cy="469106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5526679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Title Text"/>
          <p:cNvSpPr txBox="1">
            <a:spLocks noGrp="1"/>
          </p:cNvSpPr>
          <p:nvPr>
            <p:ph type="title"/>
          </p:nvPr>
        </p:nvSpPr>
        <p:spPr>
          <a:xfrm>
            <a:off x="2389718" y="4800601"/>
            <a:ext cx="7315201" cy="566740"/>
          </a:xfrm>
          <a:prstGeom prst="rect">
            <a:avLst/>
          </a:prstGeom>
        </p:spPr>
        <p:txBody>
          <a:bodyPr anchor="b"/>
          <a:lstStyle>
            <a:lvl1pPr algn="l">
              <a:defRPr sz="2200"/>
            </a:lvl1pPr>
          </a:lstStyle>
          <a:p>
            <a:r>
              <a:t>Title Text</a:t>
            </a:r>
          </a:p>
        </p:txBody>
      </p:sp>
      <p:sp>
        <p:nvSpPr>
          <p:cNvPr id="974" name="Рисунок 2"/>
          <p:cNvSpPr>
            <a:spLocks noGrp="1"/>
          </p:cNvSpPr>
          <p:nvPr>
            <p:ph type="pic" sz="half" idx="13"/>
          </p:nvPr>
        </p:nvSpPr>
        <p:spPr>
          <a:xfrm>
            <a:off x="2389718" y="612773"/>
            <a:ext cx="7315201" cy="41148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7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9718" y="5367339"/>
            <a:ext cx="7315201" cy="8048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500"/>
            </a:lvl1pPr>
            <a:lvl2pPr marL="0" indent="0">
              <a:spcBef>
                <a:spcPts val="300"/>
              </a:spcBef>
              <a:buSzTx/>
              <a:buFontTx/>
              <a:buNone/>
              <a:defRPr sz="1500"/>
            </a:lvl2pPr>
            <a:lvl3pPr marL="0" indent="0">
              <a:spcBef>
                <a:spcPts val="300"/>
              </a:spcBef>
              <a:buSzTx/>
              <a:buFontTx/>
              <a:buNone/>
              <a:defRPr sz="1500"/>
            </a:lvl3pPr>
            <a:lvl4pPr marL="0" indent="0">
              <a:spcBef>
                <a:spcPts val="300"/>
              </a:spcBef>
              <a:buSzTx/>
              <a:buFontTx/>
              <a:buNone/>
              <a:defRPr sz="1500"/>
            </a:lvl4pPr>
            <a:lvl5pPr marL="0" indent="0">
              <a:spcBef>
                <a:spcPts val="300"/>
              </a:spcBef>
              <a:buSzTx/>
              <a:buFontTx/>
              <a:buNone/>
              <a:defRPr sz="15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1393038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8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2531344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Title Text"/>
          <p:cNvSpPr txBox="1">
            <a:spLocks noGrp="1"/>
          </p:cNvSpPr>
          <p:nvPr>
            <p:ph type="title"/>
          </p:nvPr>
        </p:nvSpPr>
        <p:spPr>
          <a:xfrm>
            <a:off x="8839200" y="274639"/>
            <a:ext cx="2743200" cy="5851527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93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1" y="274639"/>
            <a:ext cx="8026401" cy="5851527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66105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Logo + Page Title (Black Page)">
    <p:bg>
      <p:bgPr>
        <a:solidFill>
          <a:srgbClr val="0C0B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6;p3" descr="Google Shape;16;p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9769" y="-700400"/>
            <a:ext cx="14325604" cy="9534236"/>
          </a:xfrm>
          <a:prstGeom prst="rect">
            <a:avLst/>
          </a:prstGeom>
          <a:ln w="12700">
            <a:miter lim="400000"/>
          </a:ln>
        </p:spPr>
      </p:pic>
      <p:sp>
        <p:nvSpPr>
          <p:cNvPr id="1002" name="Google Shape;17;p3"/>
          <p:cNvSpPr/>
          <p:nvPr/>
        </p:nvSpPr>
        <p:spPr>
          <a:xfrm>
            <a:off x="196" y="6457100"/>
            <a:ext cx="12192007" cy="400804"/>
          </a:xfrm>
          <a:prstGeom prst="rect">
            <a:avLst/>
          </a:prstGeom>
          <a:solidFill>
            <a:srgbClr val="0C0B1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003" name="Google Shape;18;p3"/>
          <p:cNvSpPr/>
          <p:nvPr/>
        </p:nvSpPr>
        <p:spPr>
          <a:xfrm>
            <a:off x="0" y="6444882"/>
            <a:ext cx="12192000" cy="12704"/>
          </a:xfrm>
          <a:prstGeom prst="rect">
            <a:avLst/>
          </a:prstGeom>
          <a:solidFill>
            <a:srgbClr val="16151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004" name="Google Shape;19;p3"/>
          <p:cNvSpPr txBox="1"/>
          <p:nvPr/>
        </p:nvSpPr>
        <p:spPr>
          <a:xfrm>
            <a:off x="9772800" y="6492387"/>
            <a:ext cx="2419204" cy="330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r">
              <a:defRPr sz="600"/>
            </a:lvl1pPr>
          </a:lstStyle>
          <a:p>
            <a:r>
              <a:t>© 2019 Just AI</a:t>
            </a:r>
          </a:p>
        </p:txBody>
      </p:sp>
      <p:sp>
        <p:nvSpPr>
          <p:cNvPr id="1005" name="Прямоугольник 5"/>
          <p:cNvSpPr/>
          <p:nvPr/>
        </p:nvSpPr>
        <p:spPr>
          <a:xfrm>
            <a:off x="0" y="0"/>
            <a:ext cx="762000" cy="6858000"/>
          </a:xfrm>
          <a:prstGeom prst="rect">
            <a:avLst/>
          </a:prstGeom>
          <a:solidFill>
            <a:srgbClr val="2D4A5A"/>
          </a:solidFill>
          <a:ln w="25400">
            <a:solidFill>
              <a:srgbClr val="42719B"/>
            </a:solidFill>
          </a:ln>
        </p:spPr>
        <p:txBody>
          <a:bodyPr lIns="50800" tIns="50800" rIns="50800" bIns="50800" anchor="ctr"/>
          <a:lstStyle/>
          <a:p>
            <a:pPr algn="ctr" defTabSz="412740">
              <a:defRPr sz="1500" b="0"/>
            </a:pPr>
            <a:endParaRPr/>
          </a:p>
        </p:txBody>
      </p:sp>
      <p:pic>
        <p:nvPicPr>
          <p:cNvPr id="1006" name="Рисунок 6" descr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67" y="163829"/>
            <a:ext cx="561308" cy="6838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7" name="Рисунок 7" descr="Рисунок 7"/>
          <p:cNvPicPr>
            <a:picLocks noChangeAspect="1"/>
          </p:cNvPicPr>
          <p:nvPr/>
        </p:nvPicPr>
        <p:blipFill>
          <a:blip r:embed="rId4"/>
          <a:srcRect b="65480"/>
          <a:stretch>
            <a:fillRect/>
          </a:stretch>
        </p:blipFill>
        <p:spPr>
          <a:xfrm>
            <a:off x="6191250" y="4708397"/>
            <a:ext cx="5606513" cy="21496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8" name="Рисунок 8" descr="Рисунок 8"/>
          <p:cNvPicPr>
            <a:picLocks noChangeAspect="1"/>
          </p:cNvPicPr>
          <p:nvPr/>
        </p:nvPicPr>
        <p:blipFill>
          <a:blip r:embed="rId5"/>
          <a:srcRect t="69745"/>
          <a:stretch>
            <a:fillRect/>
          </a:stretch>
        </p:blipFill>
        <p:spPr>
          <a:xfrm>
            <a:off x="4590698" y="0"/>
            <a:ext cx="5183295" cy="1408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9" name="Google Shape;8;p2" descr="Google Shape;8;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9768" y="-700400"/>
            <a:ext cx="14325601" cy="9534235"/>
          </a:xfrm>
          <a:prstGeom prst="rect">
            <a:avLst/>
          </a:prstGeom>
          <a:ln w="12700">
            <a:miter lim="400000"/>
          </a:ln>
        </p:spPr>
      </p:pic>
      <p:sp>
        <p:nvSpPr>
          <p:cNvPr id="1010" name="Title Text"/>
          <p:cNvSpPr txBox="1">
            <a:spLocks noGrp="1"/>
          </p:cNvSpPr>
          <p:nvPr>
            <p:ph type="title"/>
          </p:nvPr>
        </p:nvSpPr>
        <p:spPr>
          <a:xfrm>
            <a:off x="0" y="928331"/>
            <a:ext cx="12192000" cy="742403"/>
          </a:xfrm>
          <a:prstGeom prst="rect">
            <a:avLst/>
          </a:prstGeom>
        </p:spPr>
        <p:txBody>
          <a:bodyPr lIns="91423" tIns="91423" rIns="91423" bIns="91423" anchor="t"/>
          <a:lstStyle>
            <a:lvl1pPr algn="l" defTabSz="914400">
              <a:lnSpc>
                <a:spcPct val="90000"/>
              </a:lnSpc>
              <a:defRPr sz="2900" b="1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1" name="Google Shape;10;p2"/>
          <p:cNvSpPr/>
          <p:nvPr/>
        </p:nvSpPr>
        <p:spPr>
          <a:xfrm>
            <a:off x="561189" y="788195"/>
            <a:ext cx="819600" cy="212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012" name="Google Shape;11;p2"/>
          <p:cNvSpPr/>
          <p:nvPr/>
        </p:nvSpPr>
        <p:spPr>
          <a:xfrm>
            <a:off x="198" y="6457100"/>
            <a:ext cx="12192003" cy="400802"/>
          </a:xfrm>
          <a:prstGeom prst="rect">
            <a:avLst/>
          </a:prstGeom>
          <a:solidFill>
            <a:srgbClr val="0C0B1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1013" name="Google Shape;12;p2" descr="Google Shape;12;p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132" y="196834"/>
            <a:ext cx="1037037" cy="311101"/>
          </a:xfrm>
          <a:prstGeom prst="rect">
            <a:avLst/>
          </a:prstGeom>
          <a:ln w="12700">
            <a:miter lim="400000"/>
          </a:ln>
        </p:spPr>
      </p:pic>
      <p:sp>
        <p:nvSpPr>
          <p:cNvPr id="1014" name="Google Shape;13;p2"/>
          <p:cNvSpPr/>
          <p:nvPr/>
        </p:nvSpPr>
        <p:spPr>
          <a:xfrm>
            <a:off x="0" y="6444882"/>
            <a:ext cx="12192000" cy="12702"/>
          </a:xfrm>
          <a:prstGeom prst="rect">
            <a:avLst/>
          </a:prstGeom>
          <a:solidFill>
            <a:srgbClr val="16151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015" name="Google Shape;14;p2"/>
          <p:cNvSpPr txBox="1"/>
          <p:nvPr/>
        </p:nvSpPr>
        <p:spPr>
          <a:xfrm>
            <a:off x="9773000" y="6492254"/>
            <a:ext cx="1992468" cy="33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r">
              <a:defRPr sz="600"/>
            </a:lvl1pPr>
          </a:lstStyle>
          <a:p>
            <a:r>
              <a:t>© 2019 Just AI</a:t>
            </a:r>
          </a:p>
        </p:txBody>
      </p:sp>
      <p:sp>
        <p:nvSpPr>
          <p:cNvPr id="10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95715" y="6356350"/>
            <a:ext cx="283770" cy="275133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8621814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9" name="Group 6"/>
          <p:cNvGrpSpPr/>
          <p:nvPr/>
        </p:nvGrpSpPr>
        <p:grpSpPr>
          <a:xfrm>
            <a:off x="4308667" y="-1231618"/>
            <a:ext cx="1787337" cy="1134642"/>
            <a:chOff x="0" y="-1"/>
            <a:chExt cx="1787336" cy="1134641"/>
          </a:xfrm>
        </p:grpSpPr>
        <p:sp>
          <p:nvSpPr>
            <p:cNvPr id="1023" name="Square"/>
            <p:cNvSpPr/>
            <p:nvPr/>
          </p:nvSpPr>
          <p:spPr>
            <a:xfrm>
              <a:off x="-1" y="-2"/>
              <a:ext cx="526198" cy="526200"/>
            </a:xfrm>
            <a:prstGeom prst="rect">
              <a:avLst/>
            </a:prstGeom>
            <a:solidFill>
              <a:srgbClr val="1F3D6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024" name="Square"/>
            <p:cNvSpPr/>
            <p:nvPr/>
          </p:nvSpPr>
          <p:spPr>
            <a:xfrm>
              <a:off x="630567" y="-2"/>
              <a:ext cx="526198" cy="526200"/>
            </a:xfrm>
            <a:prstGeom prst="rect">
              <a:avLst/>
            </a:prstGeom>
            <a:solidFill>
              <a:srgbClr val="387BB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025" name="Square"/>
            <p:cNvSpPr/>
            <p:nvPr/>
          </p:nvSpPr>
          <p:spPr>
            <a:xfrm>
              <a:off x="-1" y="608443"/>
              <a:ext cx="526198" cy="526198"/>
            </a:xfrm>
            <a:prstGeom prst="rect">
              <a:avLst/>
            </a:prstGeom>
            <a:solidFill>
              <a:srgbClr val="568DC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026" name="Square"/>
            <p:cNvSpPr/>
            <p:nvPr/>
          </p:nvSpPr>
          <p:spPr>
            <a:xfrm>
              <a:off x="630568" y="608443"/>
              <a:ext cx="526198" cy="526198"/>
            </a:xfrm>
            <a:prstGeom prst="rect">
              <a:avLst/>
            </a:prstGeom>
            <a:solidFill>
              <a:srgbClr val="88C8E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027" name="Square"/>
            <p:cNvSpPr/>
            <p:nvPr/>
          </p:nvSpPr>
          <p:spPr>
            <a:xfrm>
              <a:off x="1261138" y="-2"/>
              <a:ext cx="526198" cy="526200"/>
            </a:xfrm>
            <a:prstGeom prst="rect">
              <a:avLst/>
            </a:prstGeom>
            <a:solidFill>
              <a:srgbClr val="224C8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028" name="Square"/>
            <p:cNvSpPr/>
            <p:nvPr/>
          </p:nvSpPr>
          <p:spPr>
            <a:xfrm>
              <a:off x="1261138" y="608443"/>
              <a:ext cx="526198" cy="526198"/>
            </a:xfrm>
            <a:prstGeom prst="rect">
              <a:avLst/>
            </a:prstGeom>
            <a:solidFill>
              <a:srgbClr val="6AB1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</p:grpSp>
      <p:sp>
        <p:nvSpPr>
          <p:cNvPr id="1030" name="Прямоугольник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7479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/>
            </a:pPr>
            <a:endParaRPr/>
          </a:p>
        </p:txBody>
      </p:sp>
      <p:pic>
        <p:nvPicPr>
          <p:cNvPr id="1031" name="Рисунок 9" descr="Рисунок 9"/>
          <p:cNvPicPr>
            <a:picLocks noChangeAspect="1"/>
          </p:cNvPicPr>
          <p:nvPr/>
        </p:nvPicPr>
        <p:blipFill>
          <a:blip r:embed="rId2">
            <a:alphaModFix amt="5827"/>
          </a:blip>
          <a:srcRect b="65480"/>
          <a:stretch>
            <a:fillRect/>
          </a:stretch>
        </p:blipFill>
        <p:spPr>
          <a:xfrm>
            <a:off x="6191250" y="4708525"/>
            <a:ext cx="5607050" cy="2149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2" name="Рисунок 10" descr="Рисунок 10"/>
          <p:cNvPicPr>
            <a:picLocks noChangeAspect="1"/>
          </p:cNvPicPr>
          <p:nvPr/>
        </p:nvPicPr>
        <p:blipFill>
          <a:blip r:embed="rId3">
            <a:alphaModFix amt="5827"/>
          </a:blip>
          <a:srcRect t="69745"/>
          <a:stretch>
            <a:fillRect/>
          </a:stretch>
        </p:blipFill>
        <p:spPr>
          <a:xfrm>
            <a:off x="4591050" y="0"/>
            <a:ext cx="5183188" cy="14081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3" name="Рисунок 9" descr="Рисунок 9"/>
          <p:cNvPicPr>
            <a:picLocks noChangeAspect="1"/>
          </p:cNvPicPr>
          <p:nvPr/>
        </p:nvPicPr>
        <p:blipFill>
          <a:blip r:embed="rId4">
            <a:alphaModFix amt="5827"/>
          </a:blip>
          <a:srcRect b="65480"/>
          <a:stretch>
            <a:fillRect/>
          </a:stretch>
        </p:blipFill>
        <p:spPr>
          <a:xfrm rot="5400000">
            <a:off x="-1819913" y="4378325"/>
            <a:ext cx="5607055" cy="21494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4" name="Picture 11" descr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168" y="2227303"/>
            <a:ext cx="2525043" cy="2404804"/>
          </a:xfrm>
          <a:prstGeom prst="rect">
            <a:avLst/>
          </a:prstGeom>
          <a:ln w="12700">
            <a:miter lim="400000"/>
          </a:ln>
        </p:spPr>
      </p:pic>
      <p:sp>
        <p:nvSpPr>
          <p:cNvPr id="10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00373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 &amp; Subtitle copy 19">
    <p:bg>
      <p:bgPr>
        <a:solidFill>
          <a:srgbClr val="6AB1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ounded Rectangle"/>
          <p:cNvSpPr/>
          <p:nvPr/>
        </p:nvSpPr>
        <p:spPr>
          <a:xfrm>
            <a:off x="4668060" y="1211783"/>
            <a:ext cx="8185185" cy="4866234"/>
          </a:xfrm>
          <a:prstGeom prst="roundRect">
            <a:avLst>
              <a:gd name="adj" fmla="val 391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87" name="new@2x.png" descr="new@2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36179" y="-1441170"/>
            <a:ext cx="8541716" cy="10172142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Picture 15" descr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2372" y="444500"/>
            <a:ext cx="1186833" cy="357062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50942" y="6540500"/>
            <a:ext cx="283770" cy="275133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3026765"/>
      </p:ext>
    </p:extLst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8" name="Group 6"/>
          <p:cNvGrpSpPr/>
          <p:nvPr/>
        </p:nvGrpSpPr>
        <p:grpSpPr>
          <a:xfrm>
            <a:off x="4308667" y="-1231618"/>
            <a:ext cx="1787337" cy="1134642"/>
            <a:chOff x="0" y="-1"/>
            <a:chExt cx="1787336" cy="1134641"/>
          </a:xfrm>
        </p:grpSpPr>
        <p:sp>
          <p:nvSpPr>
            <p:cNvPr id="1042" name="Square"/>
            <p:cNvSpPr/>
            <p:nvPr/>
          </p:nvSpPr>
          <p:spPr>
            <a:xfrm>
              <a:off x="-1" y="-2"/>
              <a:ext cx="526198" cy="526200"/>
            </a:xfrm>
            <a:prstGeom prst="rect">
              <a:avLst/>
            </a:prstGeom>
            <a:solidFill>
              <a:srgbClr val="1F3D6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043" name="Square"/>
            <p:cNvSpPr/>
            <p:nvPr/>
          </p:nvSpPr>
          <p:spPr>
            <a:xfrm>
              <a:off x="630567" y="-2"/>
              <a:ext cx="526198" cy="526200"/>
            </a:xfrm>
            <a:prstGeom prst="rect">
              <a:avLst/>
            </a:prstGeom>
            <a:solidFill>
              <a:srgbClr val="387BB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044" name="Square"/>
            <p:cNvSpPr/>
            <p:nvPr/>
          </p:nvSpPr>
          <p:spPr>
            <a:xfrm>
              <a:off x="-1" y="608443"/>
              <a:ext cx="526198" cy="526198"/>
            </a:xfrm>
            <a:prstGeom prst="rect">
              <a:avLst/>
            </a:prstGeom>
            <a:solidFill>
              <a:srgbClr val="568DC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045" name="Square"/>
            <p:cNvSpPr/>
            <p:nvPr/>
          </p:nvSpPr>
          <p:spPr>
            <a:xfrm>
              <a:off x="630568" y="608443"/>
              <a:ext cx="526198" cy="526198"/>
            </a:xfrm>
            <a:prstGeom prst="rect">
              <a:avLst/>
            </a:prstGeom>
            <a:solidFill>
              <a:srgbClr val="88C8E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046" name="Square"/>
            <p:cNvSpPr/>
            <p:nvPr/>
          </p:nvSpPr>
          <p:spPr>
            <a:xfrm>
              <a:off x="1261138" y="-2"/>
              <a:ext cx="526198" cy="526200"/>
            </a:xfrm>
            <a:prstGeom prst="rect">
              <a:avLst/>
            </a:prstGeom>
            <a:solidFill>
              <a:srgbClr val="224C8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047" name="Square"/>
            <p:cNvSpPr/>
            <p:nvPr/>
          </p:nvSpPr>
          <p:spPr>
            <a:xfrm>
              <a:off x="1261138" y="608443"/>
              <a:ext cx="526198" cy="526198"/>
            </a:xfrm>
            <a:prstGeom prst="rect">
              <a:avLst/>
            </a:prstGeom>
            <a:solidFill>
              <a:srgbClr val="6AB1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</p:grpSp>
      <p:pic>
        <p:nvPicPr>
          <p:cNvPr id="1049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95" y="326037"/>
            <a:ext cx="460935" cy="561603"/>
          </a:xfrm>
          <a:prstGeom prst="rect">
            <a:avLst/>
          </a:prstGeom>
          <a:ln w="12700">
            <a:miter lim="400000"/>
          </a:ln>
        </p:spPr>
      </p:pic>
      <p:sp>
        <p:nvSpPr>
          <p:cNvPr id="10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20592"/>
      </p:ext>
    </p:extLst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Group 6"/>
          <p:cNvGrpSpPr/>
          <p:nvPr/>
        </p:nvGrpSpPr>
        <p:grpSpPr>
          <a:xfrm>
            <a:off x="4308667" y="-1231618"/>
            <a:ext cx="1787337" cy="1134642"/>
            <a:chOff x="0" y="-1"/>
            <a:chExt cx="1787336" cy="1134641"/>
          </a:xfrm>
        </p:grpSpPr>
        <p:sp>
          <p:nvSpPr>
            <p:cNvPr id="1057" name="Square"/>
            <p:cNvSpPr/>
            <p:nvPr/>
          </p:nvSpPr>
          <p:spPr>
            <a:xfrm>
              <a:off x="-1" y="-2"/>
              <a:ext cx="526198" cy="526200"/>
            </a:xfrm>
            <a:prstGeom prst="rect">
              <a:avLst/>
            </a:prstGeom>
            <a:solidFill>
              <a:srgbClr val="1F3D6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058" name="Square"/>
            <p:cNvSpPr/>
            <p:nvPr/>
          </p:nvSpPr>
          <p:spPr>
            <a:xfrm>
              <a:off x="630567" y="-2"/>
              <a:ext cx="526198" cy="526200"/>
            </a:xfrm>
            <a:prstGeom prst="rect">
              <a:avLst/>
            </a:prstGeom>
            <a:solidFill>
              <a:srgbClr val="387BB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059" name="Square"/>
            <p:cNvSpPr/>
            <p:nvPr/>
          </p:nvSpPr>
          <p:spPr>
            <a:xfrm>
              <a:off x="-1" y="608443"/>
              <a:ext cx="526198" cy="526198"/>
            </a:xfrm>
            <a:prstGeom prst="rect">
              <a:avLst/>
            </a:prstGeom>
            <a:solidFill>
              <a:srgbClr val="568DC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060" name="Square"/>
            <p:cNvSpPr/>
            <p:nvPr/>
          </p:nvSpPr>
          <p:spPr>
            <a:xfrm>
              <a:off x="630568" y="608443"/>
              <a:ext cx="526198" cy="526198"/>
            </a:xfrm>
            <a:prstGeom prst="rect">
              <a:avLst/>
            </a:prstGeom>
            <a:solidFill>
              <a:srgbClr val="88C8E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061" name="Square"/>
            <p:cNvSpPr/>
            <p:nvPr/>
          </p:nvSpPr>
          <p:spPr>
            <a:xfrm>
              <a:off x="1261138" y="-2"/>
              <a:ext cx="526198" cy="526200"/>
            </a:xfrm>
            <a:prstGeom prst="rect">
              <a:avLst/>
            </a:prstGeom>
            <a:solidFill>
              <a:srgbClr val="224C8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062" name="Square"/>
            <p:cNvSpPr/>
            <p:nvPr/>
          </p:nvSpPr>
          <p:spPr>
            <a:xfrm>
              <a:off x="1261138" y="608443"/>
              <a:ext cx="526198" cy="526198"/>
            </a:xfrm>
            <a:prstGeom prst="rect">
              <a:avLst/>
            </a:prstGeom>
            <a:solidFill>
              <a:srgbClr val="6AB1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</p:grpSp>
      <p:sp>
        <p:nvSpPr>
          <p:cNvPr id="10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0179867"/>
      </p:ext>
    </p:extLst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7" name="Group 6"/>
          <p:cNvGrpSpPr/>
          <p:nvPr/>
        </p:nvGrpSpPr>
        <p:grpSpPr>
          <a:xfrm>
            <a:off x="4308667" y="-1231618"/>
            <a:ext cx="1787337" cy="1134642"/>
            <a:chOff x="0" y="-1"/>
            <a:chExt cx="1787336" cy="1134641"/>
          </a:xfrm>
        </p:grpSpPr>
        <p:sp>
          <p:nvSpPr>
            <p:cNvPr id="1071" name="Square"/>
            <p:cNvSpPr/>
            <p:nvPr/>
          </p:nvSpPr>
          <p:spPr>
            <a:xfrm>
              <a:off x="-1" y="-2"/>
              <a:ext cx="526198" cy="526200"/>
            </a:xfrm>
            <a:prstGeom prst="rect">
              <a:avLst/>
            </a:prstGeom>
            <a:solidFill>
              <a:srgbClr val="1F3D6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072" name="Square"/>
            <p:cNvSpPr/>
            <p:nvPr/>
          </p:nvSpPr>
          <p:spPr>
            <a:xfrm>
              <a:off x="630567" y="-2"/>
              <a:ext cx="526198" cy="526200"/>
            </a:xfrm>
            <a:prstGeom prst="rect">
              <a:avLst/>
            </a:prstGeom>
            <a:solidFill>
              <a:srgbClr val="387BB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073" name="Square"/>
            <p:cNvSpPr/>
            <p:nvPr/>
          </p:nvSpPr>
          <p:spPr>
            <a:xfrm>
              <a:off x="-1" y="608443"/>
              <a:ext cx="526198" cy="526198"/>
            </a:xfrm>
            <a:prstGeom prst="rect">
              <a:avLst/>
            </a:prstGeom>
            <a:solidFill>
              <a:srgbClr val="568DC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074" name="Square"/>
            <p:cNvSpPr/>
            <p:nvPr/>
          </p:nvSpPr>
          <p:spPr>
            <a:xfrm>
              <a:off x="630568" y="608443"/>
              <a:ext cx="526198" cy="526198"/>
            </a:xfrm>
            <a:prstGeom prst="rect">
              <a:avLst/>
            </a:prstGeom>
            <a:solidFill>
              <a:srgbClr val="88C8E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075" name="Square"/>
            <p:cNvSpPr/>
            <p:nvPr/>
          </p:nvSpPr>
          <p:spPr>
            <a:xfrm>
              <a:off x="1261138" y="-2"/>
              <a:ext cx="526198" cy="526200"/>
            </a:xfrm>
            <a:prstGeom prst="rect">
              <a:avLst/>
            </a:prstGeom>
            <a:solidFill>
              <a:srgbClr val="224C8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076" name="Square"/>
            <p:cNvSpPr/>
            <p:nvPr/>
          </p:nvSpPr>
          <p:spPr>
            <a:xfrm>
              <a:off x="1261138" y="608443"/>
              <a:ext cx="526198" cy="526198"/>
            </a:xfrm>
            <a:prstGeom prst="rect">
              <a:avLst/>
            </a:prstGeom>
            <a:solidFill>
              <a:srgbClr val="6AB1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</p:grpSp>
      <p:pic>
        <p:nvPicPr>
          <p:cNvPr id="1078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497" y="186337"/>
            <a:ext cx="460934" cy="561603"/>
          </a:xfrm>
          <a:prstGeom prst="rect">
            <a:avLst/>
          </a:prstGeom>
          <a:ln w="12700">
            <a:miter lim="400000"/>
          </a:ln>
        </p:spPr>
      </p:pic>
      <p:sp>
        <p:nvSpPr>
          <p:cNvPr id="10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9928344"/>
      </p:ext>
    </p:extLst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2" name="Group 6"/>
          <p:cNvGrpSpPr/>
          <p:nvPr/>
        </p:nvGrpSpPr>
        <p:grpSpPr>
          <a:xfrm>
            <a:off x="4308667" y="-1231618"/>
            <a:ext cx="1787337" cy="1134642"/>
            <a:chOff x="0" y="-1"/>
            <a:chExt cx="1787336" cy="1134641"/>
          </a:xfrm>
        </p:grpSpPr>
        <p:sp>
          <p:nvSpPr>
            <p:cNvPr id="1086" name="Square"/>
            <p:cNvSpPr/>
            <p:nvPr/>
          </p:nvSpPr>
          <p:spPr>
            <a:xfrm>
              <a:off x="-1" y="-2"/>
              <a:ext cx="526198" cy="526200"/>
            </a:xfrm>
            <a:prstGeom prst="rect">
              <a:avLst/>
            </a:prstGeom>
            <a:solidFill>
              <a:srgbClr val="1F3D6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087" name="Square"/>
            <p:cNvSpPr/>
            <p:nvPr/>
          </p:nvSpPr>
          <p:spPr>
            <a:xfrm>
              <a:off x="630567" y="-2"/>
              <a:ext cx="526198" cy="526200"/>
            </a:xfrm>
            <a:prstGeom prst="rect">
              <a:avLst/>
            </a:prstGeom>
            <a:solidFill>
              <a:srgbClr val="387BB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088" name="Square"/>
            <p:cNvSpPr/>
            <p:nvPr/>
          </p:nvSpPr>
          <p:spPr>
            <a:xfrm>
              <a:off x="-1" y="608443"/>
              <a:ext cx="526198" cy="526198"/>
            </a:xfrm>
            <a:prstGeom prst="rect">
              <a:avLst/>
            </a:prstGeom>
            <a:solidFill>
              <a:srgbClr val="568DC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089" name="Square"/>
            <p:cNvSpPr/>
            <p:nvPr/>
          </p:nvSpPr>
          <p:spPr>
            <a:xfrm>
              <a:off x="630568" y="608443"/>
              <a:ext cx="526198" cy="526198"/>
            </a:xfrm>
            <a:prstGeom prst="rect">
              <a:avLst/>
            </a:prstGeom>
            <a:solidFill>
              <a:srgbClr val="88C8E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090" name="Square"/>
            <p:cNvSpPr/>
            <p:nvPr/>
          </p:nvSpPr>
          <p:spPr>
            <a:xfrm>
              <a:off x="1261138" y="-2"/>
              <a:ext cx="526198" cy="526200"/>
            </a:xfrm>
            <a:prstGeom prst="rect">
              <a:avLst/>
            </a:prstGeom>
            <a:solidFill>
              <a:srgbClr val="224C8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091" name="Square"/>
            <p:cNvSpPr/>
            <p:nvPr/>
          </p:nvSpPr>
          <p:spPr>
            <a:xfrm>
              <a:off x="1261138" y="608443"/>
              <a:ext cx="526198" cy="526198"/>
            </a:xfrm>
            <a:prstGeom prst="rect">
              <a:avLst/>
            </a:prstGeom>
            <a:solidFill>
              <a:srgbClr val="6AB1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</p:grpSp>
      <p:sp>
        <p:nvSpPr>
          <p:cNvPr id="1093" name="Прямоугольник 1"/>
          <p:cNvSpPr/>
          <p:nvPr/>
        </p:nvSpPr>
        <p:spPr>
          <a:xfrm>
            <a:off x="0" y="0"/>
            <a:ext cx="762000" cy="6858000"/>
          </a:xfrm>
          <a:prstGeom prst="rect">
            <a:avLst/>
          </a:prstGeom>
          <a:solidFill>
            <a:srgbClr val="2E7FC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/>
            </a:pPr>
            <a:endParaRPr/>
          </a:p>
        </p:txBody>
      </p:sp>
      <p:pic>
        <p:nvPicPr>
          <p:cNvPr id="109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" y="162615"/>
            <a:ext cx="640081" cy="654309"/>
          </a:xfrm>
          <a:prstGeom prst="rect">
            <a:avLst/>
          </a:prstGeom>
          <a:ln w="12700">
            <a:miter lim="400000"/>
          </a:ln>
        </p:spPr>
      </p:pic>
      <p:sp>
        <p:nvSpPr>
          <p:cNvPr id="10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5891195"/>
      </p:ext>
    </p:extLst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8" name="Group 6"/>
          <p:cNvGrpSpPr/>
          <p:nvPr/>
        </p:nvGrpSpPr>
        <p:grpSpPr>
          <a:xfrm>
            <a:off x="4308667" y="-1231618"/>
            <a:ext cx="1787337" cy="1134642"/>
            <a:chOff x="0" y="-1"/>
            <a:chExt cx="1787336" cy="1134641"/>
          </a:xfrm>
        </p:grpSpPr>
        <p:sp>
          <p:nvSpPr>
            <p:cNvPr id="1102" name="Square"/>
            <p:cNvSpPr/>
            <p:nvPr/>
          </p:nvSpPr>
          <p:spPr>
            <a:xfrm>
              <a:off x="-1" y="-2"/>
              <a:ext cx="526198" cy="526200"/>
            </a:xfrm>
            <a:prstGeom prst="rect">
              <a:avLst/>
            </a:prstGeom>
            <a:solidFill>
              <a:srgbClr val="1F3D6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103" name="Square"/>
            <p:cNvSpPr/>
            <p:nvPr/>
          </p:nvSpPr>
          <p:spPr>
            <a:xfrm>
              <a:off x="630567" y="-2"/>
              <a:ext cx="526198" cy="526200"/>
            </a:xfrm>
            <a:prstGeom prst="rect">
              <a:avLst/>
            </a:prstGeom>
            <a:solidFill>
              <a:srgbClr val="387BB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104" name="Square"/>
            <p:cNvSpPr/>
            <p:nvPr/>
          </p:nvSpPr>
          <p:spPr>
            <a:xfrm>
              <a:off x="-1" y="608443"/>
              <a:ext cx="526198" cy="526198"/>
            </a:xfrm>
            <a:prstGeom prst="rect">
              <a:avLst/>
            </a:prstGeom>
            <a:solidFill>
              <a:srgbClr val="568DC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105" name="Square"/>
            <p:cNvSpPr/>
            <p:nvPr/>
          </p:nvSpPr>
          <p:spPr>
            <a:xfrm>
              <a:off x="630568" y="608443"/>
              <a:ext cx="526198" cy="526198"/>
            </a:xfrm>
            <a:prstGeom prst="rect">
              <a:avLst/>
            </a:prstGeom>
            <a:solidFill>
              <a:srgbClr val="88C8E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106" name="Square"/>
            <p:cNvSpPr/>
            <p:nvPr/>
          </p:nvSpPr>
          <p:spPr>
            <a:xfrm>
              <a:off x="1261138" y="-2"/>
              <a:ext cx="526198" cy="526200"/>
            </a:xfrm>
            <a:prstGeom prst="rect">
              <a:avLst/>
            </a:prstGeom>
            <a:solidFill>
              <a:srgbClr val="224C8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107" name="Square"/>
            <p:cNvSpPr/>
            <p:nvPr/>
          </p:nvSpPr>
          <p:spPr>
            <a:xfrm>
              <a:off x="1261138" y="608443"/>
              <a:ext cx="526198" cy="526198"/>
            </a:xfrm>
            <a:prstGeom prst="rect">
              <a:avLst/>
            </a:prstGeom>
            <a:solidFill>
              <a:srgbClr val="6AB1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</p:grpSp>
      <p:sp>
        <p:nvSpPr>
          <p:cNvPr id="1109" name="Прямоугольник 1"/>
          <p:cNvSpPr/>
          <p:nvPr/>
        </p:nvSpPr>
        <p:spPr>
          <a:xfrm>
            <a:off x="0" y="0"/>
            <a:ext cx="762000" cy="6858000"/>
          </a:xfrm>
          <a:prstGeom prst="rect">
            <a:avLst/>
          </a:prstGeom>
          <a:solidFill>
            <a:srgbClr val="87408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/>
            </a:pPr>
            <a:endParaRPr/>
          </a:p>
        </p:txBody>
      </p:sp>
      <p:pic>
        <p:nvPicPr>
          <p:cNvPr id="1110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2" y="162618"/>
            <a:ext cx="561344" cy="655264"/>
          </a:xfrm>
          <a:prstGeom prst="rect">
            <a:avLst/>
          </a:prstGeom>
          <a:ln w="12700">
            <a:miter lim="400000"/>
          </a:ln>
        </p:spPr>
      </p:pic>
      <p:sp>
        <p:nvSpPr>
          <p:cNvPr id="11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0195" y="6406428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5630397"/>
      </p:ext>
    </p:extLst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Custom Layout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4" name="Group 6"/>
          <p:cNvGrpSpPr/>
          <p:nvPr/>
        </p:nvGrpSpPr>
        <p:grpSpPr>
          <a:xfrm>
            <a:off x="4308667" y="-1231618"/>
            <a:ext cx="1787337" cy="1134642"/>
            <a:chOff x="0" y="-1"/>
            <a:chExt cx="1787336" cy="1134641"/>
          </a:xfrm>
        </p:grpSpPr>
        <p:sp>
          <p:nvSpPr>
            <p:cNvPr id="1118" name="Square"/>
            <p:cNvSpPr/>
            <p:nvPr/>
          </p:nvSpPr>
          <p:spPr>
            <a:xfrm>
              <a:off x="-1" y="-2"/>
              <a:ext cx="526198" cy="526200"/>
            </a:xfrm>
            <a:prstGeom prst="rect">
              <a:avLst/>
            </a:prstGeom>
            <a:solidFill>
              <a:srgbClr val="1F3D6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119" name="Square"/>
            <p:cNvSpPr/>
            <p:nvPr/>
          </p:nvSpPr>
          <p:spPr>
            <a:xfrm>
              <a:off x="630567" y="-2"/>
              <a:ext cx="526198" cy="526200"/>
            </a:xfrm>
            <a:prstGeom prst="rect">
              <a:avLst/>
            </a:prstGeom>
            <a:solidFill>
              <a:srgbClr val="387BB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120" name="Square"/>
            <p:cNvSpPr/>
            <p:nvPr/>
          </p:nvSpPr>
          <p:spPr>
            <a:xfrm>
              <a:off x="-1" y="608443"/>
              <a:ext cx="526198" cy="526198"/>
            </a:xfrm>
            <a:prstGeom prst="rect">
              <a:avLst/>
            </a:prstGeom>
            <a:solidFill>
              <a:srgbClr val="568DC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121" name="Square"/>
            <p:cNvSpPr/>
            <p:nvPr/>
          </p:nvSpPr>
          <p:spPr>
            <a:xfrm>
              <a:off x="630568" y="608443"/>
              <a:ext cx="526198" cy="526198"/>
            </a:xfrm>
            <a:prstGeom prst="rect">
              <a:avLst/>
            </a:prstGeom>
            <a:solidFill>
              <a:srgbClr val="88C8E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122" name="Square"/>
            <p:cNvSpPr/>
            <p:nvPr/>
          </p:nvSpPr>
          <p:spPr>
            <a:xfrm>
              <a:off x="1261138" y="-2"/>
              <a:ext cx="526198" cy="526200"/>
            </a:xfrm>
            <a:prstGeom prst="rect">
              <a:avLst/>
            </a:prstGeom>
            <a:solidFill>
              <a:srgbClr val="224C8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123" name="Square"/>
            <p:cNvSpPr/>
            <p:nvPr/>
          </p:nvSpPr>
          <p:spPr>
            <a:xfrm>
              <a:off x="1261138" y="608443"/>
              <a:ext cx="526198" cy="526198"/>
            </a:xfrm>
            <a:prstGeom prst="rect">
              <a:avLst/>
            </a:prstGeom>
            <a:solidFill>
              <a:srgbClr val="6AB1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</p:grpSp>
      <p:sp>
        <p:nvSpPr>
          <p:cNvPr id="1125" name="Прямоугольник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4A5A"/>
          </a:solidFill>
          <a:ln w="12700">
            <a:solidFill>
              <a:srgbClr val="32538F"/>
            </a:solidFill>
            <a:miter/>
          </a:ln>
        </p:spPr>
        <p:txBody>
          <a:bodyPr lIns="50800" tIns="50800" rIns="50800" bIns="50800" anchor="ctr"/>
          <a:lstStyle/>
          <a:p>
            <a:pPr algn="ctr" defTabSz="412740">
              <a:defRPr sz="1500" b="0"/>
            </a:pPr>
            <a:endParaRPr/>
          </a:p>
        </p:txBody>
      </p:sp>
      <p:pic>
        <p:nvPicPr>
          <p:cNvPr id="1126" name="Рисунок 9" descr="Рисунок 9"/>
          <p:cNvPicPr>
            <a:picLocks noChangeAspect="1"/>
          </p:cNvPicPr>
          <p:nvPr/>
        </p:nvPicPr>
        <p:blipFill>
          <a:blip r:embed="rId2">
            <a:alphaModFix amt="5827"/>
          </a:blip>
          <a:srcRect b="65480"/>
          <a:stretch>
            <a:fillRect/>
          </a:stretch>
        </p:blipFill>
        <p:spPr>
          <a:xfrm>
            <a:off x="6191250" y="4708525"/>
            <a:ext cx="5607050" cy="2149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7" name="Рисунок 10" descr="Рисунок 10"/>
          <p:cNvPicPr>
            <a:picLocks noChangeAspect="1"/>
          </p:cNvPicPr>
          <p:nvPr/>
        </p:nvPicPr>
        <p:blipFill>
          <a:blip r:embed="rId3">
            <a:alphaModFix amt="5827"/>
          </a:blip>
          <a:srcRect t="69745"/>
          <a:stretch>
            <a:fillRect/>
          </a:stretch>
        </p:blipFill>
        <p:spPr>
          <a:xfrm>
            <a:off x="4591050" y="0"/>
            <a:ext cx="5183188" cy="14081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8" name="Рисунок 9" descr="Рисунок 9"/>
          <p:cNvPicPr>
            <a:picLocks noChangeAspect="1"/>
          </p:cNvPicPr>
          <p:nvPr/>
        </p:nvPicPr>
        <p:blipFill>
          <a:blip r:embed="rId4">
            <a:alphaModFix amt="5827"/>
          </a:blip>
          <a:srcRect b="65480"/>
          <a:stretch>
            <a:fillRect/>
          </a:stretch>
        </p:blipFill>
        <p:spPr>
          <a:xfrm rot="5400000">
            <a:off x="-1819913" y="4378323"/>
            <a:ext cx="5607056" cy="2149480"/>
          </a:xfrm>
          <a:prstGeom prst="rect">
            <a:avLst/>
          </a:prstGeom>
          <a:ln w="12700">
            <a:miter lim="400000"/>
          </a:ln>
        </p:spPr>
      </p:pic>
      <p:sp>
        <p:nvSpPr>
          <p:cNvPr id="11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5153391"/>
      </p:ext>
    </p:extLst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Custom Layou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2" name="Group 6"/>
          <p:cNvGrpSpPr/>
          <p:nvPr/>
        </p:nvGrpSpPr>
        <p:grpSpPr>
          <a:xfrm>
            <a:off x="4308667" y="-1231618"/>
            <a:ext cx="1787337" cy="1134642"/>
            <a:chOff x="0" y="-1"/>
            <a:chExt cx="1787336" cy="1134641"/>
          </a:xfrm>
        </p:grpSpPr>
        <p:sp>
          <p:nvSpPr>
            <p:cNvPr id="1136" name="Square"/>
            <p:cNvSpPr/>
            <p:nvPr/>
          </p:nvSpPr>
          <p:spPr>
            <a:xfrm>
              <a:off x="-1" y="-2"/>
              <a:ext cx="526198" cy="526200"/>
            </a:xfrm>
            <a:prstGeom prst="rect">
              <a:avLst/>
            </a:prstGeom>
            <a:solidFill>
              <a:srgbClr val="1F3D6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137" name="Square"/>
            <p:cNvSpPr/>
            <p:nvPr/>
          </p:nvSpPr>
          <p:spPr>
            <a:xfrm>
              <a:off x="630567" y="-2"/>
              <a:ext cx="526198" cy="526200"/>
            </a:xfrm>
            <a:prstGeom prst="rect">
              <a:avLst/>
            </a:prstGeom>
            <a:solidFill>
              <a:srgbClr val="387BB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138" name="Square"/>
            <p:cNvSpPr/>
            <p:nvPr/>
          </p:nvSpPr>
          <p:spPr>
            <a:xfrm>
              <a:off x="-1" y="608443"/>
              <a:ext cx="526198" cy="526198"/>
            </a:xfrm>
            <a:prstGeom prst="rect">
              <a:avLst/>
            </a:prstGeom>
            <a:solidFill>
              <a:srgbClr val="568DC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139" name="Square"/>
            <p:cNvSpPr/>
            <p:nvPr/>
          </p:nvSpPr>
          <p:spPr>
            <a:xfrm>
              <a:off x="630568" y="608443"/>
              <a:ext cx="526198" cy="526198"/>
            </a:xfrm>
            <a:prstGeom prst="rect">
              <a:avLst/>
            </a:prstGeom>
            <a:solidFill>
              <a:srgbClr val="88C8E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140" name="Square"/>
            <p:cNvSpPr/>
            <p:nvPr/>
          </p:nvSpPr>
          <p:spPr>
            <a:xfrm>
              <a:off x="1261138" y="-2"/>
              <a:ext cx="526198" cy="526200"/>
            </a:xfrm>
            <a:prstGeom prst="rect">
              <a:avLst/>
            </a:prstGeom>
            <a:solidFill>
              <a:srgbClr val="224C8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141" name="Square"/>
            <p:cNvSpPr/>
            <p:nvPr/>
          </p:nvSpPr>
          <p:spPr>
            <a:xfrm>
              <a:off x="1261138" y="608443"/>
              <a:ext cx="526198" cy="526198"/>
            </a:xfrm>
            <a:prstGeom prst="rect">
              <a:avLst/>
            </a:prstGeom>
            <a:solidFill>
              <a:srgbClr val="6AB1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</p:grpSp>
      <p:sp>
        <p:nvSpPr>
          <p:cNvPr id="1143" name="Прямоугольник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4A5A"/>
          </a:solidFill>
          <a:ln w="12700">
            <a:solidFill>
              <a:srgbClr val="32538F"/>
            </a:solidFill>
            <a:miter/>
          </a:ln>
        </p:spPr>
        <p:txBody>
          <a:bodyPr lIns="50800" tIns="50800" rIns="50800" bIns="50800" anchor="ctr"/>
          <a:lstStyle/>
          <a:p>
            <a:pPr algn="ctr" defTabSz="412740">
              <a:defRPr sz="1500" b="0"/>
            </a:pPr>
            <a:endParaRPr/>
          </a:p>
        </p:txBody>
      </p:sp>
      <p:pic>
        <p:nvPicPr>
          <p:cNvPr id="1144" name="Рисунок 9" descr="Рисунок 9"/>
          <p:cNvPicPr>
            <a:picLocks noChangeAspect="1"/>
          </p:cNvPicPr>
          <p:nvPr/>
        </p:nvPicPr>
        <p:blipFill>
          <a:blip r:embed="rId2">
            <a:alphaModFix amt="5827"/>
          </a:blip>
          <a:srcRect b="65480"/>
          <a:stretch>
            <a:fillRect/>
          </a:stretch>
        </p:blipFill>
        <p:spPr>
          <a:xfrm>
            <a:off x="6191250" y="4708525"/>
            <a:ext cx="5607050" cy="2149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5" name="Рисунок 10" descr="Рисунок 10"/>
          <p:cNvPicPr>
            <a:picLocks noChangeAspect="1"/>
          </p:cNvPicPr>
          <p:nvPr/>
        </p:nvPicPr>
        <p:blipFill>
          <a:blip r:embed="rId3">
            <a:alphaModFix amt="5827"/>
          </a:blip>
          <a:srcRect t="69745"/>
          <a:stretch>
            <a:fillRect/>
          </a:stretch>
        </p:blipFill>
        <p:spPr>
          <a:xfrm>
            <a:off x="4591050" y="0"/>
            <a:ext cx="5183188" cy="14081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6" name="Рисунок 9" descr="Рисунок 9"/>
          <p:cNvPicPr>
            <a:picLocks noChangeAspect="1"/>
          </p:cNvPicPr>
          <p:nvPr/>
        </p:nvPicPr>
        <p:blipFill>
          <a:blip r:embed="rId4">
            <a:alphaModFix amt="5827"/>
          </a:blip>
          <a:srcRect b="65480"/>
          <a:stretch>
            <a:fillRect/>
          </a:stretch>
        </p:blipFill>
        <p:spPr>
          <a:xfrm rot="5400000">
            <a:off x="-1819913" y="4378323"/>
            <a:ext cx="5607057" cy="2149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7" name="Рисунок 6" descr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1993900"/>
            <a:ext cx="1725616" cy="2101850"/>
          </a:xfrm>
          <a:prstGeom prst="rect">
            <a:avLst/>
          </a:prstGeom>
          <a:ln w="12700">
            <a:miter lim="400000"/>
          </a:ln>
        </p:spPr>
      </p:pic>
      <p:sp>
        <p:nvSpPr>
          <p:cNvPr id="11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5602851"/>
      </p:ext>
    </p:extLst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Logo + Page Title (Black P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1" name="Group 6"/>
          <p:cNvGrpSpPr/>
          <p:nvPr/>
        </p:nvGrpSpPr>
        <p:grpSpPr>
          <a:xfrm>
            <a:off x="4308667" y="-1231618"/>
            <a:ext cx="1787337" cy="1134642"/>
            <a:chOff x="0" y="-1"/>
            <a:chExt cx="1787336" cy="1134641"/>
          </a:xfrm>
        </p:grpSpPr>
        <p:sp>
          <p:nvSpPr>
            <p:cNvPr id="1155" name="Square"/>
            <p:cNvSpPr/>
            <p:nvPr/>
          </p:nvSpPr>
          <p:spPr>
            <a:xfrm>
              <a:off x="-1" y="-2"/>
              <a:ext cx="526198" cy="526200"/>
            </a:xfrm>
            <a:prstGeom prst="rect">
              <a:avLst/>
            </a:prstGeom>
            <a:solidFill>
              <a:srgbClr val="1F3D6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156" name="Square"/>
            <p:cNvSpPr/>
            <p:nvPr/>
          </p:nvSpPr>
          <p:spPr>
            <a:xfrm>
              <a:off x="630567" y="-2"/>
              <a:ext cx="526198" cy="526200"/>
            </a:xfrm>
            <a:prstGeom prst="rect">
              <a:avLst/>
            </a:prstGeom>
            <a:solidFill>
              <a:srgbClr val="387BB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157" name="Square"/>
            <p:cNvSpPr/>
            <p:nvPr/>
          </p:nvSpPr>
          <p:spPr>
            <a:xfrm>
              <a:off x="-1" y="608443"/>
              <a:ext cx="526198" cy="526198"/>
            </a:xfrm>
            <a:prstGeom prst="rect">
              <a:avLst/>
            </a:prstGeom>
            <a:solidFill>
              <a:srgbClr val="568DC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158" name="Square"/>
            <p:cNvSpPr/>
            <p:nvPr/>
          </p:nvSpPr>
          <p:spPr>
            <a:xfrm>
              <a:off x="630568" y="608443"/>
              <a:ext cx="526198" cy="526198"/>
            </a:xfrm>
            <a:prstGeom prst="rect">
              <a:avLst/>
            </a:prstGeom>
            <a:solidFill>
              <a:srgbClr val="88C8E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159" name="Square"/>
            <p:cNvSpPr/>
            <p:nvPr/>
          </p:nvSpPr>
          <p:spPr>
            <a:xfrm>
              <a:off x="1261138" y="-2"/>
              <a:ext cx="526198" cy="526200"/>
            </a:xfrm>
            <a:prstGeom prst="rect">
              <a:avLst/>
            </a:prstGeom>
            <a:solidFill>
              <a:srgbClr val="224C8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160" name="Square"/>
            <p:cNvSpPr/>
            <p:nvPr/>
          </p:nvSpPr>
          <p:spPr>
            <a:xfrm>
              <a:off x="1261138" y="608443"/>
              <a:ext cx="526198" cy="526198"/>
            </a:xfrm>
            <a:prstGeom prst="rect">
              <a:avLst/>
            </a:prstGeom>
            <a:solidFill>
              <a:srgbClr val="6AB1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</p:grpSp>
      <p:pic>
        <p:nvPicPr>
          <p:cNvPr id="1162" name="Google Shape;8;p2" descr="Google Shape;8;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9769" y="-700400"/>
            <a:ext cx="14325605" cy="9534236"/>
          </a:xfrm>
          <a:prstGeom prst="rect">
            <a:avLst/>
          </a:prstGeom>
          <a:ln w="12700">
            <a:miter lim="400000"/>
          </a:ln>
        </p:spPr>
      </p:pic>
      <p:sp>
        <p:nvSpPr>
          <p:cNvPr id="1163" name="Title Text"/>
          <p:cNvSpPr txBox="1">
            <a:spLocks noGrp="1"/>
          </p:cNvSpPr>
          <p:nvPr>
            <p:ph type="title"/>
          </p:nvPr>
        </p:nvSpPr>
        <p:spPr>
          <a:xfrm>
            <a:off x="0" y="928331"/>
            <a:ext cx="12192000" cy="742407"/>
          </a:xfrm>
          <a:prstGeom prst="rect">
            <a:avLst/>
          </a:prstGeom>
        </p:spPr>
        <p:txBody>
          <a:bodyPr lIns="91421" tIns="91421" rIns="91421" bIns="91421" anchor="t"/>
          <a:lstStyle>
            <a:lvl1pPr algn="l" defTabSz="914400">
              <a:lnSpc>
                <a:spcPct val="90000"/>
              </a:lnSpc>
              <a:defRPr sz="29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64" name="Google Shape;10;p2"/>
          <p:cNvSpPr/>
          <p:nvPr/>
        </p:nvSpPr>
        <p:spPr>
          <a:xfrm>
            <a:off x="561189" y="788195"/>
            <a:ext cx="819600" cy="21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165" name="Google Shape;11;p2"/>
          <p:cNvSpPr/>
          <p:nvPr/>
        </p:nvSpPr>
        <p:spPr>
          <a:xfrm>
            <a:off x="196" y="6457100"/>
            <a:ext cx="12192007" cy="400806"/>
          </a:xfrm>
          <a:prstGeom prst="rect">
            <a:avLst/>
          </a:prstGeom>
          <a:solidFill>
            <a:srgbClr val="0C0B1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1166" name="Google Shape;12;p2" descr="Google Shape;12;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32" y="196834"/>
            <a:ext cx="1037037" cy="311101"/>
          </a:xfrm>
          <a:prstGeom prst="rect">
            <a:avLst/>
          </a:prstGeom>
          <a:ln w="12700">
            <a:miter lim="400000"/>
          </a:ln>
        </p:spPr>
      </p:pic>
      <p:sp>
        <p:nvSpPr>
          <p:cNvPr id="1167" name="Google Shape;13;p2"/>
          <p:cNvSpPr/>
          <p:nvPr/>
        </p:nvSpPr>
        <p:spPr>
          <a:xfrm>
            <a:off x="0" y="6444882"/>
            <a:ext cx="12192000" cy="12706"/>
          </a:xfrm>
          <a:prstGeom prst="rect">
            <a:avLst/>
          </a:prstGeom>
          <a:solidFill>
            <a:srgbClr val="16151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168" name="Google Shape;14;p2"/>
          <p:cNvSpPr txBox="1"/>
          <p:nvPr/>
        </p:nvSpPr>
        <p:spPr>
          <a:xfrm>
            <a:off x="9773000" y="6492253"/>
            <a:ext cx="2419206" cy="33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r">
              <a:defRPr sz="600"/>
            </a:lvl1pPr>
          </a:lstStyle>
          <a:p>
            <a:r>
              <a:t>© 2019 Just AI</a:t>
            </a:r>
          </a:p>
        </p:txBody>
      </p:sp>
      <p:sp>
        <p:nvSpPr>
          <p:cNvPr id="11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8780259"/>
      </p:ext>
    </p:extLst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2" name="Group 6"/>
          <p:cNvGrpSpPr/>
          <p:nvPr/>
        </p:nvGrpSpPr>
        <p:grpSpPr>
          <a:xfrm>
            <a:off x="4308667" y="-1231618"/>
            <a:ext cx="1787337" cy="1134642"/>
            <a:chOff x="0" y="-1"/>
            <a:chExt cx="1787336" cy="1134641"/>
          </a:xfrm>
        </p:grpSpPr>
        <p:sp>
          <p:nvSpPr>
            <p:cNvPr id="1176" name="Square"/>
            <p:cNvSpPr/>
            <p:nvPr/>
          </p:nvSpPr>
          <p:spPr>
            <a:xfrm>
              <a:off x="-1" y="-2"/>
              <a:ext cx="526198" cy="526200"/>
            </a:xfrm>
            <a:prstGeom prst="rect">
              <a:avLst/>
            </a:prstGeom>
            <a:solidFill>
              <a:srgbClr val="1F3D6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177" name="Square"/>
            <p:cNvSpPr/>
            <p:nvPr/>
          </p:nvSpPr>
          <p:spPr>
            <a:xfrm>
              <a:off x="630567" y="-2"/>
              <a:ext cx="526198" cy="526200"/>
            </a:xfrm>
            <a:prstGeom prst="rect">
              <a:avLst/>
            </a:prstGeom>
            <a:solidFill>
              <a:srgbClr val="387BB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178" name="Square"/>
            <p:cNvSpPr/>
            <p:nvPr/>
          </p:nvSpPr>
          <p:spPr>
            <a:xfrm>
              <a:off x="-1" y="608443"/>
              <a:ext cx="526198" cy="526198"/>
            </a:xfrm>
            <a:prstGeom prst="rect">
              <a:avLst/>
            </a:prstGeom>
            <a:solidFill>
              <a:srgbClr val="568DC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179" name="Square"/>
            <p:cNvSpPr/>
            <p:nvPr/>
          </p:nvSpPr>
          <p:spPr>
            <a:xfrm>
              <a:off x="630568" y="608443"/>
              <a:ext cx="526198" cy="526198"/>
            </a:xfrm>
            <a:prstGeom prst="rect">
              <a:avLst/>
            </a:prstGeom>
            <a:solidFill>
              <a:srgbClr val="88C8E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180" name="Square"/>
            <p:cNvSpPr/>
            <p:nvPr/>
          </p:nvSpPr>
          <p:spPr>
            <a:xfrm>
              <a:off x="1261138" y="-2"/>
              <a:ext cx="526198" cy="526200"/>
            </a:xfrm>
            <a:prstGeom prst="rect">
              <a:avLst/>
            </a:prstGeom>
            <a:solidFill>
              <a:srgbClr val="224C8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  <p:sp>
          <p:nvSpPr>
            <p:cNvPr id="1181" name="Square"/>
            <p:cNvSpPr/>
            <p:nvPr/>
          </p:nvSpPr>
          <p:spPr>
            <a:xfrm>
              <a:off x="1261138" y="608443"/>
              <a:ext cx="526198" cy="526198"/>
            </a:xfrm>
            <a:prstGeom prst="rect">
              <a:avLst/>
            </a:prstGeom>
            <a:solidFill>
              <a:srgbClr val="6AB1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40">
                <a:defRPr sz="3200" b="0"/>
              </a:pPr>
              <a:endParaRPr/>
            </a:p>
          </p:txBody>
        </p:sp>
      </p:grpSp>
      <p:sp>
        <p:nvSpPr>
          <p:cNvPr id="1183" name="Title Text"/>
          <p:cNvSpPr txBox="1">
            <a:spLocks noGrp="1"/>
          </p:cNvSpPr>
          <p:nvPr>
            <p:ph type="title"/>
          </p:nvPr>
        </p:nvSpPr>
        <p:spPr>
          <a:xfrm>
            <a:off x="914400" y="2130425"/>
            <a:ext cx="10363201" cy="1470029"/>
          </a:xfrm>
          <a:prstGeom prst="rect">
            <a:avLst/>
          </a:prstGeom>
        </p:spPr>
        <p:txBody>
          <a:bodyPr lIns="45718" tIns="45718" rIns="45718" bIns="45718"/>
          <a:lstStyle>
            <a:lvl1pPr algn="l" defTabSz="914400">
              <a:lnSpc>
                <a:spcPct val="90000"/>
              </a:lnSpc>
              <a:defRPr sz="4400"/>
            </a:lvl1pPr>
          </a:lstStyle>
          <a:p>
            <a:r>
              <a:t>Title Text</a:t>
            </a:r>
          </a:p>
        </p:txBody>
      </p:sp>
      <p:sp>
        <p:nvSpPr>
          <p:cNvPr id="11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1pPr>
            <a:lvl2pPr marL="0" indent="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2pPr>
            <a:lvl3pPr marL="0" indent="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3pPr>
            <a:lvl4pPr marL="0" indent="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4pPr>
            <a:lvl5pPr marL="0" indent="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0195" y="6406428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6228285"/>
      </p:ext>
    </p:extLst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Logo + Page Title (Black Page) copy">
    <p:bg>
      <p:bgPr>
        <a:solidFill>
          <a:srgbClr val="3449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2" name="Google Shape;8;p2" descr="Google Shape;8;p2"/>
          <p:cNvPicPr>
            <a:picLocks noChangeAspect="1"/>
          </p:cNvPicPr>
          <p:nvPr/>
        </p:nvPicPr>
        <p:blipFill>
          <a:blip r:embed="rId2"/>
          <a:srcRect r="2717" b="10122"/>
          <a:stretch>
            <a:fillRect/>
          </a:stretch>
        </p:blipFill>
        <p:spPr>
          <a:xfrm>
            <a:off x="-1420300" y="264799"/>
            <a:ext cx="13936133" cy="8569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3" name="Google Shape;12;p2" descr="Google Shape;12;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32" y="196834"/>
            <a:ext cx="1037037" cy="311101"/>
          </a:xfrm>
          <a:prstGeom prst="rect">
            <a:avLst/>
          </a:prstGeom>
          <a:ln w="12700">
            <a:miter lim="400000"/>
          </a:ln>
        </p:spPr>
      </p:pic>
      <p:sp>
        <p:nvSpPr>
          <p:cNvPr id="11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7554944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 &amp; Subtitle copy 22">
    <p:bg>
      <p:bgPr>
        <a:solidFill>
          <a:srgbClr val="6AB1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new@2x.png" descr="new@2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36179" y="-1657070"/>
            <a:ext cx="8541716" cy="10172142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Picture 15" descr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722" y="381000"/>
            <a:ext cx="1587483" cy="477599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50942" y="6540500"/>
            <a:ext cx="283770" cy="275133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0772933"/>
      </p:ext>
    </p:extLst>
  </p:cSld>
  <p:clrMapOvr>
    <a:masterClrMapping/>
  </p:clrMapOvr>
  <p:transition spd="med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Empty Page">
    <p:bg>
      <p:bgPr>
        <a:solidFill>
          <a:srgbClr val="0C0B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1" name="Google Shape;16;p3" descr="Google Shape;16;p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9769" y="-700400"/>
            <a:ext cx="14325604" cy="9534236"/>
          </a:xfrm>
          <a:prstGeom prst="rect">
            <a:avLst/>
          </a:prstGeom>
          <a:ln w="12700">
            <a:miter lim="400000"/>
          </a:ln>
        </p:spPr>
      </p:pic>
      <p:sp>
        <p:nvSpPr>
          <p:cNvPr id="1202" name="Google Shape;17;p3"/>
          <p:cNvSpPr/>
          <p:nvPr/>
        </p:nvSpPr>
        <p:spPr>
          <a:xfrm>
            <a:off x="196" y="6457100"/>
            <a:ext cx="12192007" cy="400804"/>
          </a:xfrm>
          <a:prstGeom prst="rect">
            <a:avLst/>
          </a:prstGeom>
          <a:solidFill>
            <a:srgbClr val="0C0B1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03" name="Google Shape;18;p3"/>
          <p:cNvSpPr/>
          <p:nvPr/>
        </p:nvSpPr>
        <p:spPr>
          <a:xfrm>
            <a:off x="0" y="6444882"/>
            <a:ext cx="12192000" cy="12704"/>
          </a:xfrm>
          <a:prstGeom prst="rect">
            <a:avLst/>
          </a:prstGeom>
          <a:solidFill>
            <a:srgbClr val="16151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04" name="Google Shape;19;p3"/>
          <p:cNvSpPr txBox="1"/>
          <p:nvPr/>
        </p:nvSpPr>
        <p:spPr>
          <a:xfrm>
            <a:off x="9772800" y="6492387"/>
            <a:ext cx="2419204" cy="330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r">
              <a:defRPr sz="600"/>
            </a:lvl1pPr>
          </a:lstStyle>
          <a:p>
            <a:r>
              <a:t>© 2020 Just AI</a:t>
            </a:r>
          </a:p>
        </p:txBody>
      </p:sp>
      <p:sp>
        <p:nvSpPr>
          <p:cNvPr id="12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8971771"/>
      </p:ext>
    </p:extLst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Main">
    <p:bg>
      <p:bgPr>
        <a:solidFill>
          <a:srgbClr val="0C0B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2" name="Google Shape;22;p4" descr="Google Shape;22;p4"/>
          <p:cNvPicPr>
            <a:picLocks noChangeAspect="1"/>
          </p:cNvPicPr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2541197" y="1371600"/>
            <a:ext cx="7109605" cy="411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3" name="Google Shape;23;p4" descr="Google Shape;23;p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09769" y="-700400"/>
            <a:ext cx="14325604" cy="9534236"/>
          </a:xfrm>
          <a:prstGeom prst="rect">
            <a:avLst/>
          </a:prstGeom>
          <a:ln w="12700">
            <a:miter lim="400000"/>
          </a:ln>
        </p:spPr>
      </p:pic>
      <p:sp>
        <p:nvSpPr>
          <p:cNvPr id="1214" name="Google Shape;24;p4"/>
          <p:cNvSpPr/>
          <p:nvPr/>
        </p:nvSpPr>
        <p:spPr>
          <a:xfrm>
            <a:off x="196" y="6457100"/>
            <a:ext cx="12192007" cy="400804"/>
          </a:xfrm>
          <a:prstGeom prst="rect">
            <a:avLst/>
          </a:prstGeom>
          <a:solidFill>
            <a:srgbClr val="0C0B1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15" name="Google Shape;25;p4"/>
          <p:cNvSpPr/>
          <p:nvPr/>
        </p:nvSpPr>
        <p:spPr>
          <a:xfrm>
            <a:off x="0" y="6444882"/>
            <a:ext cx="12192000" cy="12704"/>
          </a:xfrm>
          <a:prstGeom prst="rect">
            <a:avLst/>
          </a:prstGeom>
          <a:solidFill>
            <a:srgbClr val="16151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16" name="Google Shape;26;p4"/>
          <p:cNvSpPr txBox="1"/>
          <p:nvPr/>
        </p:nvSpPr>
        <p:spPr>
          <a:xfrm>
            <a:off x="9772800" y="6492387"/>
            <a:ext cx="2419204" cy="330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r">
              <a:defRPr sz="600"/>
            </a:lvl1pPr>
          </a:lstStyle>
          <a:p>
            <a:r>
              <a:t>© 2020 Just AI</a:t>
            </a:r>
          </a:p>
        </p:txBody>
      </p:sp>
      <p:pic>
        <p:nvPicPr>
          <p:cNvPr id="1217" name="Google Shape;28;p4" descr="Google Shape;28;p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142" y="1600081"/>
            <a:ext cx="1505720" cy="1834571"/>
          </a:xfrm>
          <a:prstGeom prst="rect">
            <a:avLst/>
          </a:prstGeom>
          <a:ln w="12700">
            <a:miter lim="400000"/>
          </a:ln>
        </p:spPr>
      </p:pic>
      <p:sp>
        <p:nvSpPr>
          <p:cNvPr id="12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5152244"/>
      </p:ext>
    </p:extLst>
  </p:cSld>
  <p:clrMapOvr>
    <a:masterClrMapping/>
  </p:clrMapOvr>
  <p:transition spd="med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hank You">
    <p:bg>
      <p:bgPr>
        <a:solidFill>
          <a:srgbClr val="0C0B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5" name="Google Shape;30;p5" descr="Google Shape;30;p5"/>
          <p:cNvPicPr>
            <a:picLocks noChangeAspect="1"/>
          </p:cNvPicPr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2541197" y="1371600"/>
            <a:ext cx="7109605" cy="411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6" name="Google Shape;31;p5" descr="Google Shape;31;p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09769" y="-700400"/>
            <a:ext cx="14325604" cy="9534236"/>
          </a:xfrm>
          <a:prstGeom prst="rect">
            <a:avLst/>
          </a:prstGeom>
          <a:ln w="12700">
            <a:miter lim="400000"/>
          </a:ln>
        </p:spPr>
      </p:pic>
      <p:sp>
        <p:nvSpPr>
          <p:cNvPr id="1227" name="Google Shape;32;p5"/>
          <p:cNvSpPr/>
          <p:nvPr/>
        </p:nvSpPr>
        <p:spPr>
          <a:xfrm>
            <a:off x="196" y="6457100"/>
            <a:ext cx="12192007" cy="400804"/>
          </a:xfrm>
          <a:prstGeom prst="rect">
            <a:avLst/>
          </a:prstGeom>
          <a:solidFill>
            <a:srgbClr val="0C0B1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28" name="Google Shape;33;p5"/>
          <p:cNvSpPr/>
          <p:nvPr/>
        </p:nvSpPr>
        <p:spPr>
          <a:xfrm>
            <a:off x="0" y="6444882"/>
            <a:ext cx="12192000" cy="12704"/>
          </a:xfrm>
          <a:prstGeom prst="rect">
            <a:avLst/>
          </a:prstGeom>
          <a:solidFill>
            <a:srgbClr val="16151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29" name="Google Shape;34;p5"/>
          <p:cNvSpPr txBox="1"/>
          <p:nvPr/>
        </p:nvSpPr>
        <p:spPr>
          <a:xfrm>
            <a:off x="9772800" y="6492387"/>
            <a:ext cx="2419204" cy="330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r">
              <a:defRPr sz="600"/>
            </a:lvl1pPr>
          </a:lstStyle>
          <a:p>
            <a:r>
              <a:t>© 2020 Just AI</a:t>
            </a:r>
          </a:p>
        </p:txBody>
      </p:sp>
      <p:sp>
        <p:nvSpPr>
          <p:cNvPr id="1230" name="Google Shape;35;p5"/>
          <p:cNvSpPr txBox="1"/>
          <p:nvPr/>
        </p:nvSpPr>
        <p:spPr>
          <a:xfrm>
            <a:off x="0" y="3090190"/>
            <a:ext cx="12192000" cy="67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>
              <a:defRPr sz="2900"/>
            </a:lvl1pPr>
          </a:lstStyle>
          <a:p>
            <a:r>
              <a:t>Thank You</a:t>
            </a:r>
          </a:p>
        </p:txBody>
      </p:sp>
      <p:pic>
        <p:nvPicPr>
          <p:cNvPr id="1231" name="Google Shape;36;p5" descr="Google Shape;36;p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32" y="196834"/>
            <a:ext cx="1037037" cy="311101"/>
          </a:xfrm>
          <a:prstGeom prst="rect">
            <a:avLst/>
          </a:prstGeom>
          <a:ln w="12700">
            <a:miter lim="400000"/>
          </a:ln>
        </p:spPr>
      </p:pic>
      <p:sp>
        <p:nvSpPr>
          <p:cNvPr id="12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2791591"/>
      </p:ext>
    </p:extLst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hank You copy 1">
    <p:bg>
      <p:bgPr>
        <a:solidFill>
          <a:srgbClr val="0C0B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Google Shape;30;p5" descr="Google Shape;30;p5"/>
          <p:cNvPicPr>
            <a:picLocks noChangeAspect="1"/>
          </p:cNvPicPr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2541197" y="1371600"/>
            <a:ext cx="7109605" cy="411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0" name="Google Shape;31;p5" descr="Google Shape;31;p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09769" y="-700400"/>
            <a:ext cx="14325604" cy="9534236"/>
          </a:xfrm>
          <a:prstGeom prst="rect">
            <a:avLst/>
          </a:prstGeom>
          <a:ln w="12700">
            <a:miter lim="400000"/>
          </a:ln>
        </p:spPr>
      </p:pic>
      <p:sp>
        <p:nvSpPr>
          <p:cNvPr id="1241" name="Google Shape;32;p5"/>
          <p:cNvSpPr/>
          <p:nvPr/>
        </p:nvSpPr>
        <p:spPr>
          <a:xfrm>
            <a:off x="10181866" y="6457100"/>
            <a:ext cx="2010333" cy="400804"/>
          </a:xfrm>
          <a:prstGeom prst="rect">
            <a:avLst/>
          </a:prstGeom>
          <a:solidFill>
            <a:srgbClr val="0C0B1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42" name="Google Shape;34;p5"/>
          <p:cNvSpPr txBox="1"/>
          <p:nvPr/>
        </p:nvSpPr>
        <p:spPr>
          <a:xfrm>
            <a:off x="9772800" y="6492385"/>
            <a:ext cx="2419204" cy="33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r">
              <a:defRPr sz="600"/>
            </a:lvl1pPr>
          </a:lstStyle>
          <a:p>
            <a:r>
              <a:t>© 2020 Just AI</a:t>
            </a:r>
          </a:p>
        </p:txBody>
      </p:sp>
      <p:sp>
        <p:nvSpPr>
          <p:cNvPr id="12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7520222"/>
      </p:ext>
    </p:extLst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hank You copy 2">
    <p:bg>
      <p:bgPr>
        <a:solidFill>
          <a:srgbClr val="0C0B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0" name="Google Shape;30;p5" descr="Google Shape;30;p5"/>
          <p:cNvPicPr>
            <a:picLocks noChangeAspect="1"/>
          </p:cNvPicPr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2541197" y="1371600"/>
            <a:ext cx="7109605" cy="411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1" name="Google Shape;31;p5" descr="Google Shape;31;p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09769" y="-700400"/>
            <a:ext cx="14325604" cy="9534236"/>
          </a:xfrm>
          <a:prstGeom prst="rect">
            <a:avLst/>
          </a:prstGeom>
          <a:ln w="12700">
            <a:miter lim="400000"/>
          </a:ln>
        </p:spPr>
      </p:pic>
      <p:sp>
        <p:nvSpPr>
          <p:cNvPr id="1252" name="Google Shape;32;p5"/>
          <p:cNvSpPr/>
          <p:nvPr/>
        </p:nvSpPr>
        <p:spPr>
          <a:xfrm>
            <a:off x="10181866" y="6457100"/>
            <a:ext cx="2010333" cy="400804"/>
          </a:xfrm>
          <a:prstGeom prst="rect">
            <a:avLst/>
          </a:prstGeom>
          <a:solidFill>
            <a:srgbClr val="0C0B1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53" name="Google Shape;34;p5"/>
          <p:cNvSpPr txBox="1"/>
          <p:nvPr/>
        </p:nvSpPr>
        <p:spPr>
          <a:xfrm>
            <a:off x="9772800" y="6492385"/>
            <a:ext cx="2419204" cy="33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r">
              <a:defRPr sz="600"/>
            </a:lvl1pPr>
          </a:lstStyle>
          <a:p>
            <a:r>
              <a:t>© 2020 Just AI</a:t>
            </a:r>
          </a:p>
        </p:txBody>
      </p:sp>
      <p:pic>
        <p:nvPicPr>
          <p:cNvPr id="1254" name="Google Shape;36;p5" descr="Google Shape;36;p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32" y="196834"/>
            <a:ext cx="1037037" cy="311101"/>
          </a:xfrm>
          <a:prstGeom prst="rect">
            <a:avLst/>
          </a:prstGeom>
          <a:ln w="12700">
            <a:miter lim="400000"/>
          </a:ln>
        </p:spPr>
      </p:pic>
      <p:sp>
        <p:nvSpPr>
          <p:cNvPr id="12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6544538"/>
      </p:ext>
    </p:extLst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Logo + Page Title (White P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38;p6" descr="Google Shape;38;p6"/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-1804417" y="-694945"/>
            <a:ext cx="14325602" cy="9534143"/>
          </a:xfrm>
          <a:prstGeom prst="rect">
            <a:avLst/>
          </a:prstGeom>
          <a:ln w="12700">
            <a:miter lim="400000"/>
          </a:ln>
        </p:spPr>
      </p:pic>
      <p:sp>
        <p:nvSpPr>
          <p:cNvPr id="1263" name="Title Text"/>
          <p:cNvSpPr txBox="1">
            <a:spLocks noGrp="1"/>
          </p:cNvSpPr>
          <p:nvPr>
            <p:ph type="title"/>
          </p:nvPr>
        </p:nvSpPr>
        <p:spPr>
          <a:xfrm>
            <a:off x="0" y="928331"/>
            <a:ext cx="12192000" cy="742405"/>
          </a:xfrm>
          <a:prstGeom prst="rect">
            <a:avLst/>
          </a:prstGeom>
        </p:spPr>
        <p:txBody>
          <a:bodyPr lIns="91421" tIns="91421" rIns="91421" bIns="91421" anchor="t"/>
          <a:lstStyle>
            <a:lvl1pPr algn="l" defTabSz="914400">
              <a:defRPr sz="2900">
                <a:solidFill>
                  <a:srgbClr val="0C0B12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64" name="Google Shape;40;p6"/>
          <p:cNvSpPr/>
          <p:nvPr/>
        </p:nvSpPr>
        <p:spPr>
          <a:xfrm>
            <a:off x="561189" y="788195"/>
            <a:ext cx="819600" cy="21204"/>
          </a:xfrm>
          <a:prstGeom prst="rect">
            <a:avLst/>
          </a:prstGeom>
          <a:solidFill>
            <a:srgbClr val="0C0B1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C0B12"/>
                </a:solidFill>
              </a:defRPr>
            </a:pPr>
            <a:endParaRPr/>
          </a:p>
        </p:txBody>
      </p:sp>
      <p:sp>
        <p:nvSpPr>
          <p:cNvPr id="1265" name="Google Shape;41;p6"/>
          <p:cNvSpPr/>
          <p:nvPr/>
        </p:nvSpPr>
        <p:spPr>
          <a:xfrm>
            <a:off x="196" y="6457100"/>
            <a:ext cx="12192007" cy="4008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66" name="Google Shape;42;p6"/>
          <p:cNvSpPr/>
          <p:nvPr/>
        </p:nvSpPr>
        <p:spPr>
          <a:xfrm>
            <a:off x="0" y="6444882"/>
            <a:ext cx="12192000" cy="12704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67" name="Google Shape;43;p6"/>
          <p:cNvSpPr txBox="1"/>
          <p:nvPr/>
        </p:nvSpPr>
        <p:spPr>
          <a:xfrm>
            <a:off x="9772800" y="6492387"/>
            <a:ext cx="2419204" cy="330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r">
              <a:defRPr sz="600">
                <a:solidFill>
                  <a:srgbClr val="0C0B12"/>
                </a:solidFill>
              </a:defRPr>
            </a:lvl1pPr>
          </a:lstStyle>
          <a:p>
            <a:r>
              <a:t>© 2020 Just AI</a:t>
            </a:r>
          </a:p>
        </p:txBody>
      </p:sp>
      <p:pic>
        <p:nvPicPr>
          <p:cNvPr id="1268" name="Google Shape;44;p6" descr="Google Shape;44;p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79" y="195071"/>
            <a:ext cx="1036323" cy="316995"/>
          </a:xfrm>
          <a:prstGeom prst="rect">
            <a:avLst/>
          </a:prstGeom>
          <a:ln w="12700">
            <a:miter lim="400000"/>
          </a:ln>
        </p:spPr>
      </p:pic>
      <p:sp>
        <p:nvSpPr>
          <p:cNvPr id="12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990188"/>
      </p:ext>
    </p:extLst>
  </p:cSld>
  <p:clrMapOvr>
    <a:masterClrMapping/>
  </p:clrMapOvr>
  <p:transition spd="med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Logo + Page Title (White Page) 1">
    <p:bg>
      <p:bgPr>
        <a:solidFill>
          <a:srgbClr val="DEE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6" name="Google Shape;46;p7" descr="Google Shape;46;p7"/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-1804417" y="-694945"/>
            <a:ext cx="14325602" cy="9534143"/>
          </a:xfrm>
          <a:prstGeom prst="rect">
            <a:avLst/>
          </a:prstGeom>
          <a:ln w="12700">
            <a:miter lim="400000"/>
          </a:ln>
        </p:spPr>
      </p:pic>
      <p:sp>
        <p:nvSpPr>
          <p:cNvPr id="1277" name="Title Text"/>
          <p:cNvSpPr txBox="1">
            <a:spLocks noGrp="1"/>
          </p:cNvSpPr>
          <p:nvPr>
            <p:ph type="title"/>
          </p:nvPr>
        </p:nvSpPr>
        <p:spPr>
          <a:xfrm>
            <a:off x="0" y="928331"/>
            <a:ext cx="12192000" cy="742405"/>
          </a:xfrm>
          <a:prstGeom prst="rect">
            <a:avLst/>
          </a:prstGeom>
        </p:spPr>
        <p:txBody>
          <a:bodyPr lIns="91421" tIns="91421" rIns="91421" bIns="91421" anchor="t"/>
          <a:lstStyle>
            <a:lvl1pPr algn="l" defTabSz="914400">
              <a:defRPr sz="2900">
                <a:solidFill>
                  <a:srgbClr val="073763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8" name="Google Shape;48;p7"/>
          <p:cNvSpPr/>
          <p:nvPr/>
        </p:nvSpPr>
        <p:spPr>
          <a:xfrm>
            <a:off x="561189" y="788195"/>
            <a:ext cx="819600" cy="21204"/>
          </a:xfrm>
          <a:prstGeom prst="rect">
            <a:avLst/>
          </a:prstGeom>
          <a:solidFill>
            <a:srgbClr val="07376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73763"/>
                </a:solidFill>
              </a:defRPr>
            </a:pPr>
            <a:endParaRPr/>
          </a:p>
        </p:txBody>
      </p:sp>
      <p:sp>
        <p:nvSpPr>
          <p:cNvPr id="1279" name="Google Shape;49;p7"/>
          <p:cNvSpPr/>
          <p:nvPr/>
        </p:nvSpPr>
        <p:spPr>
          <a:xfrm>
            <a:off x="196" y="6457100"/>
            <a:ext cx="12192007" cy="400804"/>
          </a:xfrm>
          <a:prstGeom prst="rect">
            <a:avLst/>
          </a:prstGeom>
          <a:solidFill>
            <a:srgbClr val="DEEBF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80" name="Google Shape;50;p7"/>
          <p:cNvSpPr/>
          <p:nvPr/>
        </p:nvSpPr>
        <p:spPr>
          <a:xfrm>
            <a:off x="0" y="6444882"/>
            <a:ext cx="12192000" cy="12704"/>
          </a:xfrm>
          <a:prstGeom prst="rect">
            <a:avLst/>
          </a:prstGeom>
          <a:solidFill>
            <a:srgbClr val="DAE7F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81" name="Google Shape;51;p7"/>
          <p:cNvSpPr txBox="1"/>
          <p:nvPr/>
        </p:nvSpPr>
        <p:spPr>
          <a:xfrm>
            <a:off x="9773000" y="6492253"/>
            <a:ext cx="2419204" cy="33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r">
              <a:defRPr sz="600">
                <a:solidFill>
                  <a:srgbClr val="0C0B12"/>
                </a:solidFill>
              </a:defRPr>
            </a:lvl1pPr>
          </a:lstStyle>
          <a:p>
            <a:r>
              <a:t>© 2020 Just AI</a:t>
            </a:r>
          </a:p>
        </p:txBody>
      </p:sp>
      <p:pic>
        <p:nvPicPr>
          <p:cNvPr id="1282" name="Google Shape;52;p7" descr="Google Shape;52;p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79" y="195071"/>
            <a:ext cx="1036323" cy="316995"/>
          </a:xfrm>
          <a:prstGeom prst="rect">
            <a:avLst/>
          </a:prstGeom>
          <a:ln w="12700">
            <a:miter lim="400000"/>
          </a:ln>
        </p:spPr>
      </p:pic>
      <p:sp>
        <p:nvSpPr>
          <p:cNvPr id="12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8334095"/>
      </p:ext>
    </p:extLst>
  </p:cSld>
  <p:clrMapOvr>
    <a:masterClrMapping/>
  </p:clrMapOvr>
  <p:transition spd="med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Пустой слайд">
    <p:bg>
      <p:bgPr>
        <a:solidFill>
          <a:srgbClr val="0C0B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" name="Рисунок 7" descr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34" y="-961298"/>
            <a:ext cx="473683" cy="576713"/>
          </a:xfrm>
          <a:prstGeom prst="rect">
            <a:avLst/>
          </a:prstGeom>
          <a:ln w="12700">
            <a:miter lim="400000"/>
          </a:ln>
        </p:spPr>
      </p:pic>
      <p:sp>
        <p:nvSpPr>
          <p:cNvPr id="12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0035045"/>
      </p:ext>
    </p:extLst>
  </p:cSld>
  <p:clrMapOvr>
    <a:masterClrMapping/>
  </p:clrMapOvr>
  <p:transition spd="med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Пустой слайд">
    <p:bg>
      <p:bgPr>
        <a:solidFill>
          <a:srgbClr val="0C0B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8" name="Google Shape;16;p3" descr="Google Shape;16;p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9769" y="-700400"/>
            <a:ext cx="14325604" cy="9534236"/>
          </a:xfrm>
          <a:prstGeom prst="rect">
            <a:avLst/>
          </a:prstGeom>
          <a:ln w="12700">
            <a:miter lim="400000"/>
          </a:ln>
        </p:spPr>
      </p:pic>
      <p:sp>
        <p:nvSpPr>
          <p:cNvPr id="1299" name="Google Shape;17;p3"/>
          <p:cNvSpPr/>
          <p:nvPr/>
        </p:nvSpPr>
        <p:spPr>
          <a:xfrm>
            <a:off x="196" y="6457100"/>
            <a:ext cx="12192007" cy="400804"/>
          </a:xfrm>
          <a:prstGeom prst="rect">
            <a:avLst/>
          </a:prstGeom>
          <a:solidFill>
            <a:srgbClr val="0C0B1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00" name="Google Shape;18;p3"/>
          <p:cNvSpPr/>
          <p:nvPr/>
        </p:nvSpPr>
        <p:spPr>
          <a:xfrm>
            <a:off x="0" y="6444882"/>
            <a:ext cx="12192000" cy="12704"/>
          </a:xfrm>
          <a:prstGeom prst="rect">
            <a:avLst/>
          </a:prstGeom>
          <a:solidFill>
            <a:srgbClr val="16151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01" name="Google Shape;19;p3"/>
          <p:cNvSpPr txBox="1"/>
          <p:nvPr/>
        </p:nvSpPr>
        <p:spPr>
          <a:xfrm>
            <a:off x="9772800" y="6492387"/>
            <a:ext cx="2419204" cy="330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r">
              <a:defRPr sz="600"/>
            </a:lvl1pPr>
          </a:lstStyle>
          <a:p>
            <a:r>
              <a:t>© 2020 Just AI</a:t>
            </a:r>
          </a:p>
        </p:txBody>
      </p:sp>
      <p:sp>
        <p:nvSpPr>
          <p:cNvPr id="1302" name="Прямоугольник 5"/>
          <p:cNvSpPr/>
          <p:nvPr/>
        </p:nvSpPr>
        <p:spPr>
          <a:xfrm>
            <a:off x="0" y="0"/>
            <a:ext cx="762000" cy="6858000"/>
          </a:xfrm>
          <a:prstGeom prst="rect">
            <a:avLst/>
          </a:prstGeom>
          <a:solidFill>
            <a:srgbClr val="2D4A5A"/>
          </a:solidFill>
          <a:ln w="25400">
            <a:solidFill>
              <a:srgbClr val="42719B"/>
            </a:solidFill>
          </a:ln>
        </p:spPr>
        <p:txBody>
          <a:bodyPr lIns="50800" tIns="50800" rIns="50800" bIns="50800" anchor="ctr"/>
          <a:lstStyle/>
          <a:p>
            <a:pPr algn="ctr" defTabSz="412740">
              <a:defRPr sz="1500" b="0"/>
            </a:pPr>
            <a:endParaRPr/>
          </a:p>
        </p:txBody>
      </p:sp>
      <p:pic>
        <p:nvPicPr>
          <p:cNvPr id="1303" name="Рисунок 6" descr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67" y="163829"/>
            <a:ext cx="561308" cy="6838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4" name="Рисунок 7" descr="Рисунок 7"/>
          <p:cNvPicPr>
            <a:picLocks noChangeAspect="1"/>
          </p:cNvPicPr>
          <p:nvPr/>
        </p:nvPicPr>
        <p:blipFill>
          <a:blip r:embed="rId4"/>
          <a:srcRect b="65480"/>
          <a:stretch>
            <a:fillRect/>
          </a:stretch>
        </p:blipFill>
        <p:spPr>
          <a:xfrm>
            <a:off x="6191250" y="4708397"/>
            <a:ext cx="5606513" cy="21496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5" name="Рисунок 8" descr="Рисунок 8"/>
          <p:cNvPicPr>
            <a:picLocks noChangeAspect="1"/>
          </p:cNvPicPr>
          <p:nvPr/>
        </p:nvPicPr>
        <p:blipFill>
          <a:blip r:embed="rId5"/>
          <a:srcRect t="69745"/>
          <a:stretch>
            <a:fillRect/>
          </a:stretch>
        </p:blipFill>
        <p:spPr>
          <a:xfrm>
            <a:off x="4590698" y="0"/>
            <a:ext cx="5183295" cy="1408176"/>
          </a:xfrm>
          <a:prstGeom prst="rect">
            <a:avLst/>
          </a:prstGeom>
          <a:ln w="12700">
            <a:miter lim="400000"/>
          </a:ln>
        </p:spPr>
      </p:pic>
      <p:sp>
        <p:nvSpPr>
          <p:cNvPr id="13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7630994"/>
      </p:ext>
    </p:extLst>
  </p:cSld>
  <p:clrMapOvr>
    <a:masterClrMapping/>
  </p:clrMapOvr>
  <p:transition spd="med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Logo + Page Title (Black Page)">
    <p:bg>
      <p:bgPr>
        <a:solidFill>
          <a:srgbClr val="0C0B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3" name="Google Shape;16;p3" descr="Google Shape;16;p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9769" y="-700400"/>
            <a:ext cx="14325604" cy="9534236"/>
          </a:xfrm>
          <a:prstGeom prst="rect">
            <a:avLst/>
          </a:prstGeom>
          <a:ln w="12700">
            <a:miter lim="400000"/>
          </a:ln>
        </p:spPr>
      </p:pic>
      <p:sp>
        <p:nvSpPr>
          <p:cNvPr id="1314" name="Google Shape;19;p3"/>
          <p:cNvSpPr txBox="1"/>
          <p:nvPr/>
        </p:nvSpPr>
        <p:spPr>
          <a:xfrm>
            <a:off x="9772800" y="6492387"/>
            <a:ext cx="2419204" cy="330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r">
              <a:defRPr sz="600"/>
            </a:lvl1pPr>
          </a:lstStyle>
          <a:p>
            <a:r>
              <a:t>© 2019 Just AI</a:t>
            </a:r>
          </a:p>
        </p:txBody>
      </p:sp>
      <p:pic>
        <p:nvPicPr>
          <p:cNvPr id="1315" name="Google Shape;8;p2" descr="Google Shape;8;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9769" y="-700400"/>
            <a:ext cx="14325603" cy="9534236"/>
          </a:xfrm>
          <a:prstGeom prst="rect">
            <a:avLst/>
          </a:prstGeom>
          <a:ln w="12700">
            <a:miter lim="400000"/>
          </a:ln>
        </p:spPr>
      </p:pic>
      <p:sp>
        <p:nvSpPr>
          <p:cNvPr id="1316" name="Title Text"/>
          <p:cNvSpPr txBox="1">
            <a:spLocks noGrp="1"/>
          </p:cNvSpPr>
          <p:nvPr>
            <p:ph type="title"/>
          </p:nvPr>
        </p:nvSpPr>
        <p:spPr>
          <a:xfrm>
            <a:off x="408940" y="928331"/>
            <a:ext cx="12192001" cy="742404"/>
          </a:xfrm>
          <a:prstGeom prst="rect">
            <a:avLst/>
          </a:prstGeom>
        </p:spPr>
        <p:txBody>
          <a:bodyPr lIns="91422" tIns="91422" rIns="91422" bIns="91422" anchor="t"/>
          <a:lstStyle>
            <a:lvl1pPr algn="l" defTabSz="914400">
              <a:lnSpc>
                <a:spcPct val="90000"/>
              </a:lnSpc>
              <a:defRPr sz="29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17" name="Google Shape;11;p2"/>
          <p:cNvSpPr/>
          <p:nvPr/>
        </p:nvSpPr>
        <p:spPr>
          <a:xfrm>
            <a:off x="10814849" y="6457100"/>
            <a:ext cx="1377353" cy="400803"/>
          </a:xfrm>
          <a:prstGeom prst="rect">
            <a:avLst/>
          </a:prstGeom>
          <a:solidFill>
            <a:srgbClr val="0C0B1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12740">
              <a:defRPr sz="1500"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1318" name="Google Shape;12;p2" descr="Google Shape;12;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31" y="196834"/>
            <a:ext cx="1037038" cy="3111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9" name="Google Shape;14;p2"/>
          <p:cNvSpPr txBox="1"/>
          <p:nvPr/>
        </p:nvSpPr>
        <p:spPr>
          <a:xfrm>
            <a:off x="9773000" y="6492256"/>
            <a:ext cx="2419203" cy="330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r">
              <a:defRPr sz="600"/>
            </a:lvl1pPr>
          </a:lstStyle>
          <a:p>
            <a:r>
              <a:t>© 2020 Just AI</a:t>
            </a:r>
          </a:p>
        </p:txBody>
      </p:sp>
      <p:sp>
        <p:nvSpPr>
          <p:cNvPr id="13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5" y="6223865"/>
            <a:ext cx="273606" cy="26497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455347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63" Type="http://schemas.openxmlformats.org/officeDocument/2006/relationships/slideLayout" Target="../slideLayouts/slideLayout63.xml"/><Relationship Id="rId84" Type="http://schemas.openxmlformats.org/officeDocument/2006/relationships/slideLayout" Target="../slideLayouts/slideLayout84.xml"/><Relationship Id="rId138" Type="http://schemas.openxmlformats.org/officeDocument/2006/relationships/slideLayout" Target="../slideLayouts/slideLayout138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53" Type="http://schemas.openxmlformats.org/officeDocument/2006/relationships/slideLayout" Target="../slideLayouts/slideLayout53.xml"/><Relationship Id="rId74" Type="http://schemas.openxmlformats.org/officeDocument/2006/relationships/slideLayout" Target="../slideLayouts/slideLayout74.xml"/><Relationship Id="rId128" Type="http://schemas.openxmlformats.org/officeDocument/2006/relationships/slideLayout" Target="../slideLayouts/slideLayout128.xml"/><Relationship Id="rId149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5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134" Type="http://schemas.openxmlformats.org/officeDocument/2006/relationships/slideLayout" Target="../slideLayouts/slideLayout134.xml"/><Relationship Id="rId139" Type="http://schemas.openxmlformats.org/officeDocument/2006/relationships/slideLayout" Target="../slideLayouts/slideLayout13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50" Type="http://schemas.openxmlformats.org/officeDocument/2006/relationships/slideLayout" Target="../slideLayouts/slideLayout150.xml"/><Relationship Id="rId15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24" Type="http://schemas.openxmlformats.org/officeDocument/2006/relationships/slideLayout" Target="../slideLayouts/slideLayout124.xml"/><Relationship Id="rId129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40" Type="http://schemas.openxmlformats.org/officeDocument/2006/relationships/slideLayout" Target="../slideLayouts/slideLayout140.xml"/><Relationship Id="rId145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130" Type="http://schemas.openxmlformats.org/officeDocument/2006/relationships/slideLayout" Target="../slideLayouts/slideLayout130.xml"/><Relationship Id="rId135" Type="http://schemas.openxmlformats.org/officeDocument/2006/relationships/slideLayout" Target="../slideLayouts/slideLayout135.xml"/><Relationship Id="rId151" Type="http://schemas.openxmlformats.org/officeDocument/2006/relationships/slideLayout" Target="../slideLayouts/slideLayout151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125" Type="http://schemas.openxmlformats.org/officeDocument/2006/relationships/slideLayout" Target="../slideLayouts/slideLayout125.xml"/><Relationship Id="rId141" Type="http://schemas.openxmlformats.org/officeDocument/2006/relationships/slideLayout" Target="../slideLayouts/slideLayout141.xml"/><Relationship Id="rId146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131" Type="http://schemas.openxmlformats.org/officeDocument/2006/relationships/slideLayout" Target="../slideLayouts/slideLayout131.xml"/><Relationship Id="rId136" Type="http://schemas.openxmlformats.org/officeDocument/2006/relationships/slideLayout" Target="../slideLayouts/slideLayout136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52" Type="http://schemas.openxmlformats.org/officeDocument/2006/relationships/slideLayout" Target="../slideLayouts/slideLayout15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147" Type="http://schemas.openxmlformats.org/officeDocument/2006/relationships/slideLayout" Target="../slideLayouts/slideLayout14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142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137" Type="http://schemas.openxmlformats.org/officeDocument/2006/relationships/slideLayout" Target="../slideLayouts/slideLayout13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32" Type="http://schemas.openxmlformats.org/officeDocument/2006/relationships/slideLayout" Target="../slideLayouts/slideLayout132.xml"/><Relationship Id="rId153" Type="http://schemas.openxmlformats.org/officeDocument/2006/relationships/slideLayout" Target="../slideLayouts/slideLayout153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143" Type="http://schemas.openxmlformats.org/officeDocument/2006/relationships/slideLayout" Target="../slideLayouts/slideLayout143.xml"/><Relationship Id="rId148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7" Type="http://schemas.openxmlformats.org/officeDocument/2006/relationships/slideLayout" Target="../slideLayouts/slideLayout47.xml"/><Relationship Id="rId68" Type="http://schemas.openxmlformats.org/officeDocument/2006/relationships/slideLayout" Target="../slideLayouts/slideLayout68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33" Type="http://schemas.openxmlformats.org/officeDocument/2006/relationships/slideLayout" Target="../slideLayouts/slideLayout133.xml"/><Relationship Id="rId154" Type="http://schemas.openxmlformats.org/officeDocument/2006/relationships/slideLayout" Target="../slideLayouts/slideLayout154.xml"/><Relationship Id="rId16" Type="http://schemas.openxmlformats.org/officeDocument/2006/relationships/slideLayout" Target="../slideLayouts/slideLayout16.xml"/><Relationship Id="rId37" Type="http://schemas.openxmlformats.org/officeDocument/2006/relationships/slideLayout" Target="../slideLayouts/slideLayout37.xml"/><Relationship Id="rId58" Type="http://schemas.openxmlformats.org/officeDocument/2006/relationships/slideLayout" Target="../slideLayouts/slideLayout58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44" Type="http://schemas.openxmlformats.org/officeDocument/2006/relationships/slideLayout" Target="../slideLayouts/slideLayout144.xml"/><Relationship Id="rId90" Type="http://schemas.openxmlformats.org/officeDocument/2006/relationships/slideLayout" Target="../slideLayouts/slideLayout9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13" Type="http://schemas.openxmlformats.org/officeDocument/2006/relationships/slideLayout" Target="../slideLayouts/slideLayout167.xml"/><Relationship Id="rId18" Type="http://schemas.openxmlformats.org/officeDocument/2006/relationships/image" Target="../media/image26.png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slideLayout" Target="../slideLayouts/slideLayout166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56.xml"/><Relationship Id="rId16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5" Type="http://schemas.openxmlformats.org/officeDocument/2006/relationships/slideLayout" Target="../slideLayouts/slideLayout169.xml"/><Relationship Id="rId10" Type="http://schemas.openxmlformats.org/officeDocument/2006/relationships/slideLayout" Target="../slideLayouts/slideLayout164.xml"/><Relationship Id="rId19" Type="http://schemas.openxmlformats.org/officeDocument/2006/relationships/hyperlink" Target="https://just-ai.com/" TargetMode="Externa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Relationship Id="rId14" Type="http://schemas.openxmlformats.org/officeDocument/2006/relationships/slideLayout" Target="../slideLayouts/slideLayout16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8.xml"/><Relationship Id="rId3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7.xml"/><Relationship Id="rId2" Type="http://schemas.openxmlformats.org/officeDocument/2006/relationships/slideLayout" Target="../slideLayouts/slideLayout172.xml"/><Relationship Id="rId1" Type="http://schemas.openxmlformats.org/officeDocument/2006/relationships/slideLayout" Target="../slideLayouts/slideLayout171.xml"/><Relationship Id="rId6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74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6.xml"/><Relationship Id="rId13" Type="http://schemas.openxmlformats.org/officeDocument/2006/relationships/slideLayout" Target="../slideLayouts/slideLayout191.xml"/><Relationship Id="rId3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90.xml"/><Relationship Id="rId2" Type="http://schemas.openxmlformats.org/officeDocument/2006/relationships/slideLayout" Target="../slideLayouts/slideLayout180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83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7.xml"/><Relationship Id="rId14" Type="http://schemas.openxmlformats.org/officeDocument/2006/relationships/slideLayout" Target="../slideLayouts/slideLayout19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5476" tIns="75476" rIns="75476" bIns="75476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2"/>
            <a:ext cx="10972801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5476" tIns="75476" rIns="75476" bIns="75476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35156" y="6370498"/>
            <a:ext cx="347244" cy="336830"/>
          </a:xfrm>
          <a:prstGeom prst="rect">
            <a:avLst/>
          </a:prstGeom>
          <a:ln w="12700">
            <a:miter lim="400000"/>
          </a:ln>
        </p:spPr>
        <p:txBody>
          <a:bodyPr wrap="none" lIns="75476" tIns="75476" rIns="75476" bIns="75476" anchor="ctr">
            <a:spAutoFit/>
          </a:bodyPr>
          <a:lstStyle>
            <a:lvl1pPr algn="r" defTabSz="412740">
              <a:defRPr sz="1300" b="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2898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  <p:sldLayoutId id="2147483738" r:id="rId78"/>
    <p:sldLayoutId id="2147483739" r:id="rId79"/>
    <p:sldLayoutId id="2147483740" r:id="rId80"/>
    <p:sldLayoutId id="2147483741" r:id="rId81"/>
    <p:sldLayoutId id="2147483742" r:id="rId82"/>
    <p:sldLayoutId id="2147483743" r:id="rId83"/>
    <p:sldLayoutId id="2147483744" r:id="rId84"/>
    <p:sldLayoutId id="2147483745" r:id="rId85"/>
    <p:sldLayoutId id="2147483746" r:id="rId86"/>
    <p:sldLayoutId id="2147483747" r:id="rId87"/>
    <p:sldLayoutId id="2147483748" r:id="rId88"/>
    <p:sldLayoutId id="2147483749" r:id="rId89"/>
    <p:sldLayoutId id="2147483750" r:id="rId90"/>
    <p:sldLayoutId id="2147483751" r:id="rId91"/>
    <p:sldLayoutId id="2147483752" r:id="rId92"/>
    <p:sldLayoutId id="2147483753" r:id="rId93"/>
    <p:sldLayoutId id="2147483754" r:id="rId94"/>
    <p:sldLayoutId id="2147483755" r:id="rId95"/>
    <p:sldLayoutId id="2147483756" r:id="rId96"/>
    <p:sldLayoutId id="2147483757" r:id="rId97"/>
    <p:sldLayoutId id="2147483758" r:id="rId98"/>
    <p:sldLayoutId id="2147483759" r:id="rId99"/>
    <p:sldLayoutId id="2147483760" r:id="rId100"/>
    <p:sldLayoutId id="2147483761" r:id="rId101"/>
    <p:sldLayoutId id="2147483762" r:id="rId102"/>
    <p:sldLayoutId id="2147483763" r:id="rId103"/>
    <p:sldLayoutId id="2147483764" r:id="rId104"/>
    <p:sldLayoutId id="2147483765" r:id="rId105"/>
    <p:sldLayoutId id="2147483766" r:id="rId106"/>
    <p:sldLayoutId id="2147483767" r:id="rId107"/>
    <p:sldLayoutId id="2147483768" r:id="rId108"/>
    <p:sldLayoutId id="2147483769" r:id="rId109"/>
    <p:sldLayoutId id="2147483770" r:id="rId110"/>
    <p:sldLayoutId id="2147483771" r:id="rId111"/>
    <p:sldLayoutId id="2147483772" r:id="rId112"/>
    <p:sldLayoutId id="2147483773" r:id="rId113"/>
    <p:sldLayoutId id="2147483774" r:id="rId114"/>
    <p:sldLayoutId id="2147483775" r:id="rId115"/>
    <p:sldLayoutId id="2147483776" r:id="rId116"/>
    <p:sldLayoutId id="2147483777" r:id="rId117"/>
    <p:sldLayoutId id="2147483778" r:id="rId118"/>
    <p:sldLayoutId id="2147483779" r:id="rId119"/>
    <p:sldLayoutId id="2147483780" r:id="rId120"/>
    <p:sldLayoutId id="2147483781" r:id="rId121"/>
    <p:sldLayoutId id="2147483782" r:id="rId122"/>
    <p:sldLayoutId id="2147483783" r:id="rId123"/>
    <p:sldLayoutId id="2147483784" r:id="rId124"/>
    <p:sldLayoutId id="2147483785" r:id="rId125"/>
    <p:sldLayoutId id="2147483786" r:id="rId126"/>
    <p:sldLayoutId id="2147483787" r:id="rId127"/>
    <p:sldLayoutId id="2147483788" r:id="rId128"/>
    <p:sldLayoutId id="2147483789" r:id="rId129"/>
    <p:sldLayoutId id="2147483790" r:id="rId130"/>
    <p:sldLayoutId id="2147483791" r:id="rId131"/>
    <p:sldLayoutId id="2147483792" r:id="rId132"/>
    <p:sldLayoutId id="2147483793" r:id="rId133"/>
    <p:sldLayoutId id="2147483794" r:id="rId134"/>
    <p:sldLayoutId id="2147483795" r:id="rId135"/>
    <p:sldLayoutId id="2147483796" r:id="rId136"/>
    <p:sldLayoutId id="2147483797" r:id="rId137"/>
    <p:sldLayoutId id="2147483798" r:id="rId138"/>
    <p:sldLayoutId id="2147483799" r:id="rId139"/>
    <p:sldLayoutId id="2147483800" r:id="rId140"/>
    <p:sldLayoutId id="2147483801" r:id="rId141"/>
    <p:sldLayoutId id="2147483802" r:id="rId142"/>
    <p:sldLayoutId id="2147483803" r:id="rId143"/>
    <p:sldLayoutId id="2147483804" r:id="rId144"/>
    <p:sldLayoutId id="2147483805" r:id="rId145"/>
    <p:sldLayoutId id="2147483806" r:id="rId146"/>
    <p:sldLayoutId id="2147483807" r:id="rId147"/>
    <p:sldLayoutId id="2147483808" r:id="rId148"/>
    <p:sldLayoutId id="2147483809" r:id="rId149"/>
    <p:sldLayoutId id="2147483810" r:id="rId150"/>
    <p:sldLayoutId id="2147483811" r:id="rId151"/>
    <p:sldLayoutId id="2147483812" r:id="rId152"/>
    <p:sldLayoutId id="2147483813" r:id="rId153"/>
    <p:sldLayoutId id="2147483814" r:id="rId154"/>
  </p:sldLayoutIdLst>
  <p:transition spd="med"/>
  <p:txStyles>
    <p:titleStyle>
      <a:lvl1pPr marL="0" marR="0" indent="0" algn="ctr" defTabSz="101891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101891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101891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101891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101891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101891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101891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101891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101891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382093" marR="0" indent="-382093" algn="l" defTabSz="1018913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Helvetica Neue"/>
        <a:buChar char="•"/>
        <a:tabLst/>
        <a:defRPr sz="3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868951" marR="0" indent="-359495" algn="l" defTabSz="1018913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Helvetica Neue"/>
        <a:buChar char="–"/>
        <a:tabLst/>
        <a:defRPr sz="3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361818" marR="0" indent="-342903" algn="l" defTabSz="1018913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Helvetica Neue"/>
        <a:buChar char="•"/>
        <a:tabLst/>
        <a:defRPr sz="3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1933619" marR="0" indent="-405249" algn="l" defTabSz="1018913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Helvetica Neue"/>
        <a:buChar char="–"/>
        <a:tabLst/>
        <a:defRPr sz="3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2443078" marR="0" indent="-405250" algn="l" defTabSz="1018913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Helvetica Neue"/>
        <a:buChar char="»"/>
        <a:tabLst/>
        <a:defRPr sz="3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2730500" marR="0" indent="-444500" algn="l" defTabSz="1018913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Helvetica Neue"/>
        <a:buChar char="•"/>
        <a:tabLst/>
        <a:defRPr sz="3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3187700" marR="0" indent="-444500" algn="l" defTabSz="1018913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Helvetica Neue"/>
        <a:buChar char="•"/>
        <a:tabLst/>
        <a:defRPr sz="3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3644900" marR="0" indent="-444500" algn="l" defTabSz="1018913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Helvetica Neue"/>
        <a:buChar char="•"/>
        <a:tabLst/>
        <a:defRPr sz="3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4102100" marR="0" indent="-444500" algn="l" defTabSz="1018913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Helvetica Neue"/>
        <a:buChar char="•"/>
        <a:tabLst/>
        <a:defRPr sz="3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C2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5325" y="476251"/>
            <a:ext cx="8276000" cy="8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5325" y="1794596"/>
            <a:ext cx="10801200" cy="37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0849971" y="6129337"/>
            <a:ext cx="646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  <p:pic>
        <p:nvPicPr>
          <p:cNvPr id="9" name="Google Shape;9;p1" descr="Just AI_logo 4 2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9499851" y="422158"/>
            <a:ext cx="977556" cy="29410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/>
        </p:nvSpPr>
        <p:spPr>
          <a:xfrm>
            <a:off x="10692615" y="394860"/>
            <a:ext cx="977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9"/>
              </a:rPr>
              <a:t>just-ai.com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208827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431">
          <p15:clr>
            <a:srgbClr val="F26B43"/>
          </p15:clr>
        </p15:guide>
        <p15:guide id="2" pos="329">
          <p15:clr>
            <a:srgbClr val="F26B43"/>
          </p15:clr>
        </p15:guide>
        <p15:guide id="3" orient="horz" pos="225">
          <p15:clr>
            <a:srgbClr val="F26B43"/>
          </p15:clr>
        </p15:guide>
        <p15:guide id="4" orient="horz" pos="289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C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74132" y="6235517"/>
            <a:ext cx="247525" cy="242317"/>
          </a:xfrm>
          <a:prstGeom prst="rect">
            <a:avLst/>
          </a:prstGeom>
          <a:ln w="12700">
            <a:miter lim="400000"/>
          </a:ln>
        </p:spPr>
        <p:txBody>
          <a:bodyPr wrap="none" lIns="46799" tIns="46799" rIns="46799" bIns="46799">
            <a:spAutoFit/>
          </a:bodyPr>
          <a:lstStyle>
            <a:lvl1pPr algn="ctr" defTabSz="304770">
              <a:defRPr sz="10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0728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</p:sldLayoutIdLst>
  <p:transition spd="med"/>
  <p:txStyles>
    <p:titleStyle>
      <a:lvl1pPr marL="0" marR="0" indent="0" algn="l" defTabSz="914309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29293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914309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29293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914309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29293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914309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29293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914309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29293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914309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29293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914309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29293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914309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29293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914309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29293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228577" marR="0" indent="-228577" algn="l" defTabSz="914309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•"/>
        <a:tabLst/>
        <a:defRPr sz="2800" b="1" i="0" u="none" strike="noStrike" cap="none" spc="36" baseline="0">
          <a:solidFill>
            <a:srgbClr val="292930"/>
          </a:solidFill>
          <a:uFillTx/>
          <a:latin typeface="+mn-lt"/>
          <a:ea typeface="+mn-ea"/>
          <a:cs typeface="+mn-cs"/>
          <a:sym typeface="Helvetica Neue"/>
        </a:defRPr>
      </a:lvl1pPr>
      <a:lvl2pPr marL="723827" marR="0" indent="-266673" algn="l" defTabSz="914309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•"/>
        <a:tabLst/>
        <a:defRPr sz="2800" b="1" i="0" u="none" strike="noStrike" cap="none" spc="36" baseline="0">
          <a:solidFill>
            <a:srgbClr val="292930"/>
          </a:solidFill>
          <a:uFillTx/>
          <a:latin typeface="+mn-lt"/>
          <a:ea typeface="+mn-ea"/>
          <a:cs typeface="+mn-cs"/>
          <a:sym typeface="Helvetica Neue"/>
        </a:defRPr>
      </a:lvl2pPr>
      <a:lvl3pPr marL="1234316" marR="0" indent="-320007" algn="l" defTabSz="914309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•"/>
        <a:tabLst/>
        <a:defRPr sz="2800" b="1" i="0" u="none" strike="noStrike" cap="none" spc="36" baseline="0">
          <a:solidFill>
            <a:srgbClr val="292930"/>
          </a:solidFill>
          <a:uFillTx/>
          <a:latin typeface="+mn-lt"/>
          <a:ea typeface="+mn-ea"/>
          <a:cs typeface="+mn-cs"/>
          <a:sym typeface="Helvetica Neue"/>
        </a:defRPr>
      </a:lvl3pPr>
      <a:lvl4pPr marL="1727027" marR="0" indent="-355564" algn="l" defTabSz="914309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•"/>
        <a:tabLst/>
        <a:defRPr sz="2800" b="1" i="0" u="none" strike="noStrike" cap="none" spc="36" baseline="0">
          <a:solidFill>
            <a:srgbClr val="292930"/>
          </a:solidFill>
          <a:uFillTx/>
          <a:latin typeface="+mn-lt"/>
          <a:ea typeface="+mn-ea"/>
          <a:cs typeface="+mn-cs"/>
          <a:sym typeface="Helvetica Neue"/>
        </a:defRPr>
      </a:lvl4pPr>
      <a:lvl5pPr marL="2184181" marR="0" indent="-355564" algn="l" defTabSz="914309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•"/>
        <a:tabLst/>
        <a:defRPr sz="2800" b="1" i="0" u="none" strike="noStrike" cap="none" spc="36" baseline="0">
          <a:solidFill>
            <a:srgbClr val="292930"/>
          </a:solidFill>
          <a:uFillTx/>
          <a:latin typeface="+mn-lt"/>
          <a:ea typeface="+mn-ea"/>
          <a:cs typeface="+mn-cs"/>
          <a:sym typeface="Helvetica Neue"/>
        </a:defRPr>
      </a:lvl5pPr>
      <a:lvl6pPr marL="2641336" marR="0" indent="-355564" algn="l" defTabSz="914309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•"/>
        <a:tabLst/>
        <a:defRPr sz="2800" b="1" i="0" u="none" strike="noStrike" cap="none" spc="36" baseline="0">
          <a:solidFill>
            <a:srgbClr val="292930"/>
          </a:solidFill>
          <a:uFillTx/>
          <a:latin typeface="+mn-lt"/>
          <a:ea typeface="+mn-ea"/>
          <a:cs typeface="+mn-cs"/>
          <a:sym typeface="Helvetica Neue"/>
        </a:defRPr>
      </a:lvl6pPr>
      <a:lvl7pPr marL="3098490" marR="0" indent="-355564" algn="l" defTabSz="914309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•"/>
        <a:tabLst/>
        <a:defRPr sz="2800" b="1" i="0" u="none" strike="noStrike" cap="none" spc="36" baseline="0">
          <a:solidFill>
            <a:srgbClr val="292930"/>
          </a:solidFill>
          <a:uFillTx/>
          <a:latin typeface="+mn-lt"/>
          <a:ea typeface="+mn-ea"/>
          <a:cs typeface="+mn-cs"/>
          <a:sym typeface="Helvetica Neue"/>
        </a:defRPr>
      </a:lvl7pPr>
      <a:lvl8pPr marL="3555644" marR="0" indent="-355564" algn="l" defTabSz="914309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•"/>
        <a:tabLst/>
        <a:defRPr sz="2800" b="1" i="0" u="none" strike="noStrike" cap="none" spc="36" baseline="0">
          <a:solidFill>
            <a:srgbClr val="292930"/>
          </a:solidFill>
          <a:uFillTx/>
          <a:latin typeface="+mn-lt"/>
          <a:ea typeface="+mn-ea"/>
          <a:cs typeface="+mn-cs"/>
          <a:sym typeface="Helvetica Neue"/>
        </a:defRPr>
      </a:lvl8pPr>
      <a:lvl9pPr marL="4012798" marR="0" indent="-355564" algn="l" defTabSz="914309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•"/>
        <a:tabLst/>
        <a:defRPr sz="2800" b="1" i="0" u="none" strike="noStrike" cap="none" spc="36" baseline="0">
          <a:solidFill>
            <a:srgbClr val="29293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30477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30477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30477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30477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30477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30477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30477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30477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30477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C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Just AI_logo 4 2.png" descr="Just AI_logo 4 2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5056" y="375379"/>
            <a:ext cx="657352" cy="19776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74132" y="6235517"/>
            <a:ext cx="247525" cy="242317"/>
          </a:xfrm>
          <a:prstGeom prst="rect">
            <a:avLst/>
          </a:prstGeom>
          <a:ln w="12700">
            <a:miter lim="400000"/>
          </a:ln>
        </p:spPr>
        <p:txBody>
          <a:bodyPr wrap="none" lIns="46799" tIns="46799" rIns="46799" bIns="46799">
            <a:spAutoFit/>
          </a:bodyPr>
          <a:lstStyle>
            <a:lvl1pPr algn="ctr" defTabSz="304770">
              <a:defRPr sz="10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3493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  <p:sldLayoutId id="2147483856" r:id="rId13"/>
    <p:sldLayoutId id="2147483857" r:id="rId14"/>
  </p:sldLayoutIdLst>
  <p:transition spd="med"/>
  <p:txStyles>
    <p:titleStyle>
      <a:lvl1pPr marL="0" marR="0" indent="0" algn="l" defTabSz="914309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29293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914309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29293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914309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29293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914309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29293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914309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29293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914309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29293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914309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29293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914309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29293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914309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29293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228577" marR="0" indent="-228577" algn="l" defTabSz="914309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•"/>
        <a:tabLst/>
        <a:defRPr sz="2800" b="0" i="0" u="none" strike="noStrike" cap="none" spc="0" baseline="0">
          <a:solidFill>
            <a:srgbClr val="29293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723827" marR="0" indent="-266673" algn="l" defTabSz="914309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•"/>
        <a:tabLst/>
        <a:defRPr sz="2800" b="0" i="0" u="none" strike="noStrike" cap="none" spc="0" baseline="0">
          <a:solidFill>
            <a:srgbClr val="29293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1234316" marR="0" indent="-320007" algn="l" defTabSz="914309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•"/>
        <a:tabLst/>
        <a:defRPr sz="2800" b="0" i="0" u="none" strike="noStrike" cap="none" spc="0" baseline="0">
          <a:solidFill>
            <a:srgbClr val="29293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1727027" marR="0" indent="-355564" algn="l" defTabSz="914309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•"/>
        <a:tabLst/>
        <a:defRPr sz="2800" b="0" i="0" u="none" strike="noStrike" cap="none" spc="0" baseline="0">
          <a:solidFill>
            <a:srgbClr val="29293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2184181" marR="0" indent="-355564" algn="l" defTabSz="914309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•"/>
        <a:tabLst/>
        <a:defRPr sz="2800" b="0" i="0" u="none" strike="noStrike" cap="none" spc="0" baseline="0">
          <a:solidFill>
            <a:srgbClr val="29293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2641336" marR="0" indent="-355564" algn="l" defTabSz="914309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•"/>
        <a:tabLst/>
        <a:defRPr sz="2800" b="0" i="0" u="none" strike="noStrike" cap="none" spc="0" baseline="0">
          <a:solidFill>
            <a:srgbClr val="29293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3098490" marR="0" indent="-355564" algn="l" defTabSz="914309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•"/>
        <a:tabLst/>
        <a:defRPr sz="2800" b="0" i="0" u="none" strike="noStrike" cap="none" spc="0" baseline="0">
          <a:solidFill>
            <a:srgbClr val="29293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3555644" marR="0" indent="-355564" algn="l" defTabSz="914309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•"/>
        <a:tabLst/>
        <a:defRPr sz="2800" b="0" i="0" u="none" strike="noStrike" cap="none" spc="0" baseline="0">
          <a:solidFill>
            <a:srgbClr val="29293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4012798" marR="0" indent="-355564" algn="l" defTabSz="914309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•"/>
        <a:tabLst/>
        <a:defRPr sz="2800" b="0" i="0" u="none" strike="noStrike" cap="none" spc="0" baseline="0">
          <a:solidFill>
            <a:srgbClr val="29293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marL="0" marR="0" indent="0" algn="ctr" defTabSz="30477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30477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30477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30477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30477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30477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30477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30477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30477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7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183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18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8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8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183.xml"/><Relationship Id="rId4" Type="http://schemas.openxmlformats.org/officeDocument/2006/relationships/image" Target="../media/image11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183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26" Type="http://schemas.openxmlformats.org/officeDocument/2006/relationships/image" Target="../media/image60.png"/><Relationship Id="rId3" Type="http://schemas.openxmlformats.org/officeDocument/2006/relationships/image" Target="../media/image37.png"/><Relationship Id="rId21" Type="http://schemas.openxmlformats.org/officeDocument/2006/relationships/image" Target="../media/image55.png"/><Relationship Id="rId34" Type="http://schemas.openxmlformats.org/officeDocument/2006/relationships/image" Target="../media/image68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5" Type="http://schemas.openxmlformats.org/officeDocument/2006/relationships/image" Target="../media/image59.png"/><Relationship Id="rId33" Type="http://schemas.openxmlformats.org/officeDocument/2006/relationships/image" Target="../media/image6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29" Type="http://schemas.openxmlformats.org/officeDocument/2006/relationships/image" Target="../media/image63.png"/><Relationship Id="rId1" Type="http://schemas.openxmlformats.org/officeDocument/2006/relationships/slideLayout" Target="../slideLayouts/slideLayout18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24" Type="http://schemas.openxmlformats.org/officeDocument/2006/relationships/image" Target="../media/image58.png"/><Relationship Id="rId32" Type="http://schemas.openxmlformats.org/officeDocument/2006/relationships/image" Target="../media/image66.png"/><Relationship Id="rId5" Type="http://schemas.openxmlformats.org/officeDocument/2006/relationships/image" Target="../media/image39.png"/><Relationship Id="rId15" Type="http://schemas.openxmlformats.org/officeDocument/2006/relationships/image" Target="../media/image49.jpeg"/><Relationship Id="rId23" Type="http://schemas.openxmlformats.org/officeDocument/2006/relationships/image" Target="../media/image57.jpeg"/><Relationship Id="rId28" Type="http://schemas.openxmlformats.org/officeDocument/2006/relationships/image" Target="../media/image62.png"/><Relationship Id="rId36" Type="http://schemas.openxmlformats.org/officeDocument/2006/relationships/image" Target="../media/image70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31" Type="http://schemas.openxmlformats.org/officeDocument/2006/relationships/image" Target="../media/image65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6.png"/><Relationship Id="rId27" Type="http://schemas.openxmlformats.org/officeDocument/2006/relationships/image" Target="../media/image61.png"/><Relationship Id="rId30" Type="http://schemas.openxmlformats.org/officeDocument/2006/relationships/image" Target="../media/image64.png"/><Relationship Id="rId35" Type="http://schemas.openxmlformats.org/officeDocument/2006/relationships/image" Target="../media/image69.png"/><Relationship Id="rId8" Type="http://schemas.openxmlformats.org/officeDocument/2006/relationships/image" Target="../media/image4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83.xml"/><Relationship Id="rId5" Type="http://schemas.openxmlformats.org/officeDocument/2006/relationships/image" Target="../media/image122.jpeg"/><Relationship Id="rId4" Type="http://schemas.openxmlformats.org/officeDocument/2006/relationships/image" Target="../media/image12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5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9.xml"/><Relationship Id="rId4" Type="http://schemas.openxmlformats.org/officeDocument/2006/relationships/image" Target="../media/image1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1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8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4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4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7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4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4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83.xml"/><Relationship Id="rId6" Type="http://schemas.openxmlformats.org/officeDocument/2006/relationships/image" Target="../media/image78.png"/><Relationship Id="rId5" Type="http://schemas.openxmlformats.org/officeDocument/2006/relationships/image" Target="../media/image77.jpeg"/><Relationship Id="rId4" Type="http://schemas.openxmlformats.org/officeDocument/2006/relationships/image" Target="../media/image76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8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8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4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18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18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9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3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jpe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5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8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eg"/><Relationship Id="rId13" Type="http://schemas.openxmlformats.org/officeDocument/2006/relationships/image" Target="../media/image102.png"/><Relationship Id="rId3" Type="http://schemas.openxmlformats.org/officeDocument/2006/relationships/slideLayout" Target="../slideLayouts/slideLayout175.xml"/><Relationship Id="rId7" Type="http://schemas.openxmlformats.org/officeDocument/2006/relationships/image" Target="../media/image99.png"/><Relationship Id="rId12" Type="http://schemas.openxmlformats.org/officeDocument/2006/relationships/image" Target="../media/image101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98.jpeg"/><Relationship Id="rId11" Type="http://schemas.openxmlformats.org/officeDocument/2006/relationships/image" Target="../media/image46.png"/><Relationship Id="rId5" Type="http://schemas.openxmlformats.org/officeDocument/2006/relationships/image" Target="../media/image97.jpeg"/><Relationship Id="rId10" Type="http://schemas.openxmlformats.org/officeDocument/2006/relationships/image" Target="../media/image43.png"/><Relationship Id="rId4" Type="http://schemas.openxmlformats.org/officeDocument/2006/relationships/image" Target="../media/image96.jpeg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ectangle 9"/>
          <p:cNvSpPr txBox="1"/>
          <p:nvPr/>
        </p:nvSpPr>
        <p:spPr>
          <a:xfrm>
            <a:off x="6166484" y="4891034"/>
            <a:ext cx="4294045" cy="867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457189">
              <a:lnSpc>
                <a:spcPct val="120000"/>
              </a:lnSpc>
              <a:defRPr sz="2200" b="0" spc="28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kern="0" dirty="0"/>
              <a:t>Кирилл Петров</a:t>
            </a:r>
            <a:endParaRPr kumimoji="0" lang="en-US" sz="2200" b="0" i="0" u="none" strike="noStrike" kern="0" cap="none" spc="28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2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Conversations,</a:t>
            </a:r>
            <a:r>
              <a:rPr kumimoji="0" lang="ru-RU" sz="2200" b="0" i="0" u="none" strike="noStrike" kern="0" cap="none" spc="2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сентябрь 2021</a:t>
            </a:r>
          </a:p>
        </p:txBody>
      </p:sp>
      <p:pic>
        <p:nvPicPr>
          <p:cNvPr id="249" name="Just AI_logo 4 2.png" descr="Just AI_logo 4 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480" y="1331843"/>
            <a:ext cx="1934440" cy="581986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TextBox 10"/>
          <p:cNvSpPr txBox="1"/>
          <p:nvPr/>
        </p:nvSpPr>
        <p:spPr>
          <a:xfrm>
            <a:off x="6166484" y="2082699"/>
            <a:ext cx="4591815" cy="2503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457189">
              <a:defRPr sz="4800" spc="62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600" b="1" kern="0" dirty="0">
                <a:latin typeface="Helvetica Neue"/>
                <a:cs typeface="Helvetica Neue"/>
                <a:sym typeface="Helvetica Neue"/>
              </a:rPr>
              <a:t>Разговорный </a:t>
            </a:r>
            <a:r>
              <a:rPr lang="en-US" sz="3600" b="1" kern="0" dirty="0">
                <a:latin typeface="Helvetica Neue"/>
                <a:cs typeface="Helvetica Neue"/>
                <a:sym typeface="Helvetica Neue"/>
              </a:rPr>
              <a:t>AI</a:t>
            </a:r>
          </a:p>
          <a:p>
            <a:pPr marL="0" marR="0" lvl="0" indent="0" algn="l" defTabSz="45718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b="1" kern="0" dirty="0">
              <a:latin typeface="Helvetica Neue"/>
              <a:cs typeface="Helvetica Neue"/>
              <a:sym typeface="Helvetica Neue"/>
            </a:endParaRPr>
          </a:p>
          <a:p>
            <a:pPr marL="0" marR="0" lvl="0" indent="0" algn="l" defTabSz="45718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800" b="1" kern="0" dirty="0">
                <a:latin typeface="Helvetica Neue"/>
                <a:cs typeface="Helvetica Neue"/>
                <a:sym typeface="Helvetica Neue"/>
              </a:rPr>
              <a:t>Введение в курс, история, рынок и развитие.</a:t>
            </a:r>
            <a:endParaRPr kumimoji="0" sz="2000" b="1" i="0" u="none" strike="noStrike" kern="0" cap="none" spc="62" normalizeH="0" baseline="0" noProof="0" dirty="0">
              <a:ln>
                <a:noFill/>
              </a:ln>
              <a:gradFill flip="none" rotWithShape="1">
                <a:gsLst>
                  <a:gs pos="654">
                    <a:srgbClr val="00FDFF"/>
                  </a:gs>
                  <a:gs pos="100000">
                    <a:srgbClr val="0096FF"/>
                  </a:gs>
                </a:gsLst>
                <a:lin ang="18000000" scaled="0"/>
              </a:gra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6374328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394;p5">
            <a:extLst>
              <a:ext uri="{FF2B5EF4-FFF2-40B4-BE49-F238E27FC236}">
                <a16:creationId xmlns:a16="http://schemas.microsoft.com/office/drawing/2014/main" id="{6F19EAF4-DD5E-CA48-A731-2760E2ABE32F}"/>
              </a:ext>
            </a:extLst>
          </p:cNvPr>
          <p:cNvSpPr/>
          <p:nvPr/>
        </p:nvSpPr>
        <p:spPr>
          <a:xfrm>
            <a:off x="691337" y="310250"/>
            <a:ext cx="394462" cy="3944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16755" y="0"/>
                  <a:pt x="21600" y="4845"/>
                  <a:pt x="21600" y="10800"/>
                </a:cubicBezTo>
                <a:cubicBezTo>
                  <a:pt x="21600" y="16755"/>
                  <a:pt x="16755" y="21600"/>
                  <a:pt x="10800" y="21600"/>
                </a:cubicBezTo>
                <a:cubicBezTo>
                  <a:pt x="4845" y="21600"/>
                  <a:pt x="0" y="16755"/>
                  <a:pt x="0" y="10800"/>
                </a:cubicBezTo>
                <a:cubicBezTo>
                  <a:pt x="0" y="4845"/>
                  <a:pt x="4845" y="0"/>
                  <a:pt x="10800" y="0"/>
                </a:cubicBezTo>
                <a:close/>
                <a:moveTo>
                  <a:pt x="9607" y="938"/>
                </a:moveTo>
                <a:cubicBezTo>
                  <a:pt x="7478" y="1194"/>
                  <a:pt x="5556" y="2125"/>
                  <a:pt x="4058" y="3512"/>
                </a:cubicBezTo>
                <a:cubicBezTo>
                  <a:pt x="4702" y="4108"/>
                  <a:pt x="5412" y="4611"/>
                  <a:pt x="6171" y="5012"/>
                </a:cubicBezTo>
                <a:cubicBezTo>
                  <a:pt x="6257" y="4850"/>
                  <a:pt x="6345" y="4689"/>
                  <a:pt x="6438" y="4531"/>
                </a:cubicBezTo>
                <a:cubicBezTo>
                  <a:pt x="7253" y="3140"/>
                  <a:pt x="8333" y="1918"/>
                  <a:pt x="9607" y="938"/>
                </a:cubicBezTo>
                <a:close/>
                <a:moveTo>
                  <a:pt x="12040" y="943"/>
                </a:moveTo>
                <a:cubicBezTo>
                  <a:pt x="13311" y="1922"/>
                  <a:pt x="14389" y="3142"/>
                  <a:pt x="15203" y="4531"/>
                </a:cubicBezTo>
                <a:cubicBezTo>
                  <a:pt x="15292" y="4684"/>
                  <a:pt x="15378" y="4839"/>
                  <a:pt x="15461" y="4995"/>
                </a:cubicBezTo>
                <a:cubicBezTo>
                  <a:pt x="16208" y="4597"/>
                  <a:pt x="16907" y="4100"/>
                  <a:pt x="17542" y="3512"/>
                </a:cubicBezTo>
                <a:cubicBezTo>
                  <a:pt x="16055" y="2136"/>
                  <a:pt x="14150" y="1207"/>
                  <a:pt x="12040" y="943"/>
                </a:cubicBezTo>
                <a:close/>
                <a:moveTo>
                  <a:pt x="11234" y="1421"/>
                </a:moveTo>
                <a:lnTo>
                  <a:pt x="11234" y="6141"/>
                </a:lnTo>
                <a:cubicBezTo>
                  <a:pt x="12435" y="6090"/>
                  <a:pt x="13598" y="5827"/>
                  <a:pt x="14680" y="5368"/>
                </a:cubicBezTo>
                <a:cubicBezTo>
                  <a:pt x="14608" y="5234"/>
                  <a:pt x="14534" y="5100"/>
                  <a:pt x="14457" y="4968"/>
                </a:cubicBezTo>
                <a:cubicBezTo>
                  <a:pt x="13640" y="3575"/>
                  <a:pt x="12538" y="2365"/>
                  <a:pt x="11234" y="1421"/>
                </a:cubicBezTo>
                <a:close/>
                <a:moveTo>
                  <a:pt x="10366" y="1451"/>
                </a:moveTo>
                <a:cubicBezTo>
                  <a:pt x="9080" y="2391"/>
                  <a:pt x="7993" y="3589"/>
                  <a:pt x="7185" y="4968"/>
                </a:cubicBezTo>
                <a:cubicBezTo>
                  <a:pt x="7105" y="5104"/>
                  <a:pt x="7028" y="5244"/>
                  <a:pt x="6954" y="5383"/>
                </a:cubicBezTo>
                <a:cubicBezTo>
                  <a:pt x="8026" y="5833"/>
                  <a:pt x="9176" y="6090"/>
                  <a:pt x="10366" y="6141"/>
                </a:cubicBezTo>
                <a:lnTo>
                  <a:pt x="10366" y="1451"/>
                </a:lnTo>
                <a:close/>
                <a:moveTo>
                  <a:pt x="18152" y="4128"/>
                </a:moveTo>
                <a:cubicBezTo>
                  <a:pt x="17448" y="4783"/>
                  <a:pt x="16672" y="5335"/>
                  <a:pt x="15841" y="5775"/>
                </a:cubicBezTo>
                <a:cubicBezTo>
                  <a:pt x="16480" y="7219"/>
                  <a:pt x="16841" y="8779"/>
                  <a:pt x="16899" y="10368"/>
                </a:cubicBezTo>
                <a:lnTo>
                  <a:pt x="20724" y="10368"/>
                </a:lnTo>
                <a:cubicBezTo>
                  <a:pt x="20621" y="7972"/>
                  <a:pt x="19665" y="5793"/>
                  <a:pt x="18152" y="4128"/>
                </a:cubicBezTo>
                <a:close/>
                <a:moveTo>
                  <a:pt x="3448" y="4128"/>
                </a:moveTo>
                <a:cubicBezTo>
                  <a:pt x="1935" y="5793"/>
                  <a:pt x="979" y="7972"/>
                  <a:pt x="876" y="10368"/>
                </a:cubicBezTo>
                <a:lnTo>
                  <a:pt x="4742" y="10368"/>
                </a:lnTo>
                <a:cubicBezTo>
                  <a:pt x="4800" y="8785"/>
                  <a:pt x="5159" y="7231"/>
                  <a:pt x="5793" y="5792"/>
                </a:cubicBezTo>
                <a:cubicBezTo>
                  <a:pt x="4950" y="5349"/>
                  <a:pt x="4161" y="4792"/>
                  <a:pt x="3448" y="4128"/>
                </a:cubicBezTo>
                <a:close/>
                <a:moveTo>
                  <a:pt x="15059" y="6148"/>
                </a:moveTo>
                <a:cubicBezTo>
                  <a:pt x="13861" y="6662"/>
                  <a:pt x="12569" y="6956"/>
                  <a:pt x="11234" y="7008"/>
                </a:cubicBezTo>
                <a:lnTo>
                  <a:pt x="11234" y="10368"/>
                </a:lnTo>
                <a:lnTo>
                  <a:pt x="16031" y="10368"/>
                </a:lnTo>
                <a:cubicBezTo>
                  <a:pt x="15974" y="8908"/>
                  <a:pt x="15644" y="7475"/>
                  <a:pt x="15059" y="6148"/>
                </a:cubicBezTo>
                <a:close/>
                <a:moveTo>
                  <a:pt x="6576" y="6163"/>
                </a:moveTo>
                <a:cubicBezTo>
                  <a:pt x="5996" y="7486"/>
                  <a:pt x="5666" y="8914"/>
                  <a:pt x="5609" y="10368"/>
                </a:cubicBezTo>
                <a:lnTo>
                  <a:pt x="10366" y="10368"/>
                </a:lnTo>
                <a:lnTo>
                  <a:pt x="10366" y="7008"/>
                </a:lnTo>
                <a:cubicBezTo>
                  <a:pt x="9043" y="6956"/>
                  <a:pt x="7765" y="6668"/>
                  <a:pt x="6576" y="6163"/>
                </a:cubicBezTo>
                <a:close/>
                <a:moveTo>
                  <a:pt x="20724" y="11234"/>
                </a:moveTo>
                <a:lnTo>
                  <a:pt x="16900" y="11234"/>
                </a:lnTo>
                <a:cubicBezTo>
                  <a:pt x="16847" y="12849"/>
                  <a:pt x="16481" y="14437"/>
                  <a:pt x="15827" y="15903"/>
                </a:cubicBezTo>
                <a:cubicBezTo>
                  <a:pt x="16647" y="16335"/>
                  <a:pt x="17415" y="16876"/>
                  <a:pt x="18112" y="17518"/>
                </a:cubicBezTo>
                <a:cubicBezTo>
                  <a:pt x="19648" y="15847"/>
                  <a:pt x="20620" y="13652"/>
                  <a:pt x="20724" y="11234"/>
                </a:cubicBezTo>
                <a:close/>
                <a:moveTo>
                  <a:pt x="16033" y="11234"/>
                </a:moveTo>
                <a:lnTo>
                  <a:pt x="11234" y="11234"/>
                </a:lnTo>
                <a:lnTo>
                  <a:pt x="11234" y="14676"/>
                </a:lnTo>
                <a:cubicBezTo>
                  <a:pt x="12564" y="14728"/>
                  <a:pt x="13851" y="15021"/>
                  <a:pt x="15046" y="15532"/>
                </a:cubicBezTo>
                <a:cubicBezTo>
                  <a:pt x="15645" y="14182"/>
                  <a:pt x="15981" y="12720"/>
                  <a:pt x="16033" y="11234"/>
                </a:cubicBezTo>
                <a:close/>
                <a:moveTo>
                  <a:pt x="10366" y="11234"/>
                </a:moveTo>
                <a:lnTo>
                  <a:pt x="5608" y="11234"/>
                </a:lnTo>
                <a:cubicBezTo>
                  <a:pt x="5660" y="12714"/>
                  <a:pt x="5995" y="14169"/>
                  <a:pt x="6590" y="15515"/>
                </a:cubicBezTo>
                <a:cubicBezTo>
                  <a:pt x="7775" y="15013"/>
                  <a:pt x="9048" y="14728"/>
                  <a:pt x="10366" y="14676"/>
                </a:cubicBezTo>
                <a:lnTo>
                  <a:pt x="10366" y="11234"/>
                </a:lnTo>
                <a:close/>
                <a:moveTo>
                  <a:pt x="4740" y="11234"/>
                </a:moveTo>
                <a:lnTo>
                  <a:pt x="876" y="11234"/>
                </a:lnTo>
                <a:cubicBezTo>
                  <a:pt x="980" y="13652"/>
                  <a:pt x="1952" y="15847"/>
                  <a:pt x="3488" y="17518"/>
                </a:cubicBezTo>
                <a:cubicBezTo>
                  <a:pt x="4194" y="16867"/>
                  <a:pt x="4973" y="16321"/>
                  <a:pt x="5805" y="15886"/>
                </a:cubicBezTo>
                <a:cubicBezTo>
                  <a:pt x="5156" y="14425"/>
                  <a:pt x="4793" y="12842"/>
                  <a:pt x="4740" y="11234"/>
                </a:cubicBezTo>
                <a:close/>
                <a:moveTo>
                  <a:pt x="11234" y="15544"/>
                </a:moveTo>
                <a:lnTo>
                  <a:pt x="11234" y="20226"/>
                </a:lnTo>
                <a:cubicBezTo>
                  <a:pt x="12574" y="19256"/>
                  <a:pt x="13701" y="18005"/>
                  <a:pt x="14523" y="16566"/>
                </a:cubicBezTo>
                <a:cubicBezTo>
                  <a:pt x="14571" y="16481"/>
                  <a:pt x="14618" y="16396"/>
                  <a:pt x="14664" y="16310"/>
                </a:cubicBezTo>
                <a:cubicBezTo>
                  <a:pt x="13587" y="15855"/>
                  <a:pt x="12430" y="15594"/>
                  <a:pt x="11234" y="15544"/>
                </a:cubicBezTo>
                <a:close/>
                <a:moveTo>
                  <a:pt x="10366" y="15544"/>
                </a:moveTo>
                <a:cubicBezTo>
                  <a:pt x="9182" y="15594"/>
                  <a:pt x="8037" y="15849"/>
                  <a:pt x="6969" y="16295"/>
                </a:cubicBezTo>
                <a:cubicBezTo>
                  <a:pt x="7018" y="16386"/>
                  <a:pt x="7068" y="16476"/>
                  <a:pt x="7120" y="16566"/>
                </a:cubicBezTo>
                <a:cubicBezTo>
                  <a:pt x="7933" y="17990"/>
                  <a:pt x="9044" y="19230"/>
                  <a:pt x="10366" y="20196"/>
                </a:cubicBezTo>
                <a:lnTo>
                  <a:pt x="10366" y="15544"/>
                </a:lnTo>
                <a:close/>
                <a:moveTo>
                  <a:pt x="6185" y="16666"/>
                </a:moveTo>
                <a:cubicBezTo>
                  <a:pt x="5438" y="17059"/>
                  <a:pt x="4739" y="17548"/>
                  <a:pt x="4102" y="18131"/>
                </a:cubicBezTo>
                <a:cubicBezTo>
                  <a:pt x="5577" y="19479"/>
                  <a:pt x="7457" y="20390"/>
                  <a:pt x="9538" y="20655"/>
                </a:cubicBezTo>
                <a:cubicBezTo>
                  <a:pt x="8257" y="19655"/>
                  <a:pt x="7174" y="18410"/>
                  <a:pt x="6367" y="16997"/>
                </a:cubicBezTo>
                <a:cubicBezTo>
                  <a:pt x="6305" y="16887"/>
                  <a:pt x="6244" y="16777"/>
                  <a:pt x="6185" y="16666"/>
                </a:cubicBezTo>
                <a:close/>
                <a:moveTo>
                  <a:pt x="15447" y="16683"/>
                </a:moveTo>
                <a:cubicBezTo>
                  <a:pt x="15391" y="16788"/>
                  <a:pt x="15333" y="16893"/>
                  <a:pt x="15274" y="16997"/>
                </a:cubicBezTo>
                <a:cubicBezTo>
                  <a:pt x="14468" y="18407"/>
                  <a:pt x="13388" y="19649"/>
                  <a:pt x="12111" y="20648"/>
                </a:cubicBezTo>
                <a:cubicBezTo>
                  <a:pt x="14172" y="20375"/>
                  <a:pt x="16035" y="19468"/>
                  <a:pt x="17498" y="18131"/>
                </a:cubicBezTo>
                <a:cubicBezTo>
                  <a:pt x="16870" y="17557"/>
                  <a:pt x="16182" y="17073"/>
                  <a:pt x="15447" y="166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0E1D"/>
              </a:buClr>
              <a:buSzPts val="2000"/>
              <a:buFont typeface="Helvetica Neue"/>
              <a:buNone/>
              <a:tabLst/>
              <a:defRPr/>
            </a:pP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" name="Google Shape;335;p6">
            <a:extLst>
              <a:ext uri="{FF2B5EF4-FFF2-40B4-BE49-F238E27FC236}">
                <a16:creationId xmlns:a16="http://schemas.microsoft.com/office/drawing/2014/main" id="{25F54EFA-2FDA-DA4E-8093-FDDECD93440E}"/>
              </a:ext>
            </a:extLst>
          </p:cNvPr>
          <p:cNvSpPr txBox="1"/>
          <p:nvPr/>
        </p:nvSpPr>
        <p:spPr>
          <a:xfrm>
            <a:off x="1242544" y="240701"/>
            <a:ext cx="9298455" cy="459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699" tIns="45699" rIns="45699" bIns="45699">
            <a:spAutoFit/>
          </a:bodyPr>
          <a:lstStyle>
            <a:lvl1pPr>
              <a:lnSpc>
                <a:spcPct val="120000"/>
              </a:lnSpc>
              <a:defRPr sz="17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Tx/>
              <a:buNone/>
              <a:tabLst/>
              <a:defRPr/>
            </a:pPr>
            <a:r>
              <a:rPr lang="ru-RU" kern="0" dirty="0">
                <a:latin typeface="Helvetica Neue"/>
                <a:ea typeface="Helvetica Neue"/>
                <a:cs typeface="Helvetica Neue"/>
                <a:sym typeface="Helvetica Neue"/>
              </a:rPr>
              <a:t>Типовые задачи </a:t>
            </a:r>
            <a:r>
              <a:rPr lang="en-US" kern="0" dirty="0">
                <a:latin typeface="Helvetica Neue"/>
                <a:ea typeface="Helvetica Neue"/>
                <a:cs typeface="Helvetica Neue"/>
                <a:sym typeface="Helvetica Neue"/>
              </a:rPr>
              <a:t>ML</a:t>
            </a:r>
            <a:r>
              <a:rPr lang="ru-RU" kern="0" dirty="0">
                <a:latin typeface="Helvetica Neue"/>
                <a:ea typeface="Helvetica Neue"/>
                <a:cs typeface="Helvetica Neue"/>
                <a:sym typeface="Helvetica Neue"/>
              </a:rPr>
              <a:t> в разговорном ИИ</a:t>
            </a:r>
            <a:endParaRPr kumimoji="0" lang="en-US" sz="1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63F7198-F170-4795-8DE4-955D3C82F003}"/>
              </a:ext>
            </a:extLst>
          </p:cNvPr>
          <p:cNvCxnSpPr>
            <a:cxnSpLocks/>
          </p:cNvCxnSpPr>
          <p:nvPr/>
        </p:nvCxnSpPr>
        <p:spPr>
          <a:xfrm>
            <a:off x="1665890" y="1379128"/>
            <a:ext cx="8234150" cy="0"/>
          </a:xfrm>
          <a:prstGeom prst="line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4" name="Google Shape;301;p3">
            <a:extLst>
              <a:ext uri="{FF2B5EF4-FFF2-40B4-BE49-F238E27FC236}">
                <a16:creationId xmlns:a16="http://schemas.microsoft.com/office/drawing/2014/main" id="{8C588115-125E-445C-8FB2-907CF8EF76FD}"/>
              </a:ext>
            </a:extLst>
          </p:cNvPr>
          <p:cNvSpPr txBox="1"/>
          <p:nvPr/>
        </p:nvSpPr>
        <p:spPr>
          <a:xfrm>
            <a:off x="1759471" y="1379128"/>
            <a:ext cx="2495908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FDFF"/>
              </a:buClr>
              <a:buSzPts val="1600"/>
              <a:buFont typeface="Helvetica Neue"/>
              <a:buNone/>
              <a:tabLst/>
              <a:defRPr/>
            </a:pPr>
            <a:r>
              <a:rPr lang="ru-RU" sz="1600" b="1" kern="0" dirty="0">
                <a:solidFill>
                  <a:srgbClr val="00FDFF"/>
                </a:solidFill>
                <a:latin typeface="Helvetica Neue"/>
                <a:cs typeface="Helvetica Neue"/>
                <a:sym typeface="Helvetica Neue"/>
              </a:rPr>
              <a:t>Определение </a:t>
            </a:r>
            <a:r>
              <a:rPr lang="ru-RU" sz="1600" b="1" kern="0" dirty="0" err="1">
                <a:solidFill>
                  <a:srgbClr val="00FDFF"/>
                </a:solidFill>
                <a:latin typeface="Helvetica Neue"/>
                <a:cs typeface="Helvetica Neue"/>
                <a:sym typeface="Helvetica Neue"/>
              </a:rPr>
              <a:t>интентов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2E70B73-D0C6-4C7E-A175-C695F579639A}"/>
              </a:ext>
            </a:extLst>
          </p:cNvPr>
          <p:cNvCxnSpPr>
            <a:cxnSpLocks/>
          </p:cNvCxnSpPr>
          <p:nvPr/>
        </p:nvCxnSpPr>
        <p:spPr>
          <a:xfrm>
            <a:off x="1665890" y="2243704"/>
            <a:ext cx="8234150" cy="0"/>
          </a:xfrm>
          <a:prstGeom prst="line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2" name="Google Shape;301;p3">
            <a:extLst>
              <a:ext uri="{FF2B5EF4-FFF2-40B4-BE49-F238E27FC236}">
                <a16:creationId xmlns:a16="http://schemas.microsoft.com/office/drawing/2014/main" id="{67CC4693-9673-43CB-9F93-55F7DCCF84C0}"/>
              </a:ext>
            </a:extLst>
          </p:cNvPr>
          <p:cNvSpPr txBox="1"/>
          <p:nvPr/>
        </p:nvSpPr>
        <p:spPr>
          <a:xfrm>
            <a:off x="1759470" y="2243704"/>
            <a:ext cx="2122236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FDFF"/>
              </a:buClr>
              <a:buSzPts val="1600"/>
              <a:buFont typeface="Helvetica Neue"/>
              <a:buNone/>
              <a:tabLst/>
              <a:defRPr/>
            </a:pPr>
            <a:r>
              <a:rPr lang="en-US" sz="1600" b="1" kern="0" dirty="0">
                <a:solidFill>
                  <a:srgbClr val="00FDFF"/>
                </a:solidFill>
                <a:latin typeface="Helvetica Neue"/>
                <a:cs typeface="Helvetica Neue"/>
                <a:sym typeface="Helvetica Neue"/>
              </a:rPr>
              <a:t>Sentiment analysis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9FCACFF-044B-40EE-8E90-7A8C1EAE2B47}"/>
              </a:ext>
            </a:extLst>
          </p:cNvPr>
          <p:cNvCxnSpPr>
            <a:cxnSpLocks/>
          </p:cNvCxnSpPr>
          <p:nvPr/>
        </p:nvCxnSpPr>
        <p:spPr>
          <a:xfrm>
            <a:off x="1665889" y="3108280"/>
            <a:ext cx="8234150" cy="0"/>
          </a:xfrm>
          <a:prstGeom prst="line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8" name="Google Shape;301;p3">
            <a:extLst>
              <a:ext uri="{FF2B5EF4-FFF2-40B4-BE49-F238E27FC236}">
                <a16:creationId xmlns:a16="http://schemas.microsoft.com/office/drawing/2014/main" id="{966AE439-8745-4015-9375-904652B3F08E}"/>
              </a:ext>
            </a:extLst>
          </p:cNvPr>
          <p:cNvSpPr txBox="1"/>
          <p:nvPr/>
        </p:nvSpPr>
        <p:spPr>
          <a:xfrm>
            <a:off x="1759471" y="3102709"/>
            <a:ext cx="1735374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FDFF"/>
              </a:buClr>
              <a:buSzPts val="1600"/>
              <a:buFont typeface="Helvetica Neue"/>
              <a:buNone/>
              <a:tabLst/>
              <a:defRPr/>
            </a:pPr>
            <a:r>
              <a:rPr kumimoji="0" lang="ru-RU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FD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Читчат</a:t>
            </a:r>
            <a:r>
              <a:rPr kumimoji="0" lang="ru-RU" sz="1600" b="1" i="0" u="none" strike="noStrike" kern="0" cap="none" spc="0" normalizeH="0" baseline="0" noProof="0" dirty="0">
                <a:ln>
                  <a:noFill/>
                </a:ln>
                <a:solidFill>
                  <a:srgbClr val="00FD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 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6634B6F-6569-4F6A-8E6C-585E488241D4}"/>
              </a:ext>
            </a:extLst>
          </p:cNvPr>
          <p:cNvCxnSpPr>
            <a:cxnSpLocks/>
          </p:cNvCxnSpPr>
          <p:nvPr/>
        </p:nvCxnSpPr>
        <p:spPr>
          <a:xfrm>
            <a:off x="1665890" y="3967285"/>
            <a:ext cx="8234150" cy="0"/>
          </a:xfrm>
          <a:prstGeom prst="line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4" name="Google Shape;301;p3">
            <a:extLst>
              <a:ext uri="{FF2B5EF4-FFF2-40B4-BE49-F238E27FC236}">
                <a16:creationId xmlns:a16="http://schemas.microsoft.com/office/drawing/2014/main" id="{5F54E913-84AE-4D4E-8C68-2D308C54FA40}"/>
              </a:ext>
            </a:extLst>
          </p:cNvPr>
          <p:cNvSpPr txBox="1"/>
          <p:nvPr/>
        </p:nvSpPr>
        <p:spPr>
          <a:xfrm>
            <a:off x="1759469" y="3967285"/>
            <a:ext cx="3348763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FDFF"/>
              </a:buClr>
              <a:buSzPts val="1600"/>
              <a:buFont typeface="Helvetica Neue"/>
              <a:buNone/>
              <a:tabLst/>
              <a:defRPr/>
            </a:pPr>
            <a:r>
              <a:rPr lang="ru-RU" sz="1600" b="1" kern="0" dirty="0" err="1">
                <a:solidFill>
                  <a:srgbClr val="00FDFF"/>
                </a:solidFill>
                <a:latin typeface="Helvetica Neue"/>
                <a:cs typeface="Helvetica Neue"/>
                <a:sym typeface="Helvetica Neue"/>
              </a:rPr>
              <a:t>Саммаризация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36E5E80-72E1-4125-822B-69D5A05B4D42}"/>
              </a:ext>
            </a:extLst>
          </p:cNvPr>
          <p:cNvCxnSpPr>
            <a:cxnSpLocks/>
          </p:cNvCxnSpPr>
          <p:nvPr/>
        </p:nvCxnSpPr>
        <p:spPr>
          <a:xfrm>
            <a:off x="1665889" y="4831861"/>
            <a:ext cx="8234150" cy="0"/>
          </a:xfrm>
          <a:prstGeom prst="line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6" name="Google Shape;301;p3">
            <a:extLst>
              <a:ext uri="{FF2B5EF4-FFF2-40B4-BE49-F238E27FC236}">
                <a16:creationId xmlns:a16="http://schemas.microsoft.com/office/drawing/2014/main" id="{A9FB9AFF-21F9-46FB-8357-77BD0D8D64CB}"/>
              </a:ext>
            </a:extLst>
          </p:cNvPr>
          <p:cNvSpPr txBox="1"/>
          <p:nvPr/>
        </p:nvSpPr>
        <p:spPr>
          <a:xfrm>
            <a:off x="1759470" y="4826290"/>
            <a:ext cx="2403589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FDFF"/>
              </a:buClr>
              <a:buSzPts val="1600"/>
              <a:buFont typeface="Helvetica Neue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FD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CDQA/ODQA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4783CC3-2553-42BE-A7CF-87230E93ADB9}"/>
              </a:ext>
            </a:extLst>
          </p:cNvPr>
          <p:cNvCxnSpPr>
            <a:cxnSpLocks/>
          </p:cNvCxnSpPr>
          <p:nvPr/>
        </p:nvCxnSpPr>
        <p:spPr>
          <a:xfrm>
            <a:off x="1665890" y="5510627"/>
            <a:ext cx="8234150" cy="0"/>
          </a:xfrm>
          <a:prstGeom prst="line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0" name="Google Shape;301;p3">
            <a:extLst>
              <a:ext uri="{FF2B5EF4-FFF2-40B4-BE49-F238E27FC236}">
                <a16:creationId xmlns:a16="http://schemas.microsoft.com/office/drawing/2014/main" id="{57CEFFAB-051D-4CCF-85FE-6AC4CB857323}"/>
              </a:ext>
            </a:extLst>
          </p:cNvPr>
          <p:cNvSpPr txBox="1"/>
          <p:nvPr/>
        </p:nvSpPr>
        <p:spPr>
          <a:xfrm>
            <a:off x="1759470" y="5510627"/>
            <a:ext cx="3027844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FDFF"/>
              </a:buClr>
              <a:buSzPts val="1600"/>
              <a:buFont typeface="Helvetica Neue"/>
              <a:buNone/>
              <a:tabLst/>
              <a:defRPr/>
            </a:pPr>
            <a:r>
              <a:rPr kumimoji="0" lang="ru-RU" sz="1600" b="1" i="0" u="none" strike="noStrike" kern="0" cap="none" spc="0" normalizeH="0" baseline="0" noProof="0" dirty="0">
                <a:ln>
                  <a:noFill/>
                </a:ln>
                <a:solidFill>
                  <a:srgbClr val="00FD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Машинный перевод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2140CCE-DC1A-4E07-A74D-7E6F9B7A5FA8}"/>
              </a:ext>
            </a:extLst>
          </p:cNvPr>
          <p:cNvCxnSpPr>
            <a:cxnSpLocks/>
          </p:cNvCxnSpPr>
          <p:nvPr/>
        </p:nvCxnSpPr>
        <p:spPr>
          <a:xfrm>
            <a:off x="1665889" y="6375203"/>
            <a:ext cx="8234150" cy="0"/>
          </a:xfrm>
          <a:prstGeom prst="line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6" name="Google Shape;301;p3">
            <a:extLst>
              <a:ext uri="{FF2B5EF4-FFF2-40B4-BE49-F238E27FC236}">
                <a16:creationId xmlns:a16="http://schemas.microsoft.com/office/drawing/2014/main" id="{EEA8B6E1-2931-4F94-91CF-7AA04BD16DAD}"/>
              </a:ext>
            </a:extLst>
          </p:cNvPr>
          <p:cNvSpPr txBox="1"/>
          <p:nvPr/>
        </p:nvSpPr>
        <p:spPr>
          <a:xfrm>
            <a:off x="7294225" y="1398972"/>
            <a:ext cx="3317992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FDFF"/>
              </a:buClr>
              <a:buSzPts val="1600"/>
              <a:buFont typeface="Helvetica Neue"/>
              <a:buNone/>
              <a:tabLst/>
              <a:defRPr/>
            </a:pPr>
            <a:r>
              <a:rPr kumimoji="0" lang="ru-RU" sz="1600" b="1" i="0" u="none" strike="noStrike" kern="0" cap="none" spc="0" normalizeH="0" baseline="0" noProof="0" dirty="0">
                <a:ln>
                  <a:noFill/>
                </a:ln>
                <a:solidFill>
                  <a:srgbClr val="00FD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Синтез речи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39" name="Google Shape;301;p3">
            <a:extLst>
              <a:ext uri="{FF2B5EF4-FFF2-40B4-BE49-F238E27FC236}">
                <a16:creationId xmlns:a16="http://schemas.microsoft.com/office/drawing/2014/main" id="{BDAEF393-AAFF-48A0-8ABE-21AC0637005A}"/>
              </a:ext>
            </a:extLst>
          </p:cNvPr>
          <p:cNvSpPr txBox="1"/>
          <p:nvPr/>
        </p:nvSpPr>
        <p:spPr>
          <a:xfrm>
            <a:off x="7294225" y="2243704"/>
            <a:ext cx="3317992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FDFF"/>
              </a:buClr>
              <a:buSzPts val="1600"/>
              <a:buFont typeface="Helvetica Neue"/>
              <a:buNone/>
              <a:tabLst/>
              <a:defRPr/>
            </a:pPr>
            <a:r>
              <a:rPr kumimoji="0" lang="ru-RU" sz="1600" b="1" i="0" u="none" strike="noStrike" kern="0" cap="none" spc="0" normalizeH="0" baseline="0" noProof="0" dirty="0">
                <a:ln>
                  <a:noFill/>
                </a:ln>
                <a:solidFill>
                  <a:srgbClr val="00FD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Распознавание речи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40" name="Google Shape;301;p3">
            <a:extLst>
              <a:ext uri="{FF2B5EF4-FFF2-40B4-BE49-F238E27FC236}">
                <a16:creationId xmlns:a16="http://schemas.microsoft.com/office/drawing/2014/main" id="{840892FB-598E-490C-8B0B-E4F863CBBC61}"/>
              </a:ext>
            </a:extLst>
          </p:cNvPr>
          <p:cNvSpPr txBox="1"/>
          <p:nvPr/>
        </p:nvSpPr>
        <p:spPr>
          <a:xfrm>
            <a:off x="7294225" y="3088436"/>
            <a:ext cx="3317992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FDFF"/>
              </a:buClr>
              <a:buSzPts val="1600"/>
              <a:buFont typeface="Helvetica Neue"/>
              <a:buNone/>
              <a:tabLst/>
              <a:defRPr/>
            </a:pPr>
            <a:r>
              <a:rPr lang="ru-RU" sz="1600" b="1" kern="0" dirty="0">
                <a:solidFill>
                  <a:srgbClr val="00FDFF"/>
                </a:solidFill>
                <a:latin typeface="Helvetica Neue"/>
                <a:cs typeface="Helvetica Neue"/>
                <a:sym typeface="Helvetica Neue"/>
              </a:rPr>
              <a:t>Биометрия, </a:t>
            </a:r>
            <a:r>
              <a:rPr lang="ru-RU" sz="1600" b="1" kern="0" dirty="0" err="1">
                <a:solidFill>
                  <a:srgbClr val="00FDFF"/>
                </a:solidFill>
                <a:latin typeface="Helvetica Neue"/>
                <a:cs typeface="Helvetica Neue"/>
                <a:sym typeface="Helvetica Neue"/>
              </a:rPr>
              <a:t>диаризация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46" name="Google Shape;301;p3">
            <a:extLst>
              <a:ext uri="{FF2B5EF4-FFF2-40B4-BE49-F238E27FC236}">
                <a16:creationId xmlns:a16="http://schemas.microsoft.com/office/drawing/2014/main" id="{E4FB9DB9-B2B9-4864-9616-A08D3D933A37}"/>
              </a:ext>
            </a:extLst>
          </p:cNvPr>
          <p:cNvSpPr txBox="1"/>
          <p:nvPr/>
        </p:nvSpPr>
        <p:spPr>
          <a:xfrm>
            <a:off x="7294225" y="3933168"/>
            <a:ext cx="3317992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FDFF"/>
              </a:buClr>
              <a:buSzPts val="1600"/>
              <a:buFont typeface="Helvetica Neue"/>
              <a:buNone/>
              <a:tabLst/>
              <a:defRPr/>
            </a:pPr>
            <a:r>
              <a:rPr lang="en-US" sz="1600" b="1" kern="0" dirty="0">
                <a:solidFill>
                  <a:srgbClr val="00FDFF"/>
                </a:solidFill>
                <a:latin typeface="Helvetica Neue"/>
                <a:cs typeface="Helvetica Neue"/>
                <a:sym typeface="Helvetica Neue"/>
              </a:rPr>
              <a:t>Voice Activation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301;p3">
            <a:extLst>
              <a:ext uri="{FF2B5EF4-FFF2-40B4-BE49-F238E27FC236}">
                <a16:creationId xmlns:a16="http://schemas.microsoft.com/office/drawing/2014/main" id="{65473328-85D3-491D-A4B9-2915CD34FDB5}"/>
              </a:ext>
            </a:extLst>
          </p:cNvPr>
          <p:cNvSpPr txBox="1"/>
          <p:nvPr/>
        </p:nvSpPr>
        <p:spPr>
          <a:xfrm>
            <a:off x="7294225" y="4819745"/>
            <a:ext cx="3317992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FDFF"/>
              </a:buClr>
              <a:buSzPts val="1600"/>
              <a:buFont typeface="Helvetica Neue"/>
              <a:buNone/>
              <a:tabLst/>
              <a:defRPr/>
            </a:pPr>
            <a:r>
              <a:rPr lang="en-US" sz="1600" b="1" kern="0" dirty="0">
                <a:solidFill>
                  <a:srgbClr val="00FDFF"/>
                </a:solidFill>
                <a:latin typeface="Helvetica Neue"/>
                <a:cs typeface="Helvetica Neue"/>
                <a:sym typeface="Helvetica Neue"/>
              </a:rPr>
              <a:t>Voice Activity Detection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57" name="Google Shape;301;p3">
            <a:extLst>
              <a:ext uri="{FF2B5EF4-FFF2-40B4-BE49-F238E27FC236}">
                <a16:creationId xmlns:a16="http://schemas.microsoft.com/office/drawing/2014/main" id="{17C3A645-B177-45F3-BD7F-0580A4EF100D}"/>
              </a:ext>
            </a:extLst>
          </p:cNvPr>
          <p:cNvSpPr txBox="1"/>
          <p:nvPr/>
        </p:nvSpPr>
        <p:spPr>
          <a:xfrm>
            <a:off x="7294225" y="5517839"/>
            <a:ext cx="4562104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FDFF"/>
              </a:buClr>
              <a:buSzPts val="1600"/>
              <a:buFont typeface="Helvetica Neue"/>
              <a:buNone/>
              <a:tabLst/>
              <a:defRPr/>
            </a:pPr>
            <a:r>
              <a:rPr kumimoji="0" lang="ru-RU" sz="1600" b="1" i="0" u="none" strike="noStrike" kern="0" cap="none" spc="0" normalizeH="0" baseline="0" noProof="0" dirty="0">
                <a:ln>
                  <a:noFill/>
                </a:ln>
                <a:solidFill>
                  <a:srgbClr val="00FD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Определение пола, возраста, тональности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22781074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394;p5">
            <a:extLst>
              <a:ext uri="{FF2B5EF4-FFF2-40B4-BE49-F238E27FC236}">
                <a16:creationId xmlns:a16="http://schemas.microsoft.com/office/drawing/2014/main" id="{6F19EAF4-DD5E-CA48-A731-2760E2ABE32F}"/>
              </a:ext>
            </a:extLst>
          </p:cNvPr>
          <p:cNvSpPr/>
          <p:nvPr/>
        </p:nvSpPr>
        <p:spPr>
          <a:xfrm>
            <a:off x="691337" y="310250"/>
            <a:ext cx="394462" cy="3944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16755" y="0"/>
                  <a:pt x="21600" y="4845"/>
                  <a:pt x="21600" y="10800"/>
                </a:cubicBezTo>
                <a:cubicBezTo>
                  <a:pt x="21600" y="16755"/>
                  <a:pt x="16755" y="21600"/>
                  <a:pt x="10800" y="21600"/>
                </a:cubicBezTo>
                <a:cubicBezTo>
                  <a:pt x="4845" y="21600"/>
                  <a:pt x="0" y="16755"/>
                  <a:pt x="0" y="10800"/>
                </a:cubicBezTo>
                <a:cubicBezTo>
                  <a:pt x="0" y="4845"/>
                  <a:pt x="4845" y="0"/>
                  <a:pt x="10800" y="0"/>
                </a:cubicBezTo>
                <a:close/>
                <a:moveTo>
                  <a:pt x="9607" y="938"/>
                </a:moveTo>
                <a:cubicBezTo>
                  <a:pt x="7478" y="1194"/>
                  <a:pt x="5556" y="2125"/>
                  <a:pt x="4058" y="3512"/>
                </a:cubicBezTo>
                <a:cubicBezTo>
                  <a:pt x="4702" y="4108"/>
                  <a:pt x="5412" y="4611"/>
                  <a:pt x="6171" y="5012"/>
                </a:cubicBezTo>
                <a:cubicBezTo>
                  <a:pt x="6257" y="4850"/>
                  <a:pt x="6345" y="4689"/>
                  <a:pt x="6438" y="4531"/>
                </a:cubicBezTo>
                <a:cubicBezTo>
                  <a:pt x="7253" y="3140"/>
                  <a:pt x="8333" y="1918"/>
                  <a:pt x="9607" y="938"/>
                </a:cubicBezTo>
                <a:close/>
                <a:moveTo>
                  <a:pt x="12040" y="943"/>
                </a:moveTo>
                <a:cubicBezTo>
                  <a:pt x="13311" y="1922"/>
                  <a:pt x="14389" y="3142"/>
                  <a:pt x="15203" y="4531"/>
                </a:cubicBezTo>
                <a:cubicBezTo>
                  <a:pt x="15292" y="4684"/>
                  <a:pt x="15378" y="4839"/>
                  <a:pt x="15461" y="4995"/>
                </a:cubicBezTo>
                <a:cubicBezTo>
                  <a:pt x="16208" y="4597"/>
                  <a:pt x="16907" y="4100"/>
                  <a:pt x="17542" y="3512"/>
                </a:cubicBezTo>
                <a:cubicBezTo>
                  <a:pt x="16055" y="2136"/>
                  <a:pt x="14150" y="1207"/>
                  <a:pt x="12040" y="943"/>
                </a:cubicBezTo>
                <a:close/>
                <a:moveTo>
                  <a:pt x="11234" y="1421"/>
                </a:moveTo>
                <a:lnTo>
                  <a:pt x="11234" y="6141"/>
                </a:lnTo>
                <a:cubicBezTo>
                  <a:pt x="12435" y="6090"/>
                  <a:pt x="13598" y="5827"/>
                  <a:pt x="14680" y="5368"/>
                </a:cubicBezTo>
                <a:cubicBezTo>
                  <a:pt x="14608" y="5234"/>
                  <a:pt x="14534" y="5100"/>
                  <a:pt x="14457" y="4968"/>
                </a:cubicBezTo>
                <a:cubicBezTo>
                  <a:pt x="13640" y="3575"/>
                  <a:pt x="12538" y="2365"/>
                  <a:pt x="11234" y="1421"/>
                </a:cubicBezTo>
                <a:close/>
                <a:moveTo>
                  <a:pt x="10366" y="1451"/>
                </a:moveTo>
                <a:cubicBezTo>
                  <a:pt x="9080" y="2391"/>
                  <a:pt x="7993" y="3589"/>
                  <a:pt x="7185" y="4968"/>
                </a:cubicBezTo>
                <a:cubicBezTo>
                  <a:pt x="7105" y="5104"/>
                  <a:pt x="7028" y="5244"/>
                  <a:pt x="6954" y="5383"/>
                </a:cubicBezTo>
                <a:cubicBezTo>
                  <a:pt x="8026" y="5833"/>
                  <a:pt x="9176" y="6090"/>
                  <a:pt x="10366" y="6141"/>
                </a:cubicBezTo>
                <a:lnTo>
                  <a:pt x="10366" y="1451"/>
                </a:lnTo>
                <a:close/>
                <a:moveTo>
                  <a:pt x="18152" y="4128"/>
                </a:moveTo>
                <a:cubicBezTo>
                  <a:pt x="17448" y="4783"/>
                  <a:pt x="16672" y="5335"/>
                  <a:pt x="15841" y="5775"/>
                </a:cubicBezTo>
                <a:cubicBezTo>
                  <a:pt x="16480" y="7219"/>
                  <a:pt x="16841" y="8779"/>
                  <a:pt x="16899" y="10368"/>
                </a:cubicBezTo>
                <a:lnTo>
                  <a:pt x="20724" y="10368"/>
                </a:lnTo>
                <a:cubicBezTo>
                  <a:pt x="20621" y="7972"/>
                  <a:pt x="19665" y="5793"/>
                  <a:pt x="18152" y="4128"/>
                </a:cubicBezTo>
                <a:close/>
                <a:moveTo>
                  <a:pt x="3448" y="4128"/>
                </a:moveTo>
                <a:cubicBezTo>
                  <a:pt x="1935" y="5793"/>
                  <a:pt x="979" y="7972"/>
                  <a:pt x="876" y="10368"/>
                </a:cubicBezTo>
                <a:lnTo>
                  <a:pt x="4742" y="10368"/>
                </a:lnTo>
                <a:cubicBezTo>
                  <a:pt x="4800" y="8785"/>
                  <a:pt x="5159" y="7231"/>
                  <a:pt x="5793" y="5792"/>
                </a:cubicBezTo>
                <a:cubicBezTo>
                  <a:pt x="4950" y="5349"/>
                  <a:pt x="4161" y="4792"/>
                  <a:pt x="3448" y="4128"/>
                </a:cubicBezTo>
                <a:close/>
                <a:moveTo>
                  <a:pt x="15059" y="6148"/>
                </a:moveTo>
                <a:cubicBezTo>
                  <a:pt x="13861" y="6662"/>
                  <a:pt x="12569" y="6956"/>
                  <a:pt x="11234" y="7008"/>
                </a:cubicBezTo>
                <a:lnTo>
                  <a:pt x="11234" y="10368"/>
                </a:lnTo>
                <a:lnTo>
                  <a:pt x="16031" y="10368"/>
                </a:lnTo>
                <a:cubicBezTo>
                  <a:pt x="15974" y="8908"/>
                  <a:pt x="15644" y="7475"/>
                  <a:pt x="15059" y="6148"/>
                </a:cubicBezTo>
                <a:close/>
                <a:moveTo>
                  <a:pt x="6576" y="6163"/>
                </a:moveTo>
                <a:cubicBezTo>
                  <a:pt x="5996" y="7486"/>
                  <a:pt x="5666" y="8914"/>
                  <a:pt x="5609" y="10368"/>
                </a:cubicBezTo>
                <a:lnTo>
                  <a:pt x="10366" y="10368"/>
                </a:lnTo>
                <a:lnTo>
                  <a:pt x="10366" y="7008"/>
                </a:lnTo>
                <a:cubicBezTo>
                  <a:pt x="9043" y="6956"/>
                  <a:pt x="7765" y="6668"/>
                  <a:pt x="6576" y="6163"/>
                </a:cubicBezTo>
                <a:close/>
                <a:moveTo>
                  <a:pt x="20724" y="11234"/>
                </a:moveTo>
                <a:lnTo>
                  <a:pt x="16900" y="11234"/>
                </a:lnTo>
                <a:cubicBezTo>
                  <a:pt x="16847" y="12849"/>
                  <a:pt x="16481" y="14437"/>
                  <a:pt x="15827" y="15903"/>
                </a:cubicBezTo>
                <a:cubicBezTo>
                  <a:pt x="16647" y="16335"/>
                  <a:pt x="17415" y="16876"/>
                  <a:pt x="18112" y="17518"/>
                </a:cubicBezTo>
                <a:cubicBezTo>
                  <a:pt x="19648" y="15847"/>
                  <a:pt x="20620" y="13652"/>
                  <a:pt x="20724" y="11234"/>
                </a:cubicBezTo>
                <a:close/>
                <a:moveTo>
                  <a:pt x="16033" y="11234"/>
                </a:moveTo>
                <a:lnTo>
                  <a:pt x="11234" y="11234"/>
                </a:lnTo>
                <a:lnTo>
                  <a:pt x="11234" y="14676"/>
                </a:lnTo>
                <a:cubicBezTo>
                  <a:pt x="12564" y="14728"/>
                  <a:pt x="13851" y="15021"/>
                  <a:pt x="15046" y="15532"/>
                </a:cubicBezTo>
                <a:cubicBezTo>
                  <a:pt x="15645" y="14182"/>
                  <a:pt x="15981" y="12720"/>
                  <a:pt x="16033" y="11234"/>
                </a:cubicBezTo>
                <a:close/>
                <a:moveTo>
                  <a:pt x="10366" y="11234"/>
                </a:moveTo>
                <a:lnTo>
                  <a:pt x="5608" y="11234"/>
                </a:lnTo>
                <a:cubicBezTo>
                  <a:pt x="5660" y="12714"/>
                  <a:pt x="5995" y="14169"/>
                  <a:pt x="6590" y="15515"/>
                </a:cubicBezTo>
                <a:cubicBezTo>
                  <a:pt x="7775" y="15013"/>
                  <a:pt x="9048" y="14728"/>
                  <a:pt x="10366" y="14676"/>
                </a:cubicBezTo>
                <a:lnTo>
                  <a:pt x="10366" y="11234"/>
                </a:lnTo>
                <a:close/>
                <a:moveTo>
                  <a:pt x="4740" y="11234"/>
                </a:moveTo>
                <a:lnTo>
                  <a:pt x="876" y="11234"/>
                </a:lnTo>
                <a:cubicBezTo>
                  <a:pt x="980" y="13652"/>
                  <a:pt x="1952" y="15847"/>
                  <a:pt x="3488" y="17518"/>
                </a:cubicBezTo>
                <a:cubicBezTo>
                  <a:pt x="4194" y="16867"/>
                  <a:pt x="4973" y="16321"/>
                  <a:pt x="5805" y="15886"/>
                </a:cubicBezTo>
                <a:cubicBezTo>
                  <a:pt x="5156" y="14425"/>
                  <a:pt x="4793" y="12842"/>
                  <a:pt x="4740" y="11234"/>
                </a:cubicBezTo>
                <a:close/>
                <a:moveTo>
                  <a:pt x="11234" y="15544"/>
                </a:moveTo>
                <a:lnTo>
                  <a:pt x="11234" y="20226"/>
                </a:lnTo>
                <a:cubicBezTo>
                  <a:pt x="12574" y="19256"/>
                  <a:pt x="13701" y="18005"/>
                  <a:pt x="14523" y="16566"/>
                </a:cubicBezTo>
                <a:cubicBezTo>
                  <a:pt x="14571" y="16481"/>
                  <a:pt x="14618" y="16396"/>
                  <a:pt x="14664" y="16310"/>
                </a:cubicBezTo>
                <a:cubicBezTo>
                  <a:pt x="13587" y="15855"/>
                  <a:pt x="12430" y="15594"/>
                  <a:pt x="11234" y="15544"/>
                </a:cubicBezTo>
                <a:close/>
                <a:moveTo>
                  <a:pt x="10366" y="15544"/>
                </a:moveTo>
                <a:cubicBezTo>
                  <a:pt x="9182" y="15594"/>
                  <a:pt x="8037" y="15849"/>
                  <a:pt x="6969" y="16295"/>
                </a:cubicBezTo>
                <a:cubicBezTo>
                  <a:pt x="7018" y="16386"/>
                  <a:pt x="7068" y="16476"/>
                  <a:pt x="7120" y="16566"/>
                </a:cubicBezTo>
                <a:cubicBezTo>
                  <a:pt x="7933" y="17990"/>
                  <a:pt x="9044" y="19230"/>
                  <a:pt x="10366" y="20196"/>
                </a:cubicBezTo>
                <a:lnTo>
                  <a:pt x="10366" y="15544"/>
                </a:lnTo>
                <a:close/>
                <a:moveTo>
                  <a:pt x="6185" y="16666"/>
                </a:moveTo>
                <a:cubicBezTo>
                  <a:pt x="5438" y="17059"/>
                  <a:pt x="4739" y="17548"/>
                  <a:pt x="4102" y="18131"/>
                </a:cubicBezTo>
                <a:cubicBezTo>
                  <a:pt x="5577" y="19479"/>
                  <a:pt x="7457" y="20390"/>
                  <a:pt x="9538" y="20655"/>
                </a:cubicBezTo>
                <a:cubicBezTo>
                  <a:pt x="8257" y="19655"/>
                  <a:pt x="7174" y="18410"/>
                  <a:pt x="6367" y="16997"/>
                </a:cubicBezTo>
                <a:cubicBezTo>
                  <a:pt x="6305" y="16887"/>
                  <a:pt x="6244" y="16777"/>
                  <a:pt x="6185" y="16666"/>
                </a:cubicBezTo>
                <a:close/>
                <a:moveTo>
                  <a:pt x="15447" y="16683"/>
                </a:moveTo>
                <a:cubicBezTo>
                  <a:pt x="15391" y="16788"/>
                  <a:pt x="15333" y="16893"/>
                  <a:pt x="15274" y="16997"/>
                </a:cubicBezTo>
                <a:cubicBezTo>
                  <a:pt x="14468" y="18407"/>
                  <a:pt x="13388" y="19649"/>
                  <a:pt x="12111" y="20648"/>
                </a:cubicBezTo>
                <a:cubicBezTo>
                  <a:pt x="14172" y="20375"/>
                  <a:pt x="16035" y="19468"/>
                  <a:pt x="17498" y="18131"/>
                </a:cubicBezTo>
                <a:cubicBezTo>
                  <a:pt x="16870" y="17557"/>
                  <a:pt x="16182" y="17073"/>
                  <a:pt x="15447" y="166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0E1D"/>
              </a:buClr>
              <a:buSzPts val="2000"/>
              <a:buFont typeface="Helvetica Neue"/>
              <a:buNone/>
              <a:tabLst/>
              <a:defRPr/>
            </a:pP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" name="Google Shape;335;p6">
            <a:extLst>
              <a:ext uri="{FF2B5EF4-FFF2-40B4-BE49-F238E27FC236}">
                <a16:creationId xmlns:a16="http://schemas.microsoft.com/office/drawing/2014/main" id="{25F54EFA-2FDA-DA4E-8093-FDDECD93440E}"/>
              </a:ext>
            </a:extLst>
          </p:cNvPr>
          <p:cNvSpPr txBox="1"/>
          <p:nvPr/>
        </p:nvSpPr>
        <p:spPr>
          <a:xfrm>
            <a:off x="1242544" y="226631"/>
            <a:ext cx="9298455" cy="459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699" tIns="45699" rIns="45699" bIns="45699">
            <a:spAutoFit/>
          </a:bodyPr>
          <a:lstStyle>
            <a:lvl1pPr>
              <a:lnSpc>
                <a:spcPct val="120000"/>
              </a:lnSpc>
              <a:defRPr sz="17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Tx/>
              <a:buNone/>
              <a:tabLst/>
              <a:defRPr/>
            </a:pPr>
            <a:r>
              <a:rPr lang="ru-RU" kern="0" dirty="0">
                <a:latin typeface="Helvetica Neue"/>
                <a:ea typeface="Helvetica Neue"/>
                <a:cs typeface="Helvetica Neue"/>
                <a:sym typeface="Helvetica Neue"/>
              </a:rPr>
              <a:t>Классификация </a:t>
            </a:r>
            <a:r>
              <a:rPr lang="ru-RU" kern="0" dirty="0" err="1">
                <a:latin typeface="Helvetica Neue"/>
                <a:ea typeface="Helvetica Neue"/>
                <a:cs typeface="Helvetica Neue"/>
                <a:sym typeface="Helvetica Neue"/>
              </a:rPr>
              <a:t>чатботов</a:t>
            </a:r>
            <a:endParaRPr kumimoji="0" lang="en-US" sz="1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63F7198-F170-4795-8DE4-955D3C82F003}"/>
              </a:ext>
            </a:extLst>
          </p:cNvPr>
          <p:cNvCxnSpPr>
            <a:cxnSpLocks/>
          </p:cNvCxnSpPr>
          <p:nvPr/>
        </p:nvCxnSpPr>
        <p:spPr>
          <a:xfrm>
            <a:off x="1731930" y="1043848"/>
            <a:ext cx="8234150" cy="0"/>
          </a:xfrm>
          <a:prstGeom prst="line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Google Shape;282;p3">
            <a:extLst>
              <a:ext uri="{FF2B5EF4-FFF2-40B4-BE49-F238E27FC236}">
                <a16:creationId xmlns:a16="http://schemas.microsoft.com/office/drawing/2014/main" id="{AFF098A1-440D-4624-9044-476FF73ED956}"/>
              </a:ext>
            </a:extLst>
          </p:cNvPr>
          <p:cNvSpPr txBox="1"/>
          <p:nvPr/>
        </p:nvSpPr>
        <p:spPr>
          <a:xfrm>
            <a:off x="7887243" y="1097274"/>
            <a:ext cx="1168833" cy="322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"/>
                <a:sym typeface="Helvetica Neue Light"/>
              </a:rPr>
              <a:t>Gener</a:t>
            </a:r>
            <a:r>
              <a:rPr lang="en-US" sz="1100" kern="0" dirty="0" err="1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ic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34" name="Google Shape;301;p3">
            <a:extLst>
              <a:ext uri="{FF2B5EF4-FFF2-40B4-BE49-F238E27FC236}">
                <a16:creationId xmlns:a16="http://schemas.microsoft.com/office/drawing/2014/main" id="{8C588115-125E-445C-8FB2-907CF8EF76FD}"/>
              </a:ext>
            </a:extLst>
          </p:cNvPr>
          <p:cNvSpPr txBox="1"/>
          <p:nvPr/>
        </p:nvSpPr>
        <p:spPr>
          <a:xfrm>
            <a:off x="1825511" y="1043848"/>
            <a:ext cx="1735374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FDFF"/>
              </a:buClr>
              <a:buSzPts val="1600"/>
              <a:buFont typeface="Helvetica Neue"/>
              <a:buNone/>
              <a:tabLst/>
              <a:defRPr/>
            </a:pPr>
            <a:r>
              <a:rPr lang="ru-RU" sz="1600" b="1" kern="0" dirty="0">
                <a:solidFill>
                  <a:srgbClr val="00FDFF"/>
                </a:solidFill>
                <a:latin typeface="Helvetica Neue"/>
                <a:cs typeface="Helvetica Neue"/>
                <a:sym typeface="Helvetica Neue"/>
              </a:rPr>
              <a:t>По доменам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36" name="Google Shape;282;p3">
            <a:extLst>
              <a:ext uri="{FF2B5EF4-FFF2-40B4-BE49-F238E27FC236}">
                <a16:creationId xmlns:a16="http://schemas.microsoft.com/office/drawing/2014/main" id="{65FFFF75-6DA9-432C-9597-2C650CE5FA2E}"/>
              </a:ext>
            </a:extLst>
          </p:cNvPr>
          <p:cNvSpPr txBox="1"/>
          <p:nvPr/>
        </p:nvSpPr>
        <p:spPr>
          <a:xfrm>
            <a:off x="7887242" y="1312025"/>
            <a:ext cx="1643620" cy="322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ru-RU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Открытый домен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37" name="Google Shape;282;p3">
            <a:extLst>
              <a:ext uri="{FF2B5EF4-FFF2-40B4-BE49-F238E27FC236}">
                <a16:creationId xmlns:a16="http://schemas.microsoft.com/office/drawing/2014/main" id="{97E1850C-F25A-4D7E-8D27-ACD748CF18B5}"/>
              </a:ext>
            </a:extLst>
          </p:cNvPr>
          <p:cNvSpPr txBox="1"/>
          <p:nvPr/>
        </p:nvSpPr>
        <p:spPr>
          <a:xfrm>
            <a:off x="7887242" y="1526776"/>
            <a:ext cx="1727146" cy="322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ru-RU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Закрытый домен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2E70B73-D0C6-4C7E-A175-C695F579639A}"/>
              </a:ext>
            </a:extLst>
          </p:cNvPr>
          <p:cNvCxnSpPr>
            <a:cxnSpLocks/>
          </p:cNvCxnSpPr>
          <p:nvPr/>
        </p:nvCxnSpPr>
        <p:spPr>
          <a:xfrm>
            <a:off x="1731930" y="1908424"/>
            <a:ext cx="8234150" cy="0"/>
          </a:xfrm>
          <a:prstGeom prst="line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1" name="Google Shape;282;p3">
            <a:extLst>
              <a:ext uri="{FF2B5EF4-FFF2-40B4-BE49-F238E27FC236}">
                <a16:creationId xmlns:a16="http://schemas.microsoft.com/office/drawing/2014/main" id="{36A84116-0638-4C77-B966-180380A707D9}"/>
              </a:ext>
            </a:extLst>
          </p:cNvPr>
          <p:cNvSpPr txBox="1"/>
          <p:nvPr/>
        </p:nvSpPr>
        <p:spPr>
          <a:xfrm>
            <a:off x="7887242" y="1961850"/>
            <a:ext cx="1168833" cy="322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en-US" sz="1100" kern="0" dirty="0" err="1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Interpesonal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42" name="Google Shape;301;p3">
            <a:extLst>
              <a:ext uri="{FF2B5EF4-FFF2-40B4-BE49-F238E27FC236}">
                <a16:creationId xmlns:a16="http://schemas.microsoft.com/office/drawing/2014/main" id="{67CC4693-9673-43CB-9F93-55F7DCCF84C0}"/>
              </a:ext>
            </a:extLst>
          </p:cNvPr>
          <p:cNvSpPr txBox="1"/>
          <p:nvPr/>
        </p:nvSpPr>
        <p:spPr>
          <a:xfrm>
            <a:off x="1825510" y="1908424"/>
            <a:ext cx="2122236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FDFF"/>
              </a:buClr>
              <a:buSzPts val="1600"/>
              <a:buFont typeface="Helvetica Neue"/>
              <a:buNone/>
              <a:tabLst/>
              <a:defRPr/>
            </a:pPr>
            <a:r>
              <a:rPr lang="ru-RU" sz="1600" b="1" kern="0" dirty="0">
                <a:solidFill>
                  <a:srgbClr val="00FDFF"/>
                </a:solidFill>
                <a:latin typeface="Helvetica Neue"/>
                <a:cs typeface="Helvetica Neue"/>
                <a:sym typeface="Helvetica Neue"/>
              </a:rPr>
              <a:t>По типу сервиса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43" name="Google Shape;282;p3">
            <a:extLst>
              <a:ext uri="{FF2B5EF4-FFF2-40B4-BE49-F238E27FC236}">
                <a16:creationId xmlns:a16="http://schemas.microsoft.com/office/drawing/2014/main" id="{FA4AF649-8E5F-40EA-A2E3-4581EC9D60CA}"/>
              </a:ext>
            </a:extLst>
          </p:cNvPr>
          <p:cNvSpPr txBox="1"/>
          <p:nvPr/>
        </p:nvSpPr>
        <p:spPr>
          <a:xfrm>
            <a:off x="7887241" y="2176601"/>
            <a:ext cx="1168833" cy="322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en-US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Intrapersonal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44" name="Google Shape;282;p3">
            <a:extLst>
              <a:ext uri="{FF2B5EF4-FFF2-40B4-BE49-F238E27FC236}">
                <a16:creationId xmlns:a16="http://schemas.microsoft.com/office/drawing/2014/main" id="{07E2C1B1-CC87-4267-AA02-E63178292F4E}"/>
              </a:ext>
            </a:extLst>
          </p:cNvPr>
          <p:cNvSpPr txBox="1"/>
          <p:nvPr/>
        </p:nvSpPr>
        <p:spPr>
          <a:xfrm>
            <a:off x="7887241" y="2391352"/>
            <a:ext cx="1168833" cy="322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en-US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Inter-agent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9FCACFF-044B-40EE-8E90-7A8C1EAE2B47}"/>
              </a:ext>
            </a:extLst>
          </p:cNvPr>
          <p:cNvCxnSpPr>
            <a:cxnSpLocks/>
          </p:cNvCxnSpPr>
          <p:nvPr/>
        </p:nvCxnSpPr>
        <p:spPr>
          <a:xfrm>
            <a:off x="1731929" y="2773000"/>
            <a:ext cx="8234150" cy="0"/>
          </a:xfrm>
          <a:prstGeom prst="line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7" name="Google Shape;282;p3">
            <a:extLst>
              <a:ext uri="{FF2B5EF4-FFF2-40B4-BE49-F238E27FC236}">
                <a16:creationId xmlns:a16="http://schemas.microsoft.com/office/drawing/2014/main" id="{A063500F-BAC7-4AD9-89F4-02ADCA167418}"/>
              </a:ext>
            </a:extLst>
          </p:cNvPr>
          <p:cNvSpPr txBox="1"/>
          <p:nvPr/>
        </p:nvSpPr>
        <p:spPr>
          <a:xfrm>
            <a:off x="7887243" y="2820855"/>
            <a:ext cx="1819465" cy="322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ru-RU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Информационный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48" name="Google Shape;301;p3">
            <a:extLst>
              <a:ext uri="{FF2B5EF4-FFF2-40B4-BE49-F238E27FC236}">
                <a16:creationId xmlns:a16="http://schemas.microsoft.com/office/drawing/2014/main" id="{966AE439-8745-4015-9375-904652B3F08E}"/>
              </a:ext>
            </a:extLst>
          </p:cNvPr>
          <p:cNvSpPr txBox="1"/>
          <p:nvPr/>
        </p:nvSpPr>
        <p:spPr>
          <a:xfrm>
            <a:off x="1825511" y="2767429"/>
            <a:ext cx="1735374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FDFF"/>
              </a:buClr>
              <a:buSzPts val="1600"/>
              <a:buFont typeface="Helvetica Neue"/>
              <a:buNone/>
              <a:tabLst/>
              <a:defRPr/>
            </a:pPr>
            <a:r>
              <a:rPr lang="ru-RU" sz="1600" b="1" kern="0" dirty="0">
                <a:solidFill>
                  <a:srgbClr val="00FDFF"/>
                </a:solidFill>
                <a:latin typeface="Helvetica Neue"/>
                <a:cs typeface="Helvetica Neue"/>
                <a:sym typeface="Helvetica Neue"/>
              </a:rPr>
              <a:t>По целям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49" name="Google Shape;282;p3">
            <a:extLst>
              <a:ext uri="{FF2B5EF4-FFF2-40B4-BE49-F238E27FC236}">
                <a16:creationId xmlns:a16="http://schemas.microsoft.com/office/drawing/2014/main" id="{CFF23C49-6A34-4F1D-9A77-1E3EA0690168}"/>
              </a:ext>
            </a:extLst>
          </p:cNvPr>
          <p:cNvSpPr txBox="1"/>
          <p:nvPr/>
        </p:nvSpPr>
        <p:spPr>
          <a:xfrm>
            <a:off x="7887242" y="3035606"/>
            <a:ext cx="2653757" cy="322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ru-RU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Основанный на чате </a:t>
            </a:r>
            <a:r>
              <a:rPr lang="en-US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/ </a:t>
            </a:r>
            <a:r>
              <a:rPr lang="ru-RU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разговорный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282;p3">
            <a:extLst>
              <a:ext uri="{FF2B5EF4-FFF2-40B4-BE49-F238E27FC236}">
                <a16:creationId xmlns:a16="http://schemas.microsoft.com/office/drawing/2014/main" id="{E13417E9-BE6D-4B3C-88BC-AC2B0D4832AC}"/>
              </a:ext>
            </a:extLst>
          </p:cNvPr>
          <p:cNvSpPr txBox="1"/>
          <p:nvPr/>
        </p:nvSpPr>
        <p:spPr>
          <a:xfrm>
            <a:off x="7887242" y="3250357"/>
            <a:ext cx="2272270" cy="322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ru-RU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Ориентированный на задачи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6634B6F-6569-4F6A-8E6C-585E488241D4}"/>
              </a:ext>
            </a:extLst>
          </p:cNvPr>
          <p:cNvCxnSpPr>
            <a:cxnSpLocks/>
          </p:cNvCxnSpPr>
          <p:nvPr/>
        </p:nvCxnSpPr>
        <p:spPr>
          <a:xfrm>
            <a:off x="1731930" y="3632005"/>
            <a:ext cx="8234150" cy="0"/>
          </a:xfrm>
          <a:prstGeom prst="line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3" name="Google Shape;282;p3">
            <a:extLst>
              <a:ext uri="{FF2B5EF4-FFF2-40B4-BE49-F238E27FC236}">
                <a16:creationId xmlns:a16="http://schemas.microsoft.com/office/drawing/2014/main" id="{65D00848-9F58-448D-9BA7-330F8384E120}"/>
              </a:ext>
            </a:extLst>
          </p:cNvPr>
          <p:cNvSpPr txBox="1"/>
          <p:nvPr/>
        </p:nvSpPr>
        <p:spPr>
          <a:xfrm>
            <a:off x="7887242" y="3685431"/>
            <a:ext cx="2172417" cy="322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"/>
                <a:sym typeface="Helvetica Neue Light"/>
              </a:rPr>
              <a:t>На основе правил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54" name="Google Shape;301;p3">
            <a:extLst>
              <a:ext uri="{FF2B5EF4-FFF2-40B4-BE49-F238E27FC236}">
                <a16:creationId xmlns:a16="http://schemas.microsoft.com/office/drawing/2014/main" id="{5F54E913-84AE-4D4E-8C68-2D308C54FA40}"/>
              </a:ext>
            </a:extLst>
          </p:cNvPr>
          <p:cNvSpPr txBox="1"/>
          <p:nvPr/>
        </p:nvSpPr>
        <p:spPr>
          <a:xfrm>
            <a:off x="1825509" y="3632005"/>
            <a:ext cx="3348763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FDFF"/>
              </a:buClr>
              <a:buSzPts val="1600"/>
              <a:buFont typeface="Helvetica Neue"/>
              <a:buNone/>
              <a:tabLst/>
              <a:defRPr/>
            </a:pPr>
            <a:r>
              <a:rPr lang="ru-RU" sz="1600" b="1" kern="0" dirty="0">
                <a:solidFill>
                  <a:srgbClr val="00FDFF"/>
                </a:solidFill>
                <a:latin typeface="Helvetica Neue"/>
                <a:cs typeface="Helvetica Neue"/>
                <a:sym typeface="Helvetica Neue"/>
              </a:rPr>
              <a:t>По методу генерации ответа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55" name="Google Shape;282;p3">
            <a:extLst>
              <a:ext uri="{FF2B5EF4-FFF2-40B4-BE49-F238E27FC236}">
                <a16:creationId xmlns:a16="http://schemas.microsoft.com/office/drawing/2014/main" id="{9F97A8E3-923F-40B8-B918-D7FC60D03ACF}"/>
              </a:ext>
            </a:extLst>
          </p:cNvPr>
          <p:cNvSpPr txBox="1"/>
          <p:nvPr/>
        </p:nvSpPr>
        <p:spPr>
          <a:xfrm>
            <a:off x="7887241" y="3900182"/>
            <a:ext cx="1168833" cy="322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ru-RU" sz="1100" kern="0" dirty="0" err="1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Ретривинг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56" name="Google Shape;282;p3">
            <a:extLst>
              <a:ext uri="{FF2B5EF4-FFF2-40B4-BE49-F238E27FC236}">
                <a16:creationId xmlns:a16="http://schemas.microsoft.com/office/drawing/2014/main" id="{FF6DCF3F-EF7C-47EF-96D1-1B78CC0C06D0}"/>
              </a:ext>
            </a:extLst>
          </p:cNvPr>
          <p:cNvSpPr txBox="1"/>
          <p:nvPr/>
        </p:nvSpPr>
        <p:spPr>
          <a:xfrm>
            <a:off x="7887241" y="4114933"/>
            <a:ext cx="1168833" cy="322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ru-RU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Генеративный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36E5E80-72E1-4125-822B-69D5A05B4D42}"/>
              </a:ext>
            </a:extLst>
          </p:cNvPr>
          <p:cNvCxnSpPr>
            <a:cxnSpLocks/>
          </p:cNvCxnSpPr>
          <p:nvPr/>
        </p:nvCxnSpPr>
        <p:spPr>
          <a:xfrm>
            <a:off x="1731929" y="4496581"/>
            <a:ext cx="8234150" cy="0"/>
          </a:xfrm>
          <a:prstGeom prst="line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Google Shape;282;p3">
            <a:extLst>
              <a:ext uri="{FF2B5EF4-FFF2-40B4-BE49-F238E27FC236}">
                <a16:creationId xmlns:a16="http://schemas.microsoft.com/office/drawing/2014/main" id="{B5F6774A-FF4C-41C8-91A4-F09010AA4BCF}"/>
              </a:ext>
            </a:extLst>
          </p:cNvPr>
          <p:cNvSpPr txBox="1"/>
          <p:nvPr/>
        </p:nvSpPr>
        <p:spPr>
          <a:xfrm>
            <a:off x="7887243" y="4544436"/>
            <a:ext cx="2078836" cy="322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"/>
                <a:sym typeface="Helvetica Neue Light"/>
              </a:rPr>
              <a:t>С участием человека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66" name="Google Shape;301;p3">
            <a:extLst>
              <a:ext uri="{FF2B5EF4-FFF2-40B4-BE49-F238E27FC236}">
                <a16:creationId xmlns:a16="http://schemas.microsoft.com/office/drawing/2014/main" id="{A9FB9AFF-21F9-46FB-8357-77BD0D8D64CB}"/>
              </a:ext>
            </a:extLst>
          </p:cNvPr>
          <p:cNvSpPr txBox="1"/>
          <p:nvPr/>
        </p:nvSpPr>
        <p:spPr>
          <a:xfrm>
            <a:off x="1825510" y="4491010"/>
            <a:ext cx="2403589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FDFF"/>
              </a:buClr>
              <a:buSzPts val="1600"/>
              <a:buFont typeface="Helvetica Neue"/>
              <a:buNone/>
              <a:tabLst/>
              <a:defRPr/>
            </a:pPr>
            <a:r>
              <a:rPr lang="ru-RU" sz="1600" b="1" kern="0" dirty="0">
                <a:solidFill>
                  <a:srgbClr val="00FDFF"/>
                </a:solidFill>
                <a:latin typeface="Helvetica Neue"/>
                <a:cs typeface="Helvetica Neue"/>
                <a:sym typeface="Helvetica Neue"/>
              </a:rPr>
              <a:t>По участию человека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67" name="Google Shape;282;p3">
            <a:extLst>
              <a:ext uri="{FF2B5EF4-FFF2-40B4-BE49-F238E27FC236}">
                <a16:creationId xmlns:a16="http://schemas.microsoft.com/office/drawing/2014/main" id="{A0ED6104-9A3C-4710-BF74-108CD9BF58A2}"/>
              </a:ext>
            </a:extLst>
          </p:cNvPr>
          <p:cNvSpPr txBox="1"/>
          <p:nvPr/>
        </p:nvSpPr>
        <p:spPr>
          <a:xfrm>
            <a:off x="7887242" y="4759187"/>
            <a:ext cx="1168833" cy="322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ru-RU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Автономный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4783CC3-2553-42BE-A7CF-87230E93ADB9}"/>
              </a:ext>
            </a:extLst>
          </p:cNvPr>
          <p:cNvCxnSpPr>
            <a:cxnSpLocks/>
          </p:cNvCxnSpPr>
          <p:nvPr/>
        </p:nvCxnSpPr>
        <p:spPr>
          <a:xfrm>
            <a:off x="1731930" y="5175347"/>
            <a:ext cx="8234150" cy="0"/>
          </a:xfrm>
          <a:prstGeom prst="line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89" name="Google Shape;282;p3">
            <a:extLst>
              <a:ext uri="{FF2B5EF4-FFF2-40B4-BE49-F238E27FC236}">
                <a16:creationId xmlns:a16="http://schemas.microsoft.com/office/drawing/2014/main" id="{96A797CD-64BD-4895-891D-DF33B87351AC}"/>
              </a:ext>
            </a:extLst>
          </p:cNvPr>
          <p:cNvSpPr txBox="1"/>
          <p:nvPr/>
        </p:nvSpPr>
        <p:spPr>
          <a:xfrm>
            <a:off x="7887242" y="5228773"/>
            <a:ext cx="1168833" cy="322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"/>
                <a:sym typeface="Helvetica Neue Light"/>
              </a:rPr>
              <a:t>Текстовый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90" name="Google Shape;301;p3">
            <a:extLst>
              <a:ext uri="{FF2B5EF4-FFF2-40B4-BE49-F238E27FC236}">
                <a16:creationId xmlns:a16="http://schemas.microsoft.com/office/drawing/2014/main" id="{57CEFFAB-051D-4CCF-85FE-6AC4CB857323}"/>
              </a:ext>
            </a:extLst>
          </p:cNvPr>
          <p:cNvSpPr txBox="1"/>
          <p:nvPr/>
        </p:nvSpPr>
        <p:spPr>
          <a:xfrm>
            <a:off x="1825510" y="5175347"/>
            <a:ext cx="1735374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FDFF"/>
              </a:buClr>
              <a:buSzPts val="1600"/>
              <a:buFont typeface="Helvetica Neue"/>
              <a:buNone/>
              <a:tabLst/>
              <a:defRPr/>
            </a:pPr>
            <a:r>
              <a:rPr lang="ru-RU" sz="1600" b="1" kern="0" dirty="0">
                <a:solidFill>
                  <a:srgbClr val="00FDFF"/>
                </a:solidFill>
                <a:latin typeface="Helvetica Neue"/>
                <a:cs typeface="Helvetica Neue"/>
                <a:sym typeface="Helvetica Neue"/>
              </a:rPr>
              <a:t>По каналу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282;p3">
            <a:extLst>
              <a:ext uri="{FF2B5EF4-FFF2-40B4-BE49-F238E27FC236}">
                <a16:creationId xmlns:a16="http://schemas.microsoft.com/office/drawing/2014/main" id="{78DEC67D-67DA-4AE5-AF17-FA0158BFA1C7}"/>
              </a:ext>
            </a:extLst>
          </p:cNvPr>
          <p:cNvSpPr txBox="1"/>
          <p:nvPr/>
        </p:nvSpPr>
        <p:spPr>
          <a:xfrm>
            <a:off x="7887241" y="5443524"/>
            <a:ext cx="1168833" cy="322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ru-RU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Голосовой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92" name="Google Shape;282;p3">
            <a:extLst>
              <a:ext uri="{FF2B5EF4-FFF2-40B4-BE49-F238E27FC236}">
                <a16:creationId xmlns:a16="http://schemas.microsoft.com/office/drawing/2014/main" id="{9895C019-F93F-4044-8E8E-B8594C5288C2}"/>
              </a:ext>
            </a:extLst>
          </p:cNvPr>
          <p:cNvSpPr txBox="1"/>
          <p:nvPr/>
        </p:nvSpPr>
        <p:spPr>
          <a:xfrm>
            <a:off x="7887241" y="5658275"/>
            <a:ext cx="1643621" cy="322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ru-RU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Мультимодальный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2140CCE-DC1A-4E07-A74D-7E6F9B7A5FA8}"/>
              </a:ext>
            </a:extLst>
          </p:cNvPr>
          <p:cNvCxnSpPr>
            <a:cxnSpLocks/>
          </p:cNvCxnSpPr>
          <p:nvPr/>
        </p:nvCxnSpPr>
        <p:spPr>
          <a:xfrm>
            <a:off x="1731929" y="6039923"/>
            <a:ext cx="8234150" cy="0"/>
          </a:xfrm>
          <a:prstGeom prst="line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5" name="Google Shape;282;p3">
            <a:extLst>
              <a:ext uri="{FF2B5EF4-FFF2-40B4-BE49-F238E27FC236}">
                <a16:creationId xmlns:a16="http://schemas.microsoft.com/office/drawing/2014/main" id="{DA989ED4-0108-4354-AF72-D6F9037FA124}"/>
              </a:ext>
            </a:extLst>
          </p:cNvPr>
          <p:cNvSpPr txBox="1"/>
          <p:nvPr/>
        </p:nvSpPr>
        <p:spPr>
          <a:xfrm>
            <a:off x="7887241" y="6091655"/>
            <a:ext cx="1168833" cy="322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en-US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Open-source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301;p3">
            <a:extLst>
              <a:ext uri="{FF2B5EF4-FFF2-40B4-BE49-F238E27FC236}">
                <a16:creationId xmlns:a16="http://schemas.microsoft.com/office/drawing/2014/main" id="{EEA8B6E1-2931-4F94-91CF-7AA04BD16DAD}"/>
              </a:ext>
            </a:extLst>
          </p:cNvPr>
          <p:cNvSpPr txBox="1"/>
          <p:nvPr/>
        </p:nvSpPr>
        <p:spPr>
          <a:xfrm>
            <a:off x="1825508" y="6038229"/>
            <a:ext cx="2245329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FDFF"/>
              </a:buClr>
              <a:buSzPts val="1600"/>
              <a:buFont typeface="Helvetica Neue"/>
              <a:buNone/>
              <a:tabLst/>
              <a:defRPr/>
            </a:pPr>
            <a:r>
              <a:rPr lang="ru-RU" sz="1600" b="1" kern="0" dirty="0">
                <a:solidFill>
                  <a:srgbClr val="00FDFF"/>
                </a:solidFill>
                <a:latin typeface="Helvetica Neue"/>
                <a:cs typeface="Helvetica Neue"/>
                <a:sym typeface="Helvetica Neue"/>
              </a:rPr>
              <a:t>По доступности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97" name="Google Shape;282;p3">
            <a:extLst>
              <a:ext uri="{FF2B5EF4-FFF2-40B4-BE49-F238E27FC236}">
                <a16:creationId xmlns:a16="http://schemas.microsoft.com/office/drawing/2014/main" id="{7CF70067-D0EC-4E10-AFBC-F7B80AB86AEA}"/>
              </a:ext>
            </a:extLst>
          </p:cNvPr>
          <p:cNvSpPr txBox="1"/>
          <p:nvPr/>
        </p:nvSpPr>
        <p:spPr>
          <a:xfrm>
            <a:off x="7887240" y="6306406"/>
            <a:ext cx="1168833" cy="322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"/>
                <a:sym typeface="Helvetica Neue Light"/>
              </a:rPr>
              <a:t>Комм</a:t>
            </a:r>
            <a:r>
              <a:rPr lang="ru-RU" sz="1100" kern="0" dirty="0" err="1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ерческий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011730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274;p3" descr="Google Shape;160;p3">
            <a:extLst>
              <a:ext uri="{FF2B5EF4-FFF2-40B4-BE49-F238E27FC236}">
                <a16:creationId xmlns:a16="http://schemas.microsoft.com/office/drawing/2014/main" id="{C4148D1A-C7E4-4B40-A18C-079E04FDC64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73473" t="1418" r="1209" b="73218"/>
          <a:stretch/>
        </p:blipFill>
        <p:spPr>
          <a:xfrm>
            <a:off x="6299688" y="833007"/>
            <a:ext cx="3815862" cy="258541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302;p3">
            <a:extLst>
              <a:ext uri="{FF2B5EF4-FFF2-40B4-BE49-F238E27FC236}">
                <a16:creationId xmlns:a16="http://schemas.microsoft.com/office/drawing/2014/main" id="{537C515E-CD65-FF4B-8553-4AFB20EE8375}"/>
              </a:ext>
            </a:extLst>
          </p:cNvPr>
          <p:cNvSpPr/>
          <p:nvPr/>
        </p:nvSpPr>
        <p:spPr>
          <a:xfrm>
            <a:off x="1617785" y="1525702"/>
            <a:ext cx="1385566" cy="4176110"/>
          </a:xfrm>
          <a:prstGeom prst="rect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0E1D"/>
              </a:buClr>
              <a:buSzPts val="2000"/>
              <a:buFont typeface="Helvetica Neue"/>
              <a:buNone/>
              <a:tabLst/>
              <a:defRPr/>
            </a:pP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" name="Google Shape;394;p5">
            <a:extLst>
              <a:ext uri="{FF2B5EF4-FFF2-40B4-BE49-F238E27FC236}">
                <a16:creationId xmlns:a16="http://schemas.microsoft.com/office/drawing/2014/main" id="{6F19EAF4-DD5E-CA48-A731-2760E2ABE32F}"/>
              </a:ext>
            </a:extLst>
          </p:cNvPr>
          <p:cNvSpPr/>
          <p:nvPr/>
        </p:nvSpPr>
        <p:spPr>
          <a:xfrm>
            <a:off x="691337" y="310250"/>
            <a:ext cx="394462" cy="3944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16755" y="0"/>
                  <a:pt x="21600" y="4845"/>
                  <a:pt x="21600" y="10800"/>
                </a:cubicBezTo>
                <a:cubicBezTo>
                  <a:pt x="21600" y="16755"/>
                  <a:pt x="16755" y="21600"/>
                  <a:pt x="10800" y="21600"/>
                </a:cubicBezTo>
                <a:cubicBezTo>
                  <a:pt x="4845" y="21600"/>
                  <a:pt x="0" y="16755"/>
                  <a:pt x="0" y="10800"/>
                </a:cubicBezTo>
                <a:cubicBezTo>
                  <a:pt x="0" y="4845"/>
                  <a:pt x="4845" y="0"/>
                  <a:pt x="10800" y="0"/>
                </a:cubicBezTo>
                <a:close/>
                <a:moveTo>
                  <a:pt x="9607" y="938"/>
                </a:moveTo>
                <a:cubicBezTo>
                  <a:pt x="7478" y="1194"/>
                  <a:pt x="5556" y="2125"/>
                  <a:pt x="4058" y="3512"/>
                </a:cubicBezTo>
                <a:cubicBezTo>
                  <a:pt x="4702" y="4108"/>
                  <a:pt x="5412" y="4611"/>
                  <a:pt x="6171" y="5012"/>
                </a:cubicBezTo>
                <a:cubicBezTo>
                  <a:pt x="6257" y="4850"/>
                  <a:pt x="6345" y="4689"/>
                  <a:pt x="6438" y="4531"/>
                </a:cubicBezTo>
                <a:cubicBezTo>
                  <a:pt x="7253" y="3140"/>
                  <a:pt x="8333" y="1918"/>
                  <a:pt x="9607" y="938"/>
                </a:cubicBezTo>
                <a:close/>
                <a:moveTo>
                  <a:pt x="12040" y="943"/>
                </a:moveTo>
                <a:cubicBezTo>
                  <a:pt x="13311" y="1922"/>
                  <a:pt x="14389" y="3142"/>
                  <a:pt x="15203" y="4531"/>
                </a:cubicBezTo>
                <a:cubicBezTo>
                  <a:pt x="15292" y="4684"/>
                  <a:pt x="15378" y="4839"/>
                  <a:pt x="15461" y="4995"/>
                </a:cubicBezTo>
                <a:cubicBezTo>
                  <a:pt x="16208" y="4597"/>
                  <a:pt x="16907" y="4100"/>
                  <a:pt x="17542" y="3512"/>
                </a:cubicBezTo>
                <a:cubicBezTo>
                  <a:pt x="16055" y="2136"/>
                  <a:pt x="14150" y="1207"/>
                  <a:pt x="12040" y="943"/>
                </a:cubicBezTo>
                <a:close/>
                <a:moveTo>
                  <a:pt x="11234" y="1421"/>
                </a:moveTo>
                <a:lnTo>
                  <a:pt x="11234" y="6141"/>
                </a:lnTo>
                <a:cubicBezTo>
                  <a:pt x="12435" y="6090"/>
                  <a:pt x="13598" y="5827"/>
                  <a:pt x="14680" y="5368"/>
                </a:cubicBezTo>
                <a:cubicBezTo>
                  <a:pt x="14608" y="5234"/>
                  <a:pt x="14534" y="5100"/>
                  <a:pt x="14457" y="4968"/>
                </a:cubicBezTo>
                <a:cubicBezTo>
                  <a:pt x="13640" y="3575"/>
                  <a:pt x="12538" y="2365"/>
                  <a:pt x="11234" y="1421"/>
                </a:cubicBezTo>
                <a:close/>
                <a:moveTo>
                  <a:pt x="10366" y="1451"/>
                </a:moveTo>
                <a:cubicBezTo>
                  <a:pt x="9080" y="2391"/>
                  <a:pt x="7993" y="3589"/>
                  <a:pt x="7185" y="4968"/>
                </a:cubicBezTo>
                <a:cubicBezTo>
                  <a:pt x="7105" y="5104"/>
                  <a:pt x="7028" y="5244"/>
                  <a:pt x="6954" y="5383"/>
                </a:cubicBezTo>
                <a:cubicBezTo>
                  <a:pt x="8026" y="5833"/>
                  <a:pt x="9176" y="6090"/>
                  <a:pt x="10366" y="6141"/>
                </a:cubicBezTo>
                <a:lnTo>
                  <a:pt x="10366" y="1451"/>
                </a:lnTo>
                <a:close/>
                <a:moveTo>
                  <a:pt x="18152" y="4128"/>
                </a:moveTo>
                <a:cubicBezTo>
                  <a:pt x="17448" y="4783"/>
                  <a:pt x="16672" y="5335"/>
                  <a:pt x="15841" y="5775"/>
                </a:cubicBezTo>
                <a:cubicBezTo>
                  <a:pt x="16480" y="7219"/>
                  <a:pt x="16841" y="8779"/>
                  <a:pt x="16899" y="10368"/>
                </a:cubicBezTo>
                <a:lnTo>
                  <a:pt x="20724" y="10368"/>
                </a:lnTo>
                <a:cubicBezTo>
                  <a:pt x="20621" y="7972"/>
                  <a:pt x="19665" y="5793"/>
                  <a:pt x="18152" y="4128"/>
                </a:cubicBezTo>
                <a:close/>
                <a:moveTo>
                  <a:pt x="3448" y="4128"/>
                </a:moveTo>
                <a:cubicBezTo>
                  <a:pt x="1935" y="5793"/>
                  <a:pt x="979" y="7972"/>
                  <a:pt x="876" y="10368"/>
                </a:cubicBezTo>
                <a:lnTo>
                  <a:pt x="4742" y="10368"/>
                </a:lnTo>
                <a:cubicBezTo>
                  <a:pt x="4800" y="8785"/>
                  <a:pt x="5159" y="7231"/>
                  <a:pt x="5793" y="5792"/>
                </a:cubicBezTo>
                <a:cubicBezTo>
                  <a:pt x="4950" y="5349"/>
                  <a:pt x="4161" y="4792"/>
                  <a:pt x="3448" y="4128"/>
                </a:cubicBezTo>
                <a:close/>
                <a:moveTo>
                  <a:pt x="15059" y="6148"/>
                </a:moveTo>
                <a:cubicBezTo>
                  <a:pt x="13861" y="6662"/>
                  <a:pt x="12569" y="6956"/>
                  <a:pt x="11234" y="7008"/>
                </a:cubicBezTo>
                <a:lnTo>
                  <a:pt x="11234" y="10368"/>
                </a:lnTo>
                <a:lnTo>
                  <a:pt x="16031" y="10368"/>
                </a:lnTo>
                <a:cubicBezTo>
                  <a:pt x="15974" y="8908"/>
                  <a:pt x="15644" y="7475"/>
                  <a:pt x="15059" y="6148"/>
                </a:cubicBezTo>
                <a:close/>
                <a:moveTo>
                  <a:pt x="6576" y="6163"/>
                </a:moveTo>
                <a:cubicBezTo>
                  <a:pt x="5996" y="7486"/>
                  <a:pt x="5666" y="8914"/>
                  <a:pt x="5609" y="10368"/>
                </a:cubicBezTo>
                <a:lnTo>
                  <a:pt x="10366" y="10368"/>
                </a:lnTo>
                <a:lnTo>
                  <a:pt x="10366" y="7008"/>
                </a:lnTo>
                <a:cubicBezTo>
                  <a:pt x="9043" y="6956"/>
                  <a:pt x="7765" y="6668"/>
                  <a:pt x="6576" y="6163"/>
                </a:cubicBezTo>
                <a:close/>
                <a:moveTo>
                  <a:pt x="20724" y="11234"/>
                </a:moveTo>
                <a:lnTo>
                  <a:pt x="16900" y="11234"/>
                </a:lnTo>
                <a:cubicBezTo>
                  <a:pt x="16847" y="12849"/>
                  <a:pt x="16481" y="14437"/>
                  <a:pt x="15827" y="15903"/>
                </a:cubicBezTo>
                <a:cubicBezTo>
                  <a:pt x="16647" y="16335"/>
                  <a:pt x="17415" y="16876"/>
                  <a:pt x="18112" y="17518"/>
                </a:cubicBezTo>
                <a:cubicBezTo>
                  <a:pt x="19648" y="15847"/>
                  <a:pt x="20620" y="13652"/>
                  <a:pt x="20724" y="11234"/>
                </a:cubicBezTo>
                <a:close/>
                <a:moveTo>
                  <a:pt x="16033" y="11234"/>
                </a:moveTo>
                <a:lnTo>
                  <a:pt x="11234" y="11234"/>
                </a:lnTo>
                <a:lnTo>
                  <a:pt x="11234" y="14676"/>
                </a:lnTo>
                <a:cubicBezTo>
                  <a:pt x="12564" y="14728"/>
                  <a:pt x="13851" y="15021"/>
                  <a:pt x="15046" y="15532"/>
                </a:cubicBezTo>
                <a:cubicBezTo>
                  <a:pt x="15645" y="14182"/>
                  <a:pt x="15981" y="12720"/>
                  <a:pt x="16033" y="11234"/>
                </a:cubicBezTo>
                <a:close/>
                <a:moveTo>
                  <a:pt x="10366" y="11234"/>
                </a:moveTo>
                <a:lnTo>
                  <a:pt x="5608" y="11234"/>
                </a:lnTo>
                <a:cubicBezTo>
                  <a:pt x="5660" y="12714"/>
                  <a:pt x="5995" y="14169"/>
                  <a:pt x="6590" y="15515"/>
                </a:cubicBezTo>
                <a:cubicBezTo>
                  <a:pt x="7775" y="15013"/>
                  <a:pt x="9048" y="14728"/>
                  <a:pt x="10366" y="14676"/>
                </a:cubicBezTo>
                <a:lnTo>
                  <a:pt x="10366" y="11234"/>
                </a:lnTo>
                <a:close/>
                <a:moveTo>
                  <a:pt x="4740" y="11234"/>
                </a:moveTo>
                <a:lnTo>
                  <a:pt x="876" y="11234"/>
                </a:lnTo>
                <a:cubicBezTo>
                  <a:pt x="980" y="13652"/>
                  <a:pt x="1952" y="15847"/>
                  <a:pt x="3488" y="17518"/>
                </a:cubicBezTo>
                <a:cubicBezTo>
                  <a:pt x="4194" y="16867"/>
                  <a:pt x="4973" y="16321"/>
                  <a:pt x="5805" y="15886"/>
                </a:cubicBezTo>
                <a:cubicBezTo>
                  <a:pt x="5156" y="14425"/>
                  <a:pt x="4793" y="12842"/>
                  <a:pt x="4740" y="11234"/>
                </a:cubicBezTo>
                <a:close/>
                <a:moveTo>
                  <a:pt x="11234" y="15544"/>
                </a:moveTo>
                <a:lnTo>
                  <a:pt x="11234" y="20226"/>
                </a:lnTo>
                <a:cubicBezTo>
                  <a:pt x="12574" y="19256"/>
                  <a:pt x="13701" y="18005"/>
                  <a:pt x="14523" y="16566"/>
                </a:cubicBezTo>
                <a:cubicBezTo>
                  <a:pt x="14571" y="16481"/>
                  <a:pt x="14618" y="16396"/>
                  <a:pt x="14664" y="16310"/>
                </a:cubicBezTo>
                <a:cubicBezTo>
                  <a:pt x="13587" y="15855"/>
                  <a:pt x="12430" y="15594"/>
                  <a:pt x="11234" y="15544"/>
                </a:cubicBezTo>
                <a:close/>
                <a:moveTo>
                  <a:pt x="10366" y="15544"/>
                </a:moveTo>
                <a:cubicBezTo>
                  <a:pt x="9182" y="15594"/>
                  <a:pt x="8037" y="15849"/>
                  <a:pt x="6969" y="16295"/>
                </a:cubicBezTo>
                <a:cubicBezTo>
                  <a:pt x="7018" y="16386"/>
                  <a:pt x="7068" y="16476"/>
                  <a:pt x="7120" y="16566"/>
                </a:cubicBezTo>
                <a:cubicBezTo>
                  <a:pt x="7933" y="17990"/>
                  <a:pt x="9044" y="19230"/>
                  <a:pt x="10366" y="20196"/>
                </a:cubicBezTo>
                <a:lnTo>
                  <a:pt x="10366" y="15544"/>
                </a:lnTo>
                <a:close/>
                <a:moveTo>
                  <a:pt x="6185" y="16666"/>
                </a:moveTo>
                <a:cubicBezTo>
                  <a:pt x="5438" y="17059"/>
                  <a:pt x="4739" y="17548"/>
                  <a:pt x="4102" y="18131"/>
                </a:cubicBezTo>
                <a:cubicBezTo>
                  <a:pt x="5577" y="19479"/>
                  <a:pt x="7457" y="20390"/>
                  <a:pt x="9538" y="20655"/>
                </a:cubicBezTo>
                <a:cubicBezTo>
                  <a:pt x="8257" y="19655"/>
                  <a:pt x="7174" y="18410"/>
                  <a:pt x="6367" y="16997"/>
                </a:cubicBezTo>
                <a:cubicBezTo>
                  <a:pt x="6305" y="16887"/>
                  <a:pt x="6244" y="16777"/>
                  <a:pt x="6185" y="16666"/>
                </a:cubicBezTo>
                <a:close/>
                <a:moveTo>
                  <a:pt x="15447" y="16683"/>
                </a:moveTo>
                <a:cubicBezTo>
                  <a:pt x="15391" y="16788"/>
                  <a:pt x="15333" y="16893"/>
                  <a:pt x="15274" y="16997"/>
                </a:cubicBezTo>
                <a:cubicBezTo>
                  <a:pt x="14468" y="18407"/>
                  <a:pt x="13388" y="19649"/>
                  <a:pt x="12111" y="20648"/>
                </a:cubicBezTo>
                <a:cubicBezTo>
                  <a:pt x="14172" y="20375"/>
                  <a:pt x="16035" y="19468"/>
                  <a:pt x="17498" y="18131"/>
                </a:cubicBezTo>
                <a:cubicBezTo>
                  <a:pt x="16870" y="17557"/>
                  <a:pt x="16182" y="17073"/>
                  <a:pt x="15447" y="166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0E1D"/>
              </a:buClr>
              <a:buSzPts val="2000"/>
              <a:buFont typeface="Helvetica Neue"/>
              <a:buNone/>
              <a:tabLst/>
              <a:defRPr/>
            </a:pP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" name="Google Shape;335;p6">
            <a:extLst>
              <a:ext uri="{FF2B5EF4-FFF2-40B4-BE49-F238E27FC236}">
                <a16:creationId xmlns:a16="http://schemas.microsoft.com/office/drawing/2014/main" id="{25F54EFA-2FDA-DA4E-8093-FDDECD93440E}"/>
              </a:ext>
            </a:extLst>
          </p:cNvPr>
          <p:cNvSpPr txBox="1"/>
          <p:nvPr/>
        </p:nvSpPr>
        <p:spPr>
          <a:xfrm>
            <a:off x="1242544" y="226631"/>
            <a:ext cx="9298455" cy="459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699" tIns="45699" rIns="45699" bIns="45699">
            <a:spAutoFit/>
          </a:bodyPr>
          <a:lstStyle>
            <a:lvl1pPr>
              <a:lnSpc>
                <a:spcPct val="120000"/>
              </a:lnSpc>
              <a:defRPr sz="17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Tx/>
              <a:buNone/>
              <a:tabLst/>
              <a:defRPr/>
            </a:pPr>
            <a:r>
              <a:rPr lang="ru-RU" kern="0" dirty="0">
                <a:latin typeface="Helvetica Neue"/>
                <a:ea typeface="Helvetica Neue"/>
                <a:cs typeface="Helvetica Neue"/>
                <a:sym typeface="Helvetica Neue"/>
              </a:rPr>
              <a:t>Разговорный ИИ: общая архитектура </a:t>
            </a:r>
            <a:r>
              <a:rPr lang="ru-RU" kern="0" dirty="0" err="1">
                <a:latin typeface="Helvetica Neue"/>
                <a:ea typeface="Helvetica Neue"/>
                <a:cs typeface="Helvetica Neue"/>
                <a:sym typeface="Helvetica Neue"/>
              </a:rPr>
              <a:t>чатбота</a:t>
            </a:r>
            <a:endParaRPr kumimoji="0" lang="en-US" sz="1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63F7198-F170-4795-8DE4-955D3C82F003}"/>
              </a:ext>
            </a:extLst>
          </p:cNvPr>
          <p:cNvCxnSpPr/>
          <p:nvPr/>
        </p:nvCxnSpPr>
        <p:spPr>
          <a:xfrm>
            <a:off x="12001346" y="4740289"/>
            <a:ext cx="0" cy="1310054"/>
          </a:xfrm>
          <a:prstGeom prst="line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85" name="Google Shape;282;p3">
            <a:extLst>
              <a:ext uri="{FF2B5EF4-FFF2-40B4-BE49-F238E27FC236}">
                <a16:creationId xmlns:a16="http://schemas.microsoft.com/office/drawing/2014/main" id="{D9275352-70E5-4D52-A2EA-E3CB28D2BD77}"/>
              </a:ext>
            </a:extLst>
          </p:cNvPr>
          <p:cNvSpPr txBox="1"/>
          <p:nvPr/>
        </p:nvSpPr>
        <p:spPr>
          <a:xfrm>
            <a:off x="1652954" y="3113964"/>
            <a:ext cx="1350397" cy="762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ru-RU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Компонент пользовательского </a:t>
            </a:r>
            <a:r>
              <a:rPr lang="en-US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UX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34" name="Google Shape;302;p3">
            <a:extLst>
              <a:ext uri="{FF2B5EF4-FFF2-40B4-BE49-F238E27FC236}">
                <a16:creationId xmlns:a16="http://schemas.microsoft.com/office/drawing/2014/main" id="{C79739E3-F75F-4D3D-AF76-5EA37921C5DB}"/>
              </a:ext>
            </a:extLst>
          </p:cNvPr>
          <p:cNvSpPr/>
          <p:nvPr/>
        </p:nvSpPr>
        <p:spPr>
          <a:xfrm>
            <a:off x="1808674" y="1902306"/>
            <a:ext cx="1003788" cy="959590"/>
          </a:xfrm>
          <a:prstGeom prst="rect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0E1D"/>
              </a:buClr>
              <a:buSzPts val="2000"/>
              <a:buFont typeface="Helvetica Neue"/>
              <a:buNone/>
              <a:tabLst/>
              <a:defRPr/>
            </a:pPr>
            <a:r>
              <a:rPr kumimoji="0" lang="ru-RU" sz="11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Вход</a:t>
            </a:r>
            <a:endParaRPr kumimoji="0" sz="110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" name="Google Shape;302;p3">
            <a:extLst>
              <a:ext uri="{FF2B5EF4-FFF2-40B4-BE49-F238E27FC236}">
                <a16:creationId xmlns:a16="http://schemas.microsoft.com/office/drawing/2014/main" id="{CFB9FF48-DD88-4B28-8C9C-B39AC63DA98F}"/>
              </a:ext>
            </a:extLst>
          </p:cNvPr>
          <p:cNvSpPr/>
          <p:nvPr/>
        </p:nvSpPr>
        <p:spPr>
          <a:xfrm>
            <a:off x="1808674" y="4242909"/>
            <a:ext cx="1003788" cy="959590"/>
          </a:xfrm>
          <a:prstGeom prst="rect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0E1D"/>
              </a:buClr>
              <a:buSzPts val="2000"/>
              <a:buFont typeface="Helvetica Neue"/>
              <a:buNone/>
              <a:tabLst/>
              <a:defRPr/>
            </a:pPr>
            <a:r>
              <a:rPr kumimoji="0" lang="ru-RU" sz="11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Выход</a:t>
            </a:r>
            <a:endParaRPr kumimoji="0" sz="110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" name="Google Shape;302;p3">
            <a:extLst>
              <a:ext uri="{FF2B5EF4-FFF2-40B4-BE49-F238E27FC236}">
                <a16:creationId xmlns:a16="http://schemas.microsoft.com/office/drawing/2014/main" id="{A9E1AA27-5D0D-4B0F-9195-29460179F868}"/>
              </a:ext>
            </a:extLst>
          </p:cNvPr>
          <p:cNvSpPr/>
          <p:nvPr/>
        </p:nvSpPr>
        <p:spPr>
          <a:xfrm>
            <a:off x="6299689" y="800101"/>
            <a:ext cx="3872691" cy="2628900"/>
          </a:xfrm>
          <a:prstGeom prst="rect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0E1D"/>
              </a:buClr>
              <a:buSzPts val="2000"/>
              <a:buFont typeface="Helvetica Neue"/>
              <a:buNone/>
              <a:tabLst/>
              <a:defRPr/>
            </a:pP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" name="Google Shape;302;p3">
            <a:extLst>
              <a:ext uri="{FF2B5EF4-FFF2-40B4-BE49-F238E27FC236}">
                <a16:creationId xmlns:a16="http://schemas.microsoft.com/office/drawing/2014/main" id="{E1052FF1-80AB-4339-B584-51452E88CD00}"/>
              </a:ext>
            </a:extLst>
          </p:cNvPr>
          <p:cNvSpPr/>
          <p:nvPr/>
        </p:nvSpPr>
        <p:spPr>
          <a:xfrm>
            <a:off x="6763517" y="1420480"/>
            <a:ext cx="2945034" cy="959590"/>
          </a:xfrm>
          <a:prstGeom prst="rect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0E1D"/>
              </a:buClr>
              <a:buSzPts val="2000"/>
              <a:buFont typeface="Helvetica Neue"/>
              <a:buNone/>
              <a:tabLst/>
              <a:defRPr/>
            </a:pPr>
            <a:r>
              <a:rPr lang="ru-RU" sz="1100" kern="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Предобработка</a:t>
            </a:r>
          </a:p>
          <a:p>
            <a:pPr lvl="2" hangingPunct="0">
              <a:buClr>
                <a:srgbClr val="060E1D"/>
              </a:buClr>
              <a:buSzPts val="2000"/>
              <a:defRPr/>
            </a:pPr>
            <a:r>
              <a:rPr kumimoji="0" lang="ru-RU" sz="11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- Машинный перевод</a:t>
            </a:r>
          </a:p>
          <a:p>
            <a:pPr lvl="2" hangingPunct="0">
              <a:buClr>
                <a:srgbClr val="060E1D"/>
              </a:buClr>
              <a:buSzPts val="2000"/>
              <a:defRPr/>
            </a:pPr>
            <a:r>
              <a:rPr lang="ru-RU" sz="1100" kern="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lang="en-US" sz="1100" kern="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Spell-checking</a:t>
            </a:r>
            <a:endParaRPr lang="ru-RU" sz="1100" kern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2" hangingPunct="0">
              <a:buClr>
                <a:srgbClr val="060E1D"/>
              </a:buClr>
              <a:buSzPts val="2000"/>
              <a:defRPr/>
            </a:pPr>
            <a:r>
              <a:rPr kumimoji="0" lang="ru-RU" sz="11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Sentiment analysis </a:t>
            </a:r>
            <a:endParaRPr kumimoji="0" lang="ru-RU" sz="11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71450" marR="0" lvl="0" indent="-17145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0E1D"/>
              </a:buClr>
              <a:buSzPts val="2000"/>
              <a:buFontTx/>
              <a:buChar char="-"/>
              <a:tabLst/>
              <a:defRPr/>
            </a:pPr>
            <a:endParaRPr kumimoji="0" sz="110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" name="Google Shape;302;p3">
            <a:extLst>
              <a:ext uri="{FF2B5EF4-FFF2-40B4-BE49-F238E27FC236}">
                <a16:creationId xmlns:a16="http://schemas.microsoft.com/office/drawing/2014/main" id="{F248EF54-A7FB-488D-AA4D-94587E95DB61}"/>
              </a:ext>
            </a:extLst>
          </p:cNvPr>
          <p:cNvSpPr/>
          <p:nvPr/>
        </p:nvSpPr>
        <p:spPr>
          <a:xfrm>
            <a:off x="6607419" y="2612515"/>
            <a:ext cx="1371600" cy="703130"/>
          </a:xfrm>
          <a:prstGeom prst="rect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0E1D"/>
              </a:buClr>
              <a:buSzPts val="2000"/>
              <a:buFont typeface="Helvetica Neue"/>
              <a:buNone/>
              <a:tabLst/>
              <a:defRPr/>
            </a:pPr>
            <a:r>
              <a:rPr lang="ru-RU" sz="1100" kern="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Классификация </a:t>
            </a:r>
            <a:r>
              <a:rPr lang="ru-RU" sz="1100" kern="0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интентов</a:t>
            </a:r>
            <a:endParaRPr kumimoji="0" sz="110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" name="Google Shape;302;p3">
            <a:extLst>
              <a:ext uri="{FF2B5EF4-FFF2-40B4-BE49-F238E27FC236}">
                <a16:creationId xmlns:a16="http://schemas.microsoft.com/office/drawing/2014/main" id="{512F0B6E-D45B-4A56-B535-036C8A121710}"/>
              </a:ext>
            </a:extLst>
          </p:cNvPr>
          <p:cNvSpPr/>
          <p:nvPr/>
        </p:nvSpPr>
        <p:spPr>
          <a:xfrm>
            <a:off x="8392258" y="2587563"/>
            <a:ext cx="1481891" cy="703130"/>
          </a:xfrm>
          <a:prstGeom prst="rect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0E1D"/>
              </a:buClr>
              <a:buSzPts val="2000"/>
              <a:buFont typeface="Helvetica Neue"/>
              <a:buNone/>
              <a:tabLst/>
              <a:defRPr/>
            </a:pPr>
            <a:r>
              <a:rPr lang="ru-RU" sz="1100" kern="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Выделение именованных сущностей</a:t>
            </a:r>
            <a:endParaRPr kumimoji="0" sz="110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" name="Google Shape;282;p3">
            <a:extLst>
              <a:ext uri="{FF2B5EF4-FFF2-40B4-BE49-F238E27FC236}">
                <a16:creationId xmlns:a16="http://schemas.microsoft.com/office/drawing/2014/main" id="{60772297-1802-44DA-BA1B-53E2DCF70AC6}"/>
              </a:ext>
            </a:extLst>
          </p:cNvPr>
          <p:cNvSpPr txBox="1"/>
          <p:nvPr/>
        </p:nvSpPr>
        <p:spPr>
          <a:xfrm>
            <a:off x="6549027" y="944818"/>
            <a:ext cx="3374014" cy="322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ru-RU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Компонент анализа сообщений пользователя (</a:t>
            </a:r>
            <a:r>
              <a:rPr lang="en-US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NLU)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42" name="Google Shape;302;p3">
            <a:extLst>
              <a:ext uri="{FF2B5EF4-FFF2-40B4-BE49-F238E27FC236}">
                <a16:creationId xmlns:a16="http://schemas.microsoft.com/office/drawing/2014/main" id="{4D91D7C5-C186-4D03-91DE-3013ADF1B77D}"/>
              </a:ext>
            </a:extLst>
          </p:cNvPr>
          <p:cNvSpPr/>
          <p:nvPr/>
        </p:nvSpPr>
        <p:spPr>
          <a:xfrm>
            <a:off x="6299689" y="3806517"/>
            <a:ext cx="3872691" cy="1486450"/>
          </a:xfrm>
          <a:prstGeom prst="rect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0E1D"/>
              </a:buClr>
              <a:buSzPts val="2000"/>
              <a:buFont typeface="Helvetica Neue"/>
              <a:buNone/>
              <a:tabLst/>
              <a:defRPr/>
            </a:pP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" name="Google Shape;302;p3">
            <a:extLst>
              <a:ext uri="{FF2B5EF4-FFF2-40B4-BE49-F238E27FC236}">
                <a16:creationId xmlns:a16="http://schemas.microsoft.com/office/drawing/2014/main" id="{BEDFCB23-0B37-42A5-BC4C-C1D7029CF3C2}"/>
              </a:ext>
            </a:extLst>
          </p:cNvPr>
          <p:cNvSpPr/>
          <p:nvPr/>
        </p:nvSpPr>
        <p:spPr>
          <a:xfrm>
            <a:off x="6805479" y="4206100"/>
            <a:ext cx="3068670" cy="959590"/>
          </a:xfrm>
          <a:prstGeom prst="rect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2" hangingPunct="0">
              <a:buClr>
                <a:srgbClr val="060E1D"/>
              </a:buClr>
              <a:buSzPts val="2000"/>
              <a:defRPr/>
            </a:pPr>
            <a:r>
              <a:rPr kumimoji="0" lang="ru-RU" sz="11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lang="ru-RU" sz="1100" kern="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Разрешение двусмысленностей</a:t>
            </a:r>
            <a:endParaRPr kumimoji="0" lang="ru-RU" sz="11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2" hangingPunct="0">
              <a:buClr>
                <a:srgbClr val="060E1D"/>
              </a:buClr>
              <a:buSzPts val="2000"/>
              <a:defRPr/>
            </a:pPr>
            <a:r>
              <a:rPr lang="ru-RU" sz="1100" kern="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Работа с данными </a:t>
            </a:r>
          </a:p>
          <a:p>
            <a:pPr lvl="2" hangingPunct="0">
              <a:buClr>
                <a:srgbClr val="060E1D"/>
              </a:buClr>
              <a:buSzPts val="2000"/>
              <a:defRPr/>
            </a:pPr>
            <a:r>
              <a:rPr kumimoji="0" lang="ru-RU" sz="11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- Работа с ошибками</a:t>
            </a:r>
          </a:p>
          <a:p>
            <a:pPr lvl="2" hangingPunct="0">
              <a:buClr>
                <a:srgbClr val="060E1D"/>
              </a:buClr>
              <a:buSzPts val="2000"/>
              <a:defRPr/>
            </a:pPr>
            <a:r>
              <a:rPr kumimoji="0" lang="ru-RU" sz="11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Slot-filling</a:t>
            </a:r>
            <a:endParaRPr kumimoji="0" lang="ru-RU" sz="11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71450" marR="0" lvl="0" indent="-17145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0E1D"/>
              </a:buClr>
              <a:buSzPts val="2000"/>
              <a:buFontTx/>
              <a:buChar char="-"/>
              <a:tabLst/>
              <a:defRPr/>
            </a:pPr>
            <a:endParaRPr kumimoji="0" sz="110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" name="Google Shape;282;p3">
            <a:extLst>
              <a:ext uri="{FF2B5EF4-FFF2-40B4-BE49-F238E27FC236}">
                <a16:creationId xmlns:a16="http://schemas.microsoft.com/office/drawing/2014/main" id="{C5814CC6-3C39-4025-B4C0-8ABBB76802A1}"/>
              </a:ext>
            </a:extLst>
          </p:cNvPr>
          <p:cNvSpPr txBox="1"/>
          <p:nvPr/>
        </p:nvSpPr>
        <p:spPr>
          <a:xfrm>
            <a:off x="6607419" y="3835347"/>
            <a:ext cx="3374014" cy="322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ru-RU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Компонент управления диалогом (</a:t>
            </a:r>
            <a:r>
              <a:rPr lang="en-US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DM)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46" name="Google Shape;302;p3">
            <a:extLst>
              <a:ext uri="{FF2B5EF4-FFF2-40B4-BE49-F238E27FC236}">
                <a16:creationId xmlns:a16="http://schemas.microsoft.com/office/drawing/2014/main" id="{F3C8AC24-3354-496B-BE36-7BC33AB39BB7}"/>
              </a:ext>
            </a:extLst>
          </p:cNvPr>
          <p:cNvSpPr/>
          <p:nvPr/>
        </p:nvSpPr>
        <p:spPr>
          <a:xfrm>
            <a:off x="6701699" y="5701812"/>
            <a:ext cx="3068670" cy="959590"/>
          </a:xfrm>
          <a:prstGeom prst="rect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2" hangingPunct="0">
              <a:buClr>
                <a:srgbClr val="060E1D"/>
              </a:buClr>
              <a:buSzPts val="2000"/>
              <a:defRPr/>
            </a:pPr>
            <a:r>
              <a:rPr kumimoji="0" lang="ru-RU" sz="11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- Б</a:t>
            </a:r>
            <a:r>
              <a:rPr lang="ru-RU" sz="1100" kern="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азы данных </a:t>
            </a:r>
            <a:endParaRPr kumimoji="0" lang="ru-RU" sz="11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2" hangingPunct="0">
              <a:buClr>
                <a:srgbClr val="060E1D"/>
              </a:buClr>
              <a:buSzPts val="2000"/>
              <a:defRPr/>
            </a:pPr>
            <a:r>
              <a:rPr lang="ru-RU" sz="1100" kern="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Информационные системы</a:t>
            </a:r>
            <a:endParaRPr kumimoji="0" lang="ru-RU" sz="11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71450" marR="0" lvl="0" indent="-17145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0E1D"/>
              </a:buClr>
              <a:buSzPts val="2000"/>
              <a:buFontTx/>
              <a:buChar char="-"/>
              <a:tabLst/>
              <a:defRPr/>
            </a:pPr>
            <a:endParaRPr kumimoji="0" sz="110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" name="Google Shape;302;p3">
            <a:extLst>
              <a:ext uri="{FF2B5EF4-FFF2-40B4-BE49-F238E27FC236}">
                <a16:creationId xmlns:a16="http://schemas.microsoft.com/office/drawing/2014/main" id="{71004261-074F-4643-A700-09C81C457847}"/>
              </a:ext>
            </a:extLst>
          </p:cNvPr>
          <p:cNvSpPr/>
          <p:nvPr/>
        </p:nvSpPr>
        <p:spPr>
          <a:xfrm>
            <a:off x="3524041" y="3806517"/>
            <a:ext cx="2195145" cy="1459469"/>
          </a:xfrm>
          <a:prstGeom prst="rect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0E1D"/>
              </a:buClr>
              <a:buSzPts val="2000"/>
              <a:buFont typeface="Helvetica Neue"/>
              <a:buNone/>
              <a:tabLst/>
              <a:defRPr/>
            </a:pP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" name="Google Shape;282;p3">
            <a:extLst>
              <a:ext uri="{FF2B5EF4-FFF2-40B4-BE49-F238E27FC236}">
                <a16:creationId xmlns:a16="http://schemas.microsoft.com/office/drawing/2014/main" id="{2EC10343-AC24-4A90-AED0-4B5AFC36F3AC}"/>
              </a:ext>
            </a:extLst>
          </p:cNvPr>
          <p:cNvSpPr txBox="1"/>
          <p:nvPr/>
        </p:nvSpPr>
        <p:spPr>
          <a:xfrm>
            <a:off x="3491519" y="3952712"/>
            <a:ext cx="2227667" cy="322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ru-RU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Компонент генерации ответа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49" name="Google Shape;302;p3">
            <a:extLst>
              <a:ext uri="{FF2B5EF4-FFF2-40B4-BE49-F238E27FC236}">
                <a16:creationId xmlns:a16="http://schemas.microsoft.com/office/drawing/2014/main" id="{830A121E-4EE0-42D7-A1C3-E1EE00F0D77B}"/>
              </a:ext>
            </a:extLst>
          </p:cNvPr>
          <p:cNvSpPr/>
          <p:nvPr/>
        </p:nvSpPr>
        <p:spPr>
          <a:xfrm>
            <a:off x="3699088" y="4313699"/>
            <a:ext cx="1812528" cy="759463"/>
          </a:xfrm>
          <a:prstGeom prst="rect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71450" indent="-171450" hangingPunct="0">
              <a:buClr>
                <a:srgbClr val="060E1D"/>
              </a:buClr>
              <a:buSzPts val="2000"/>
              <a:buFontTx/>
              <a:buChar char="-"/>
              <a:defRPr/>
            </a:pPr>
            <a:r>
              <a:rPr lang="ru-RU" sz="1100" kern="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Шаблоны на правилах</a:t>
            </a:r>
          </a:p>
          <a:p>
            <a:pPr marL="171450" indent="-171450" hangingPunct="0">
              <a:buClr>
                <a:srgbClr val="060E1D"/>
              </a:buClr>
              <a:buSzPts val="2000"/>
              <a:buFontTx/>
              <a:buChar char="-"/>
              <a:defRPr/>
            </a:pPr>
            <a:r>
              <a:rPr lang="ru-RU" sz="1100" kern="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lang="ru-RU" sz="1100" kern="0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Ретривинг</a:t>
            </a:r>
            <a:r>
              <a:rPr lang="ru-RU" sz="1100" kern="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модели</a:t>
            </a:r>
          </a:p>
          <a:p>
            <a:pPr marL="171450" indent="-171450" hangingPunct="0">
              <a:buClr>
                <a:srgbClr val="060E1D"/>
              </a:buClr>
              <a:buSzPts val="2000"/>
              <a:buFontTx/>
              <a:buChar char="-"/>
              <a:defRPr/>
            </a:pPr>
            <a:r>
              <a:rPr kumimoji="0" lang="ru-RU" sz="11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- Генеративные модели</a:t>
            </a:r>
          </a:p>
          <a:p>
            <a:pPr marL="171450" marR="0" lvl="0" indent="-17145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0E1D"/>
              </a:buClr>
              <a:buSzPts val="2000"/>
              <a:buFontTx/>
              <a:buChar char="-"/>
              <a:tabLst/>
              <a:defRPr/>
            </a:pPr>
            <a:endParaRPr kumimoji="0" sz="110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C987933-B3F7-4936-A946-315D767C91C6}"/>
              </a:ext>
            </a:extLst>
          </p:cNvPr>
          <p:cNvCxnSpPr/>
          <p:nvPr/>
        </p:nvCxnSpPr>
        <p:spPr>
          <a:xfrm>
            <a:off x="3058160" y="2250440"/>
            <a:ext cx="3169920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A62D783-FD3E-48AB-B180-841682C52A4D}"/>
              </a:ext>
            </a:extLst>
          </p:cNvPr>
          <p:cNvCxnSpPr>
            <a:stCxn id="36" idx="2"/>
            <a:endCxn id="42" idx="0"/>
          </p:cNvCxnSpPr>
          <p:nvPr/>
        </p:nvCxnSpPr>
        <p:spPr>
          <a:xfrm>
            <a:off x="8236035" y="3429001"/>
            <a:ext cx="0" cy="377516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64214DA-347F-472D-96A5-4F5374A02FF5}"/>
              </a:ext>
            </a:extLst>
          </p:cNvPr>
          <p:cNvCxnSpPr>
            <a:stCxn id="42" idx="2"/>
            <a:endCxn id="46" idx="0"/>
          </p:cNvCxnSpPr>
          <p:nvPr/>
        </p:nvCxnSpPr>
        <p:spPr>
          <a:xfrm flipH="1">
            <a:off x="8236034" y="5292967"/>
            <a:ext cx="1" cy="40884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FBB4B4-4C39-410F-9FD3-D57C114791D9}"/>
              </a:ext>
            </a:extLst>
          </p:cNvPr>
          <p:cNvCxnSpPr>
            <a:stCxn id="42" idx="1"/>
            <a:endCxn id="47" idx="3"/>
          </p:cNvCxnSpPr>
          <p:nvPr/>
        </p:nvCxnSpPr>
        <p:spPr>
          <a:xfrm flipH="1" flipV="1">
            <a:off x="5719186" y="4536252"/>
            <a:ext cx="580503" cy="1349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15FED84-C38E-4821-8994-74B92340A7CB}"/>
              </a:ext>
            </a:extLst>
          </p:cNvPr>
          <p:cNvCxnSpPr>
            <a:stCxn id="47" idx="1"/>
          </p:cNvCxnSpPr>
          <p:nvPr/>
        </p:nvCxnSpPr>
        <p:spPr>
          <a:xfrm flipH="1" flipV="1">
            <a:off x="3003351" y="4536251"/>
            <a:ext cx="520690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4645575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394;p5">
            <a:extLst>
              <a:ext uri="{FF2B5EF4-FFF2-40B4-BE49-F238E27FC236}">
                <a16:creationId xmlns:a16="http://schemas.microsoft.com/office/drawing/2014/main" id="{6F19EAF4-DD5E-CA48-A731-2760E2ABE32F}"/>
              </a:ext>
            </a:extLst>
          </p:cNvPr>
          <p:cNvSpPr/>
          <p:nvPr/>
        </p:nvSpPr>
        <p:spPr>
          <a:xfrm>
            <a:off x="691337" y="310250"/>
            <a:ext cx="394462" cy="3944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16755" y="0"/>
                  <a:pt x="21600" y="4845"/>
                  <a:pt x="21600" y="10800"/>
                </a:cubicBezTo>
                <a:cubicBezTo>
                  <a:pt x="21600" y="16755"/>
                  <a:pt x="16755" y="21600"/>
                  <a:pt x="10800" y="21600"/>
                </a:cubicBezTo>
                <a:cubicBezTo>
                  <a:pt x="4845" y="21600"/>
                  <a:pt x="0" y="16755"/>
                  <a:pt x="0" y="10800"/>
                </a:cubicBezTo>
                <a:cubicBezTo>
                  <a:pt x="0" y="4845"/>
                  <a:pt x="4845" y="0"/>
                  <a:pt x="10800" y="0"/>
                </a:cubicBezTo>
                <a:close/>
                <a:moveTo>
                  <a:pt x="9607" y="938"/>
                </a:moveTo>
                <a:cubicBezTo>
                  <a:pt x="7478" y="1194"/>
                  <a:pt x="5556" y="2125"/>
                  <a:pt x="4058" y="3512"/>
                </a:cubicBezTo>
                <a:cubicBezTo>
                  <a:pt x="4702" y="4108"/>
                  <a:pt x="5412" y="4611"/>
                  <a:pt x="6171" y="5012"/>
                </a:cubicBezTo>
                <a:cubicBezTo>
                  <a:pt x="6257" y="4850"/>
                  <a:pt x="6345" y="4689"/>
                  <a:pt x="6438" y="4531"/>
                </a:cubicBezTo>
                <a:cubicBezTo>
                  <a:pt x="7253" y="3140"/>
                  <a:pt x="8333" y="1918"/>
                  <a:pt x="9607" y="938"/>
                </a:cubicBezTo>
                <a:close/>
                <a:moveTo>
                  <a:pt x="12040" y="943"/>
                </a:moveTo>
                <a:cubicBezTo>
                  <a:pt x="13311" y="1922"/>
                  <a:pt x="14389" y="3142"/>
                  <a:pt x="15203" y="4531"/>
                </a:cubicBezTo>
                <a:cubicBezTo>
                  <a:pt x="15292" y="4684"/>
                  <a:pt x="15378" y="4839"/>
                  <a:pt x="15461" y="4995"/>
                </a:cubicBezTo>
                <a:cubicBezTo>
                  <a:pt x="16208" y="4597"/>
                  <a:pt x="16907" y="4100"/>
                  <a:pt x="17542" y="3512"/>
                </a:cubicBezTo>
                <a:cubicBezTo>
                  <a:pt x="16055" y="2136"/>
                  <a:pt x="14150" y="1207"/>
                  <a:pt x="12040" y="943"/>
                </a:cubicBezTo>
                <a:close/>
                <a:moveTo>
                  <a:pt x="11234" y="1421"/>
                </a:moveTo>
                <a:lnTo>
                  <a:pt x="11234" y="6141"/>
                </a:lnTo>
                <a:cubicBezTo>
                  <a:pt x="12435" y="6090"/>
                  <a:pt x="13598" y="5827"/>
                  <a:pt x="14680" y="5368"/>
                </a:cubicBezTo>
                <a:cubicBezTo>
                  <a:pt x="14608" y="5234"/>
                  <a:pt x="14534" y="5100"/>
                  <a:pt x="14457" y="4968"/>
                </a:cubicBezTo>
                <a:cubicBezTo>
                  <a:pt x="13640" y="3575"/>
                  <a:pt x="12538" y="2365"/>
                  <a:pt x="11234" y="1421"/>
                </a:cubicBezTo>
                <a:close/>
                <a:moveTo>
                  <a:pt x="10366" y="1451"/>
                </a:moveTo>
                <a:cubicBezTo>
                  <a:pt x="9080" y="2391"/>
                  <a:pt x="7993" y="3589"/>
                  <a:pt x="7185" y="4968"/>
                </a:cubicBezTo>
                <a:cubicBezTo>
                  <a:pt x="7105" y="5104"/>
                  <a:pt x="7028" y="5244"/>
                  <a:pt x="6954" y="5383"/>
                </a:cubicBezTo>
                <a:cubicBezTo>
                  <a:pt x="8026" y="5833"/>
                  <a:pt x="9176" y="6090"/>
                  <a:pt x="10366" y="6141"/>
                </a:cubicBezTo>
                <a:lnTo>
                  <a:pt x="10366" y="1451"/>
                </a:lnTo>
                <a:close/>
                <a:moveTo>
                  <a:pt x="18152" y="4128"/>
                </a:moveTo>
                <a:cubicBezTo>
                  <a:pt x="17448" y="4783"/>
                  <a:pt x="16672" y="5335"/>
                  <a:pt x="15841" y="5775"/>
                </a:cubicBezTo>
                <a:cubicBezTo>
                  <a:pt x="16480" y="7219"/>
                  <a:pt x="16841" y="8779"/>
                  <a:pt x="16899" y="10368"/>
                </a:cubicBezTo>
                <a:lnTo>
                  <a:pt x="20724" y="10368"/>
                </a:lnTo>
                <a:cubicBezTo>
                  <a:pt x="20621" y="7972"/>
                  <a:pt x="19665" y="5793"/>
                  <a:pt x="18152" y="4128"/>
                </a:cubicBezTo>
                <a:close/>
                <a:moveTo>
                  <a:pt x="3448" y="4128"/>
                </a:moveTo>
                <a:cubicBezTo>
                  <a:pt x="1935" y="5793"/>
                  <a:pt x="979" y="7972"/>
                  <a:pt x="876" y="10368"/>
                </a:cubicBezTo>
                <a:lnTo>
                  <a:pt x="4742" y="10368"/>
                </a:lnTo>
                <a:cubicBezTo>
                  <a:pt x="4800" y="8785"/>
                  <a:pt x="5159" y="7231"/>
                  <a:pt x="5793" y="5792"/>
                </a:cubicBezTo>
                <a:cubicBezTo>
                  <a:pt x="4950" y="5349"/>
                  <a:pt x="4161" y="4792"/>
                  <a:pt x="3448" y="4128"/>
                </a:cubicBezTo>
                <a:close/>
                <a:moveTo>
                  <a:pt x="15059" y="6148"/>
                </a:moveTo>
                <a:cubicBezTo>
                  <a:pt x="13861" y="6662"/>
                  <a:pt x="12569" y="6956"/>
                  <a:pt x="11234" y="7008"/>
                </a:cubicBezTo>
                <a:lnTo>
                  <a:pt x="11234" y="10368"/>
                </a:lnTo>
                <a:lnTo>
                  <a:pt x="16031" y="10368"/>
                </a:lnTo>
                <a:cubicBezTo>
                  <a:pt x="15974" y="8908"/>
                  <a:pt x="15644" y="7475"/>
                  <a:pt x="15059" y="6148"/>
                </a:cubicBezTo>
                <a:close/>
                <a:moveTo>
                  <a:pt x="6576" y="6163"/>
                </a:moveTo>
                <a:cubicBezTo>
                  <a:pt x="5996" y="7486"/>
                  <a:pt x="5666" y="8914"/>
                  <a:pt x="5609" y="10368"/>
                </a:cubicBezTo>
                <a:lnTo>
                  <a:pt x="10366" y="10368"/>
                </a:lnTo>
                <a:lnTo>
                  <a:pt x="10366" y="7008"/>
                </a:lnTo>
                <a:cubicBezTo>
                  <a:pt x="9043" y="6956"/>
                  <a:pt x="7765" y="6668"/>
                  <a:pt x="6576" y="6163"/>
                </a:cubicBezTo>
                <a:close/>
                <a:moveTo>
                  <a:pt x="20724" y="11234"/>
                </a:moveTo>
                <a:lnTo>
                  <a:pt x="16900" y="11234"/>
                </a:lnTo>
                <a:cubicBezTo>
                  <a:pt x="16847" y="12849"/>
                  <a:pt x="16481" y="14437"/>
                  <a:pt x="15827" y="15903"/>
                </a:cubicBezTo>
                <a:cubicBezTo>
                  <a:pt x="16647" y="16335"/>
                  <a:pt x="17415" y="16876"/>
                  <a:pt x="18112" y="17518"/>
                </a:cubicBezTo>
                <a:cubicBezTo>
                  <a:pt x="19648" y="15847"/>
                  <a:pt x="20620" y="13652"/>
                  <a:pt x="20724" y="11234"/>
                </a:cubicBezTo>
                <a:close/>
                <a:moveTo>
                  <a:pt x="16033" y="11234"/>
                </a:moveTo>
                <a:lnTo>
                  <a:pt x="11234" y="11234"/>
                </a:lnTo>
                <a:lnTo>
                  <a:pt x="11234" y="14676"/>
                </a:lnTo>
                <a:cubicBezTo>
                  <a:pt x="12564" y="14728"/>
                  <a:pt x="13851" y="15021"/>
                  <a:pt x="15046" y="15532"/>
                </a:cubicBezTo>
                <a:cubicBezTo>
                  <a:pt x="15645" y="14182"/>
                  <a:pt x="15981" y="12720"/>
                  <a:pt x="16033" y="11234"/>
                </a:cubicBezTo>
                <a:close/>
                <a:moveTo>
                  <a:pt x="10366" y="11234"/>
                </a:moveTo>
                <a:lnTo>
                  <a:pt x="5608" y="11234"/>
                </a:lnTo>
                <a:cubicBezTo>
                  <a:pt x="5660" y="12714"/>
                  <a:pt x="5995" y="14169"/>
                  <a:pt x="6590" y="15515"/>
                </a:cubicBezTo>
                <a:cubicBezTo>
                  <a:pt x="7775" y="15013"/>
                  <a:pt x="9048" y="14728"/>
                  <a:pt x="10366" y="14676"/>
                </a:cubicBezTo>
                <a:lnTo>
                  <a:pt x="10366" y="11234"/>
                </a:lnTo>
                <a:close/>
                <a:moveTo>
                  <a:pt x="4740" y="11234"/>
                </a:moveTo>
                <a:lnTo>
                  <a:pt x="876" y="11234"/>
                </a:lnTo>
                <a:cubicBezTo>
                  <a:pt x="980" y="13652"/>
                  <a:pt x="1952" y="15847"/>
                  <a:pt x="3488" y="17518"/>
                </a:cubicBezTo>
                <a:cubicBezTo>
                  <a:pt x="4194" y="16867"/>
                  <a:pt x="4973" y="16321"/>
                  <a:pt x="5805" y="15886"/>
                </a:cubicBezTo>
                <a:cubicBezTo>
                  <a:pt x="5156" y="14425"/>
                  <a:pt x="4793" y="12842"/>
                  <a:pt x="4740" y="11234"/>
                </a:cubicBezTo>
                <a:close/>
                <a:moveTo>
                  <a:pt x="11234" y="15544"/>
                </a:moveTo>
                <a:lnTo>
                  <a:pt x="11234" y="20226"/>
                </a:lnTo>
                <a:cubicBezTo>
                  <a:pt x="12574" y="19256"/>
                  <a:pt x="13701" y="18005"/>
                  <a:pt x="14523" y="16566"/>
                </a:cubicBezTo>
                <a:cubicBezTo>
                  <a:pt x="14571" y="16481"/>
                  <a:pt x="14618" y="16396"/>
                  <a:pt x="14664" y="16310"/>
                </a:cubicBezTo>
                <a:cubicBezTo>
                  <a:pt x="13587" y="15855"/>
                  <a:pt x="12430" y="15594"/>
                  <a:pt x="11234" y="15544"/>
                </a:cubicBezTo>
                <a:close/>
                <a:moveTo>
                  <a:pt x="10366" y="15544"/>
                </a:moveTo>
                <a:cubicBezTo>
                  <a:pt x="9182" y="15594"/>
                  <a:pt x="8037" y="15849"/>
                  <a:pt x="6969" y="16295"/>
                </a:cubicBezTo>
                <a:cubicBezTo>
                  <a:pt x="7018" y="16386"/>
                  <a:pt x="7068" y="16476"/>
                  <a:pt x="7120" y="16566"/>
                </a:cubicBezTo>
                <a:cubicBezTo>
                  <a:pt x="7933" y="17990"/>
                  <a:pt x="9044" y="19230"/>
                  <a:pt x="10366" y="20196"/>
                </a:cubicBezTo>
                <a:lnTo>
                  <a:pt x="10366" y="15544"/>
                </a:lnTo>
                <a:close/>
                <a:moveTo>
                  <a:pt x="6185" y="16666"/>
                </a:moveTo>
                <a:cubicBezTo>
                  <a:pt x="5438" y="17059"/>
                  <a:pt x="4739" y="17548"/>
                  <a:pt x="4102" y="18131"/>
                </a:cubicBezTo>
                <a:cubicBezTo>
                  <a:pt x="5577" y="19479"/>
                  <a:pt x="7457" y="20390"/>
                  <a:pt x="9538" y="20655"/>
                </a:cubicBezTo>
                <a:cubicBezTo>
                  <a:pt x="8257" y="19655"/>
                  <a:pt x="7174" y="18410"/>
                  <a:pt x="6367" y="16997"/>
                </a:cubicBezTo>
                <a:cubicBezTo>
                  <a:pt x="6305" y="16887"/>
                  <a:pt x="6244" y="16777"/>
                  <a:pt x="6185" y="16666"/>
                </a:cubicBezTo>
                <a:close/>
                <a:moveTo>
                  <a:pt x="15447" y="16683"/>
                </a:moveTo>
                <a:cubicBezTo>
                  <a:pt x="15391" y="16788"/>
                  <a:pt x="15333" y="16893"/>
                  <a:pt x="15274" y="16997"/>
                </a:cubicBezTo>
                <a:cubicBezTo>
                  <a:pt x="14468" y="18407"/>
                  <a:pt x="13388" y="19649"/>
                  <a:pt x="12111" y="20648"/>
                </a:cubicBezTo>
                <a:cubicBezTo>
                  <a:pt x="14172" y="20375"/>
                  <a:pt x="16035" y="19468"/>
                  <a:pt x="17498" y="18131"/>
                </a:cubicBezTo>
                <a:cubicBezTo>
                  <a:pt x="16870" y="17557"/>
                  <a:pt x="16182" y="17073"/>
                  <a:pt x="15447" y="166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0E1D"/>
              </a:buClr>
              <a:buSzPts val="2000"/>
              <a:buFont typeface="Helvetica Neue"/>
              <a:buNone/>
              <a:tabLst/>
              <a:defRPr/>
            </a:pP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" name="Google Shape;335;p6">
            <a:extLst>
              <a:ext uri="{FF2B5EF4-FFF2-40B4-BE49-F238E27FC236}">
                <a16:creationId xmlns:a16="http://schemas.microsoft.com/office/drawing/2014/main" id="{25F54EFA-2FDA-DA4E-8093-FDDECD93440E}"/>
              </a:ext>
            </a:extLst>
          </p:cNvPr>
          <p:cNvSpPr txBox="1"/>
          <p:nvPr/>
        </p:nvSpPr>
        <p:spPr>
          <a:xfrm>
            <a:off x="1242544" y="226631"/>
            <a:ext cx="9298455" cy="459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699" tIns="45699" rIns="45699" bIns="45699">
            <a:spAutoFit/>
          </a:bodyPr>
          <a:lstStyle>
            <a:lvl1pPr>
              <a:lnSpc>
                <a:spcPct val="120000"/>
              </a:lnSpc>
              <a:defRPr sz="17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Tx/>
              <a:buNone/>
              <a:tabLst/>
              <a:defRPr/>
            </a:pPr>
            <a:r>
              <a:rPr lang="ru-RU" kern="0" dirty="0">
                <a:latin typeface="Helvetica Neue"/>
                <a:ea typeface="Helvetica Neue"/>
                <a:cs typeface="Helvetica Neue"/>
                <a:sym typeface="Helvetica Neue"/>
              </a:rPr>
              <a:t>Разговорный ИИ: процесс создания </a:t>
            </a:r>
            <a:r>
              <a:rPr lang="ru-RU" kern="0" dirty="0" err="1">
                <a:latin typeface="Helvetica Neue"/>
                <a:ea typeface="Helvetica Neue"/>
                <a:cs typeface="Helvetica Neue"/>
                <a:sym typeface="Helvetica Neue"/>
              </a:rPr>
              <a:t>чатботов</a:t>
            </a:r>
            <a:endParaRPr kumimoji="0" lang="en-US" sz="1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" name="Google Shape;302;p3">
            <a:extLst>
              <a:ext uri="{FF2B5EF4-FFF2-40B4-BE49-F238E27FC236}">
                <a16:creationId xmlns:a16="http://schemas.microsoft.com/office/drawing/2014/main" id="{71004261-074F-4643-A700-09C81C457847}"/>
              </a:ext>
            </a:extLst>
          </p:cNvPr>
          <p:cNvSpPr/>
          <p:nvPr/>
        </p:nvSpPr>
        <p:spPr>
          <a:xfrm>
            <a:off x="674161" y="1651015"/>
            <a:ext cx="1814329" cy="1145450"/>
          </a:xfrm>
          <a:prstGeom prst="rect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0E1D"/>
              </a:buClr>
              <a:buSzPts val="2000"/>
              <a:buFont typeface="Helvetica Neue"/>
              <a:buNone/>
              <a:tabLst/>
              <a:defRPr/>
            </a:pPr>
            <a:r>
              <a:rPr lang="ru-RU" sz="1600" kern="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Проектирование</a:t>
            </a:r>
            <a:endParaRPr kumimoji="0" sz="16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" name="Google Shape;302;p3">
            <a:extLst>
              <a:ext uri="{FF2B5EF4-FFF2-40B4-BE49-F238E27FC236}">
                <a16:creationId xmlns:a16="http://schemas.microsoft.com/office/drawing/2014/main" id="{830A121E-4EE0-42D7-A1C3-E1EE00F0D77B}"/>
              </a:ext>
            </a:extLst>
          </p:cNvPr>
          <p:cNvSpPr/>
          <p:nvPr/>
        </p:nvSpPr>
        <p:spPr>
          <a:xfrm>
            <a:off x="2968880" y="3018170"/>
            <a:ext cx="1812528" cy="363488"/>
          </a:xfrm>
          <a:prstGeom prst="rect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hangingPunct="0">
              <a:buClr>
                <a:srgbClr val="060E1D"/>
              </a:buClr>
              <a:buSzPts val="2000"/>
              <a:defRPr/>
            </a:pPr>
            <a:r>
              <a:rPr lang="ru-RU" sz="1100" kern="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Сбор и разметка </a:t>
            </a:r>
            <a:r>
              <a:rPr lang="ru-RU" sz="1100" kern="0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датасетов</a:t>
            </a:r>
            <a:endParaRPr kumimoji="0" lang="ru-RU" sz="11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C987933-B3F7-4936-A946-315D767C91C6}"/>
              </a:ext>
            </a:extLst>
          </p:cNvPr>
          <p:cNvCxnSpPr>
            <a:cxnSpLocks/>
          </p:cNvCxnSpPr>
          <p:nvPr/>
        </p:nvCxnSpPr>
        <p:spPr>
          <a:xfrm>
            <a:off x="2580640" y="2252196"/>
            <a:ext cx="335280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Google Shape;302;p3">
            <a:extLst>
              <a:ext uri="{FF2B5EF4-FFF2-40B4-BE49-F238E27FC236}">
                <a16:creationId xmlns:a16="http://schemas.microsoft.com/office/drawing/2014/main" id="{868C0F61-ECC8-499A-9AA5-CBD29EABAC06}"/>
              </a:ext>
            </a:extLst>
          </p:cNvPr>
          <p:cNvSpPr/>
          <p:nvPr/>
        </p:nvSpPr>
        <p:spPr>
          <a:xfrm>
            <a:off x="2968880" y="1651015"/>
            <a:ext cx="1814329" cy="1145450"/>
          </a:xfrm>
          <a:prstGeom prst="rect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0E1D"/>
              </a:buClr>
              <a:buSzPts val="2000"/>
              <a:buFont typeface="Helvetica Neue"/>
              <a:buNone/>
              <a:tabLst/>
              <a:defRPr/>
            </a:pPr>
            <a:r>
              <a:rPr lang="ru-RU" sz="1600" kern="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Разработка</a:t>
            </a:r>
            <a:endParaRPr kumimoji="0" sz="16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" name="Google Shape;302;p3">
            <a:extLst>
              <a:ext uri="{FF2B5EF4-FFF2-40B4-BE49-F238E27FC236}">
                <a16:creationId xmlns:a16="http://schemas.microsoft.com/office/drawing/2014/main" id="{4755E1B0-A78D-4962-A522-9A687BA80495}"/>
              </a:ext>
            </a:extLst>
          </p:cNvPr>
          <p:cNvSpPr/>
          <p:nvPr/>
        </p:nvSpPr>
        <p:spPr>
          <a:xfrm>
            <a:off x="2968880" y="3989959"/>
            <a:ext cx="1812528" cy="363488"/>
          </a:xfrm>
          <a:prstGeom prst="rect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hangingPunct="0">
              <a:buClr>
                <a:srgbClr val="060E1D"/>
              </a:buClr>
              <a:buSzPts val="2000"/>
              <a:defRPr/>
            </a:pPr>
            <a:r>
              <a:rPr lang="ru-RU" sz="1100" kern="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Создание сценариев</a:t>
            </a:r>
            <a:endParaRPr kumimoji="0" sz="110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" name="Google Shape;302;p3">
            <a:extLst>
              <a:ext uri="{FF2B5EF4-FFF2-40B4-BE49-F238E27FC236}">
                <a16:creationId xmlns:a16="http://schemas.microsoft.com/office/drawing/2014/main" id="{0EE831C6-E56E-4684-BE2B-35B107108825}"/>
              </a:ext>
            </a:extLst>
          </p:cNvPr>
          <p:cNvSpPr/>
          <p:nvPr/>
        </p:nvSpPr>
        <p:spPr>
          <a:xfrm>
            <a:off x="2968880" y="3515742"/>
            <a:ext cx="1812528" cy="363488"/>
          </a:xfrm>
          <a:prstGeom prst="rect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hangingPunct="0">
              <a:buClr>
                <a:srgbClr val="060E1D"/>
              </a:buClr>
              <a:buSzPts val="2000"/>
              <a:defRPr/>
            </a:pPr>
            <a:r>
              <a:rPr lang="ru-RU" sz="1100" kern="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Обучение моделей</a:t>
            </a:r>
            <a:endParaRPr kumimoji="0" sz="110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" name="Google Shape;302;p3">
            <a:extLst>
              <a:ext uri="{FF2B5EF4-FFF2-40B4-BE49-F238E27FC236}">
                <a16:creationId xmlns:a16="http://schemas.microsoft.com/office/drawing/2014/main" id="{3E343AF7-B70F-467A-BE03-A61F9C2AC0FE}"/>
              </a:ext>
            </a:extLst>
          </p:cNvPr>
          <p:cNvSpPr/>
          <p:nvPr/>
        </p:nvSpPr>
        <p:spPr>
          <a:xfrm>
            <a:off x="2968880" y="4476608"/>
            <a:ext cx="1812528" cy="363488"/>
          </a:xfrm>
          <a:prstGeom prst="rect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hangingPunct="0">
              <a:buClr>
                <a:srgbClr val="060E1D"/>
              </a:buClr>
              <a:buSzPts val="2000"/>
              <a:defRPr/>
            </a:pPr>
            <a:r>
              <a:rPr kumimoji="0" lang="ru-RU" sz="11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Настройка справочников</a:t>
            </a:r>
            <a:endParaRPr kumimoji="0" sz="110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" name="Google Shape;302;p3">
            <a:extLst>
              <a:ext uri="{FF2B5EF4-FFF2-40B4-BE49-F238E27FC236}">
                <a16:creationId xmlns:a16="http://schemas.microsoft.com/office/drawing/2014/main" id="{2BD0A977-4AA6-4FCE-A57A-8E0B08E72EB5}"/>
              </a:ext>
            </a:extLst>
          </p:cNvPr>
          <p:cNvSpPr/>
          <p:nvPr/>
        </p:nvSpPr>
        <p:spPr>
          <a:xfrm>
            <a:off x="2968880" y="4963257"/>
            <a:ext cx="1812528" cy="363488"/>
          </a:xfrm>
          <a:prstGeom prst="rect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hangingPunct="0">
              <a:buClr>
                <a:srgbClr val="060E1D"/>
              </a:buClr>
              <a:buSzPts val="2000"/>
              <a:defRPr/>
            </a:pPr>
            <a:r>
              <a:rPr lang="ru-RU" sz="1100" kern="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Создание бизнес-логики</a:t>
            </a:r>
            <a:endParaRPr kumimoji="0" sz="110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" name="Google Shape;302;p3">
            <a:extLst>
              <a:ext uri="{FF2B5EF4-FFF2-40B4-BE49-F238E27FC236}">
                <a16:creationId xmlns:a16="http://schemas.microsoft.com/office/drawing/2014/main" id="{C61B523A-8AE6-4A98-ACF4-92631A9032CF}"/>
              </a:ext>
            </a:extLst>
          </p:cNvPr>
          <p:cNvSpPr/>
          <p:nvPr/>
        </p:nvSpPr>
        <p:spPr>
          <a:xfrm>
            <a:off x="2968880" y="5449906"/>
            <a:ext cx="1812528" cy="363488"/>
          </a:xfrm>
          <a:prstGeom prst="rect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hangingPunct="0">
              <a:buClr>
                <a:srgbClr val="060E1D"/>
              </a:buClr>
              <a:buSzPts val="2000"/>
              <a:defRPr/>
            </a:pPr>
            <a:r>
              <a:rPr kumimoji="0" lang="ru-RU" sz="11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Интеграции с </a:t>
            </a:r>
            <a:r>
              <a:rPr kumimoji="0" lang="ru-RU" sz="110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инфосистемами</a:t>
            </a:r>
            <a:endParaRPr kumimoji="0" sz="110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302;p3">
            <a:extLst>
              <a:ext uri="{FF2B5EF4-FFF2-40B4-BE49-F238E27FC236}">
                <a16:creationId xmlns:a16="http://schemas.microsoft.com/office/drawing/2014/main" id="{738F4F18-30D1-4484-BFDC-8F0007F90BE4}"/>
              </a:ext>
            </a:extLst>
          </p:cNvPr>
          <p:cNvSpPr/>
          <p:nvPr/>
        </p:nvSpPr>
        <p:spPr>
          <a:xfrm>
            <a:off x="5263599" y="1679471"/>
            <a:ext cx="1814329" cy="1145450"/>
          </a:xfrm>
          <a:prstGeom prst="rect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0E1D"/>
              </a:buClr>
              <a:buSzPts val="2000"/>
              <a:buFont typeface="Helvetica Neue"/>
              <a:buNone/>
              <a:tabLst/>
              <a:defRPr/>
            </a:pPr>
            <a:r>
              <a:rPr lang="ru-RU" sz="1600" kern="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Тестирование</a:t>
            </a:r>
            <a:endParaRPr kumimoji="0" sz="16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302;p3">
            <a:extLst>
              <a:ext uri="{FF2B5EF4-FFF2-40B4-BE49-F238E27FC236}">
                <a16:creationId xmlns:a16="http://schemas.microsoft.com/office/drawing/2014/main" id="{B415ED4A-BC1D-4642-8CE2-EA27E046B334}"/>
              </a:ext>
            </a:extLst>
          </p:cNvPr>
          <p:cNvSpPr/>
          <p:nvPr/>
        </p:nvSpPr>
        <p:spPr>
          <a:xfrm>
            <a:off x="7558318" y="1679471"/>
            <a:ext cx="1814329" cy="1145450"/>
          </a:xfrm>
          <a:prstGeom prst="rect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0E1D"/>
              </a:buClr>
              <a:buSzPts val="2000"/>
              <a:buFont typeface="Helvetica Neue"/>
              <a:buNone/>
              <a:tabLst/>
              <a:defRPr/>
            </a:pPr>
            <a:r>
              <a:rPr lang="ru-RU" sz="1600" kern="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Деплой</a:t>
            </a:r>
            <a:endParaRPr kumimoji="0" sz="16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" name="Google Shape;302;p3">
            <a:extLst>
              <a:ext uri="{FF2B5EF4-FFF2-40B4-BE49-F238E27FC236}">
                <a16:creationId xmlns:a16="http://schemas.microsoft.com/office/drawing/2014/main" id="{2EEFE05A-B46E-4EBB-935D-9FC1236DDFB9}"/>
              </a:ext>
            </a:extLst>
          </p:cNvPr>
          <p:cNvSpPr/>
          <p:nvPr/>
        </p:nvSpPr>
        <p:spPr>
          <a:xfrm>
            <a:off x="2968880" y="5936555"/>
            <a:ext cx="1812528" cy="363488"/>
          </a:xfrm>
          <a:prstGeom prst="rect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hangingPunct="0">
              <a:buClr>
                <a:srgbClr val="060E1D"/>
              </a:buClr>
              <a:buSzPts val="2000"/>
              <a:defRPr/>
            </a:pPr>
            <a:r>
              <a:rPr kumimoji="0" lang="ru-RU" sz="11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Интеграции с каналами</a:t>
            </a:r>
            <a:endParaRPr kumimoji="0" sz="110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" name="Google Shape;302;p3">
            <a:extLst>
              <a:ext uri="{FF2B5EF4-FFF2-40B4-BE49-F238E27FC236}">
                <a16:creationId xmlns:a16="http://schemas.microsoft.com/office/drawing/2014/main" id="{288DF2E6-1D4C-49FE-8ED3-418EAF16A82A}"/>
              </a:ext>
            </a:extLst>
          </p:cNvPr>
          <p:cNvSpPr/>
          <p:nvPr/>
        </p:nvSpPr>
        <p:spPr>
          <a:xfrm>
            <a:off x="9853037" y="1679471"/>
            <a:ext cx="1814329" cy="1145450"/>
          </a:xfrm>
          <a:prstGeom prst="rect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0E1D"/>
              </a:buClr>
              <a:buSzPts val="2000"/>
              <a:buFont typeface="Helvetica Neue"/>
              <a:buNone/>
              <a:tabLst/>
              <a:defRPr/>
            </a:pPr>
            <a:r>
              <a:rPr lang="ru-RU" sz="1600" kern="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Аналитика</a:t>
            </a:r>
            <a:endParaRPr kumimoji="0" sz="16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" name="Google Shape;302;p3">
            <a:extLst>
              <a:ext uri="{FF2B5EF4-FFF2-40B4-BE49-F238E27FC236}">
                <a16:creationId xmlns:a16="http://schemas.microsoft.com/office/drawing/2014/main" id="{9779F647-D37E-40B2-B495-08F76E11BC89}"/>
              </a:ext>
            </a:extLst>
          </p:cNvPr>
          <p:cNvSpPr/>
          <p:nvPr/>
        </p:nvSpPr>
        <p:spPr>
          <a:xfrm>
            <a:off x="9792077" y="4249866"/>
            <a:ext cx="1814329" cy="1145450"/>
          </a:xfrm>
          <a:prstGeom prst="rect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0E1D"/>
              </a:buClr>
              <a:buSzPts val="2000"/>
              <a:buFont typeface="Helvetica Neue"/>
              <a:buNone/>
              <a:tabLst/>
              <a:defRPr/>
            </a:pPr>
            <a:r>
              <a:rPr lang="ru-RU" sz="1600" kern="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Доработки и </a:t>
            </a:r>
            <a:r>
              <a:rPr lang="ru-RU" sz="1600" kern="0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дообучение</a:t>
            </a:r>
            <a:endParaRPr kumimoji="0" sz="16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045D696-C116-43B6-B86B-1E54864CEDE2}"/>
              </a:ext>
            </a:extLst>
          </p:cNvPr>
          <p:cNvCxnSpPr>
            <a:cxnSpLocks/>
          </p:cNvCxnSpPr>
          <p:nvPr/>
        </p:nvCxnSpPr>
        <p:spPr>
          <a:xfrm>
            <a:off x="4861560" y="2252196"/>
            <a:ext cx="335280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F854CB2-0180-48F3-B267-E1507361D42C}"/>
              </a:ext>
            </a:extLst>
          </p:cNvPr>
          <p:cNvCxnSpPr>
            <a:cxnSpLocks/>
          </p:cNvCxnSpPr>
          <p:nvPr/>
        </p:nvCxnSpPr>
        <p:spPr>
          <a:xfrm>
            <a:off x="7142480" y="2252196"/>
            <a:ext cx="335280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8CB4B67-92FA-4FBA-BF4B-E06E9C1B9762}"/>
              </a:ext>
            </a:extLst>
          </p:cNvPr>
          <p:cNvCxnSpPr>
            <a:cxnSpLocks/>
          </p:cNvCxnSpPr>
          <p:nvPr/>
        </p:nvCxnSpPr>
        <p:spPr>
          <a:xfrm>
            <a:off x="9423400" y="2252196"/>
            <a:ext cx="335280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E648A81-EB06-4F56-91E9-BFFBBC7EE000}"/>
              </a:ext>
            </a:extLst>
          </p:cNvPr>
          <p:cNvCxnSpPr>
            <a:cxnSpLocks/>
          </p:cNvCxnSpPr>
          <p:nvPr/>
        </p:nvCxnSpPr>
        <p:spPr>
          <a:xfrm>
            <a:off x="10709400" y="3042816"/>
            <a:ext cx="0" cy="990264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0" name="Google Shape;302;p3">
            <a:extLst>
              <a:ext uri="{FF2B5EF4-FFF2-40B4-BE49-F238E27FC236}">
                <a16:creationId xmlns:a16="http://schemas.microsoft.com/office/drawing/2014/main" id="{A882DB3F-31E4-49D0-AB4B-DF0567785F8C}"/>
              </a:ext>
            </a:extLst>
          </p:cNvPr>
          <p:cNvSpPr/>
          <p:nvPr/>
        </p:nvSpPr>
        <p:spPr>
          <a:xfrm>
            <a:off x="5572715" y="3537948"/>
            <a:ext cx="3139529" cy="2310084"/>
          </a:xfrm>
          <a:prstGeom prst="rect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hangingPunct="0">
              <a:buClr>
                <a:srgbClr val="060E1D"/>
              </a:buClr>
              <a:buSzPts val="2000"/>
              <a:defRPr/>
            </a:pPr>
            <a:r>
              <a:rPr kumimoji="0" lang="ru-RU" sz="11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Платформы: </a:t>
            </a:r>
            <a:r>
              <a:rPr kumimoji="0" 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Dialogflow</a:t>
            </a: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1100" kern="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RASA.AI, IBM Watson Assistant, MS Luis, Amazon </a:t>
            </a:r>
            <a:r>
              <a:rPr lang="en-US" sz="1100" kern="0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Lexx</a:t>
            </a:r>
            <a:r>
              <a:rPr lang="en-US" sz="1100" kern="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JAICP, CAILA</a:t>
            </a:r>
          </a:p>
          <a:p>
            <a:pPr hangingPunct="0">
              <a:buClr>
                <a:srgbClr val="060E1D"/>
              </a:buClr>
              <a:buSzPts val="2000"/>
              <a:defRPr/>
            </a:pPr>
            <a:endParaRPr kumimoji="0" lang="en-US" sz="11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hangingPunct="0">
              <a:buClr>
                <a:srgbClr val="060E1D"/>
              </a:buClr>
              <a:buSzPts val="2000"/>
              <a:defRPr/>
            </a:pPr>
            <a:r>
              <a:rPr kumimoji="0" lang="ru-RU" sz="11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Библиотеки, фреймворки, хабы моделей: </a:t>
            </a:r>
            <a:r>
              <a:rPr lang="en-US" sz="1100" kern="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Hugging Face, </a:t>
            </a:r>
            <a:r>
              <a:rPr lang="en-US" sz="1100" kern="0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DeepPavlov</a:t>
            </a:r>
            <a:r>
              <a:rPr lang="en-US" sz="1100" kern="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RASA.AI, MS Bot Framework, JAICF, </a:t>
            </a:r>
            <a:r>
              <a:rPr lang="en-US" sz="1100" kern="0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Aimybox</a:t>
            </a:r>
            <a:endParaRPr lang="en-US" sz="1100" kern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hangingPunct="0">
              <a:buClr>
                <a:srgbClr val="060E1D"/>
              </a:buClr>
              <a:buSzPts val="2000"/>
              <a:defRPr/>
            </a:pPr>
            <a:endParaRPr kumimoji="0" lang="en-US" sz="11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hangingPunct="0">
              <a:buClr>
                <a:srgbClr val="060E1D"/>
              </a:buClr>
              <a:buSzPts val="2000"/>
              <a:defRPr/>
            </a:pPr>
            <a:r>
              <a:rPr kumimoji="0" 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NoCode</a:t>
            </a: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/</a:t>
            </a:r>
            <a:r>
              <a:rPr kumimoji="0" 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LowCode</a:t>
            </a:r>
            <a:r>
              <a:rPr lang="en-US" sz="1100" kern="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ru-RU" sz="1100" kern="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средства проектирования и разработки: </a:t>
            </a:r>
            <a:r>
              <a:rPr lang="en-US" sz="1100" kern="0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FlowXO</a:t>
            </a:r>
            <a:r>
              <a:rPr lang="en-US" sz="1100" kern="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1100" kern="0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ChatFuel</a:t>
            </a:r>
            <a:r>
              <a:rPr lang="en-US" sz="1100" kern="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1100" kern="0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VoiceFlow,Flow.ai</a:t>
            </a:r>
            <a:r>
              <a:rPr lang="en-US" sz="1100" kern="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1100" kern="0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BotMother</a:t>
            </a:r>
            <a:r>
              <a:rPr lang="en-US" sz="1100" kern="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1100" kern="0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Aimylogic</a:t>
            </a:r>
            <a:endParaRPr lang="en-US" sz="1100" kern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hangingPunct="0">
              <a:buClr>
                <a:srgbClr val="060E1D"/>
              </a:buClr>
              <a:buSzPts val="2000"/>
              <a:defRPr/>
            </a:pPr>
            <a:endParaRPr lang="en-US" sz="1100" kern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hangingPunct="0">
              <a:buClr>
                <a:srgbClr val="060E1D"/>
              </a:buClr>
              <a:buSzPts val="2000"/>
              <a:defRPr/>
            </a:pPr>
            <a:r>
              <a:rPr lang="ru-RU" sz="1100" kern="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Синтез и распознавание: </a:t>
            </a:r>
            <a:r>
              <a:rPr lang="en-US" sz="1100" kern="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Google, Nuance, Yandex Cloud, Tinkoff, ASM Solutions, </a:t>
            </a:r>
            <a:r>
              <a:rPr lang="en-US" sz="1100" kern="0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Aimyvoice</a:t>
            </a:r>
            <a:endParaRPr kumimoji="0" lang="ru-RU" sz="11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A61A6FA-7F18-4127-B804-61C3C68399A0}"/>
              </a:ext>
            </a:extLst>
          </p:cNvPr>
          <p:cNvCxnSpPr>
            <a:cxnSpLocks/>
          </p:cNvCxnSpPr>
          <p:nvPr/>
        </p:nvCxnSpPr>
        <p:spPr>
          <a:xfrm>
            <a:off x="10699241" y="5612102"/>
            <a:ext cx="1" cy="834418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DEEC165-0885-4BB4-876D-6F39B66B857F}"/>
              </a:ext>
            </a:extLst>
          </p:cNvPr>
          <p:cNvCxnSpPr/>
          <p:nvPr/>
        </p:nvCxnSpPr>
        <p:spPr>
          <a:xfrm flipH="1">
            <a:off x="1427480" y="6446520"/>
            <a:ext cx="9230360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8B37CDC-6432-4725-BC6F-3C5D38B706F3}"/>
              </a:ext>
            </a:extLst>
          </p:cNvPr>
          <p:cNvCxnSpPr/>
          <p:nvPr/>
        </p:nvCxnSpPr>
        <p:spPr>
          <a:xfrm flipV="1">
            <a:off x="1468120" y="3083560"/>
            <a:ext cx="0" cy="332740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34982755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909" y="869850"/>
            <a:ext cx="6205843" cy="29545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123" y="4507190"/>
            <a:ext cx="5877864" cy="20308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08021" y="3703889"/>
            <a:ext cx="2229395" cy="2410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60E1D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Just AI, </a:t>
            </a: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srgbClr val="060E1D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на основе прогнозов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60E1D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Canalys</a:t>
            </a: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srgbClr val="060E1D">
                  <a:lumMod val="75000"/>
                  <a:lumOff val="25000"/>
                </a:srgbClr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223" y="1631707"/>
            <a:ext cx="3166331" cy="17171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1257" y="4685281"/>
            <a:ext cx="3497944" cy="170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18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6B64EDE-BD32-44C5-ADC8-E76B5C9BFF9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85" y="1461279"/>
            <a:ext cx="7168663" cy="4102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563BB1-5AA8-4145-813C-3445DF82363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092" y="1461279"/>
            <a:ext cx="3354266" cy="410249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9">
            <a:extLst>
              <a:ext uri="{FF2B5EF4-FFF2-40B4-BE49-F238E27FC236}">
                <a16:creationId xmlns:a16="http://schemas.microsoft.com/office/drawing/2014/main" id="{F44CC4CF-A2EF-46CD-BFA4-7C27034D2A14}"/>
              </a:ext>
            </a:extLst>
          </p:cNvPr>
          <p:cNvSpPr txBox="1"/>
          <p:nvPr/>
        </p:nvSpPr>
        <p:spPr>
          <a:xfrm>
            <a:off x="580986" y="1032247"/>
            <a:ext cx="6323867" cy="377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189">
              <a:lnSpc>
                <a:spcPct val="120000"/>
              </a:lnSpc>
              <a:defRPr sz="1700" b="0" spc="21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00" b="0" i="0" u="none" strike="noStrike" kern="0" cap="none" spc="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Распространение голосовых ассистентов в мире </a:t>
            </a:r>
            <a:endParaRPr kumimoji="0" sz="1700" b="0" i="0" u="none" strike="noStrike" kern="0" cap="none" spc="2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8B20467F-20A4-42DE-AFE6-2EFF496AFC10}"/>
              </a:ext>
            </a:extLst>
          </p:cNvPr>
          <p:cNvSpPr txBox="1"/>
          <p:nvPr/>
        </p:nvSpPr>
        <p:spPr>
          <a:xfrm>
            <a:off x="8080534" y="1000139"/>
            <a:ext cx="3156035" cy="377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189">
              <a:lnSpc>
                <a:spcPct val="120000"/>
              </a:lnSpc>
              <a:defRPr sz="1700" b="0" spc="21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00" b="0" i="0" u="none" strike="noStrike" kern="0" cap="none" spc="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Проникновение в США</a:t>
            </a:r>
            <a:endParaRPr kumimoji="0" sz="1700" b="0" i="0" u="none" strike="noStrike" kern="0" cap="none" spc="2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35498675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facts.png" descr="facts.png"/>
          <p:cNvPicPr>
            <a:picLocks noChangeAspect="1"/>
          </p:cNvPicPr>
          <p:nvPr/>
        </p:nvPicPr>
        <p:blipFill>
          <a:blip r:embed="rId2"/>
          <a:srcRect l="73473" t="1418" r="1209" b="73218"/>
          <a:stretch>
            <a:fillRect/>
          </a:stretch>
        </p:blipFill>
        <p:spPr>
          <a:xfrm>
            <a:off x="8900734" y="1654248"/>
            <a:ext cx="2716317" cy="1464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facts.png" descr="facts.png"/>
          <p:cNvPicPr>
            <a:picLocks noChangeAspect="1"/>
          </p:cNvPicPr>
          <p:nvPr/>
        </p:nvPicPr>
        <p:blipFill>
          <a:blip r:embed="rId2"/>
          <a:srcRect l="38297" t="2594" r="28586" b="64228"/>
          <a:stretch>
            <a:fillRect/>
          </a:stretch>
        </p:blipFill>
        <p:spPr>
          <a:xfrm>
            <a:off x="6192213" y="4562376"/>
            <a:ext cx="2703612" cy="1457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facts.png" descr="facts.png"/>
          <p:cNvPicPr>
            <a:picLocks noChangeAspect="1"/>
          </p:cNvPicPr>
          <p:nvPr/>
        </p:nvPicPr>
        <p:blipFill>
          <a:blip r:embed="rId2"/>
          <a:srcRect l="155" r="66955" b="67059"/>
          <a:stretch>
            <a:fillRect/>
          </a:stretch>
        </p:blipFill>
        <p:spPr>
          <a:xfrm>
            <a:off x="3486001" y="3112359"/>
            <a:ext cx="2684914" cy="1446829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Whatsapp Business, Apple Business Chat, FB-messenger, VK, Google RCS, автоматизированные телефонные обзвоны и push-нотификации – часть омниканальной коммуникационной стратегии компаний, размывающая sms-коммуникации (рынок объемом 15 млрд.р. в год)"/>
          <p:cNvSpPr txBox="1"/>
          <p:nvPr/>
        </p:nvSpPr>
        <p:spPr>
          <a:xfrm>
            <a:off x="883345" y="4949204"/>
            <a:ext cx="2513682" cy="982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Умных экранов было на руках у населения в мире в мире к концу 2020-го года. Лидеры в этом сегменте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Amazon </a:t>
            </a: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и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Baidu</a:t>
            </a:r>
            <a:endParaRPr kumimoji="0" sz="1100" b="0" i="0" u="none" strike="noStrike" kern="0" cap="none" spc="19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8" name="умных колонок и умных экранов будет продано в России до конца 2021-го года"/>
          <p:cNvSpPr txBox="1"/>
          <p:nvPr/>
        </p:nvSpPr>
        <p:spPr>
          <a:xfrm>
            <a:off x="6396402" y="3647090"/>
            <a:ext cx="2322705" cy="2280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30000"/>
              </a:lnSpc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Ключевые мировые игроки открыли экосистемы умных устройств и ассистентов для интеграции навыков сторонних разработчиков.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В России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возможность создать свои навыки есть в ассистентах Алиса, Салют, Маруся и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Google Assistant.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9" name="входящих запросов к виртуальному CX оператору МТС обрабатывается без помощи людей"/>
          <p:cNvSpPr txBox="1"/>
          <p:nvPr/>
        </p:nvSpPr>
        <p:spPr>
          <a:xfrm>
            <a:off x="3534651" y="4972094"/>
            <a:ext cx="2646913" cy="959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130000"/>
              </a:lnSpc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домохозяйств в США, где есть умное устройство понимающее естественный язык владеет более чем одним таким устройством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0" name="крупных компаний в РФ используют разговорный AI и чатботы 55% - для обслуживания клиентов, 50% - для операционных процессов. 76% - телеком, 60% - банки. (KPMG, 2019)."/>
          <p:cNvSpPr txBox="1"/>
          <p:nvPr/>
        </p:nvSpPr>
        <p:spPr>
          <a:xfrm>
            <a:off x="6292628" y="2183012"/>
            <a:ext cx="2328499" cy="1180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marL="0" marR="0" lvl="0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американцев сделали хотя бы одну покупку через умную колонку в 2020-м году (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eMarketer)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  <a:p>
            <a:pPr marL="0" marR="0" lvl="0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lang="ru-RU" sz="11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lang="en-GB" sz="11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1" name="TextBox 13"/>
          <p:cNvSpPr txBox="1"/>
          <p:nvPr/>
        </p:nvSpPr>
        <p:spPr>
          <a:xfrm>
            <a:off x="946904" y="1867981"/>
            <a:ext cx="2315743" cy="398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189">
              <a:lnSpc>
                <a:spcPct val="120000"/>
              </a:lnSpc>
              <a:defRPr sz="1600" spc="20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4</a:t>
            </a:r>
            <a:r>
              <a:rPr kumimoji="0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00 </a:t>
            </a:r>
            <a:r>
              <a:rPr kumimoji="0" sz="1600" b="1" i="0" u="none" strike="noStrike" kern="0" cap="none" spc="20" normalizeH="0" baseline="0" noProof="0" dirty="0" err="1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млн</a:t>
            </a:r>
            <a:r>
              <a:rPr kumimoji="0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.</a:t>
            </a:r>
          </a:p>
        </p:txBody>
      </p:sp>
      <p:sp>
        <p:nvSpPr>
          <p:cNvPr id="272" name="Прямоугольник 14"/>
          <p:cNvSpPr txBox="1"/>
          <p:nvPr/>
        </p:nvSpPr>
        <p:spPr>
          <a:xfrm>
            <a:off x="946904" y="2281084"/>
            <a:ext cx="2315743" cy="752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0" marR="0" lvl="0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умных</a:t>
            </a: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колонок</a:t>
            </a: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и экранов</a:t>
            </a: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на руках у населения </a:t>
            </a: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в </a:t>
            </a:r>
            <a:r>
              <a:rPr kumimoji="0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мире</a:t>
            </a: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на конец </a:t>
            </a: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2020-</a:t>
            </a:r>
            <a:r>
              <a:rPr kumimoji="0" lang="ru-RU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го</a:t>
            </a: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год</a:t>
            </a: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а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3" name="Rectangle 5"/>
          <p:cNvSpPr/>
          <p:nvPr/>
        </p:nvSpPr>
        <p:spPr>
          <a:xfrm>
            <a:off x="756370" y="1655990"/>
            <a:ext cx="2715250" cy="1453848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4" name="TextBox 13"/>
          <p:cNvSpPr txBox="1"/>
          <p:nvPr/>
        </p:nvSpPr>
        <p:spPr>
          <a:xfrm>
            <a:off x="3548429" y="4653738"/>
            <a:ext cx="2051182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457189">
              <a:lnSpc>
                <a:spcPct val="120000"/>
              </a:lnSpc>
              <a:defRPr sz="1600" spc="20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53% 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gradFill flip="none" rotWithShape="1">
                <a:gsLst>
                  <a:gs pos="654">
                    <a:srgbClr val="00FDFF"/>
                  </a:gs>
                  <a:gs pos="100000">
                    <a:srgbClr val="0096FF"/>
                  </a:gs>
                </a:gsLst>
                <a:lin ang="18000000" scaled="0"/>
              </a:gra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275" name="Rectangle 5"/>
          <p:cNvSpPr/>
          <p:nvPr/>
        </p:nvSpPr>
        <p:spPr>
          <a:xfrm>
            <a:off x="3471747" y="4574897"/>
            <a:ext cx="2715244" cy="1453852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6" name="TextBox 13"/>
          <p:cNvSpPr txBox="1"/>
          <p:nvPr/>
        </p:nvSpPr>
        <p:spPr>
          <a:xfrm>
            <a:off x="946903" y="3173214"/>
            <a:ext cx="2315743" cy="398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189">
              <a:lnSpc>
                <a:spcPct val="120000"/>
              </a:lnSpc>
              <a:defRPr sz="1600" spc="20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9,5 </a:t>
            </a:r>
            <a:r>
              <a:rPr kumimoji="0" sz="1600" b="1" i="0" u="none" strike="noStrike" kern="0" cap="none" spc="20" normalizeH="0" baseline="0" noProof="0" dirty="0" err="1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млн</a:t>
            </a:r>
            <a:r>
              <a:rPr kumimoji="0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.</a:t>
            </a:r>
          </a:p>
        </p:txBody>
      </p:sp>
      <p:sp>
        <p:nvSpPr>
          <p:cNvPr id="277" name="Прямоугольник 14"/>
          <p:cNvSpPr txBox="1"/>
          <p:nvPr/>
        </p:nvSpPr>
        <p:spPr>
          <a:xfrm>
            <a:off x="897699" y="3566967"/>
            <a:ext cx="2537398" cy="972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0" marR="0" lvl="0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Умных экранов было продано в мире в 3 кв.2020 г. Это 26% от всего объема продаж умных колонок и на 21% больше 3кв 2019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8" name="Rectangle 5"/>
          <p:cNvSpPr/>
          <p:nvPr/>
        </p:nvSpPr>
        <p:spPr>
          <a:xfrm>
            <a:off x="756370" y="3116490"/>
            <a:ext cx="2715250" cy="1453848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9" name="Rectangle 5"/>
          <p:cNvSpPr/>
          <p:nvPr/>
        </p:nvSpPr>
        <p:spPr>
          <a:xfrm>
            <a:off x="756370" y="4574897"/>
            <a:ext cx="2715250" cy="1453853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0" name="Rectangle 5"/>
          <p:cNvSpPr/>
          <p:nvPr/>
        </p:nvSpPr>
        <p:spPr>
          <a:xfrm>
            <a:off x="6187423" y="1659888"/>
            <a:ext cx="2715250" cy="1453849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1" name="TextBox 13"/>
          <p:cNvSpPr txBox="1"/>
          <p:nvPr/>
        </p:nvSpPr>
        <p:spPr>
          <a:xfrm>
            <a:off x="6290094" y="1693918"/>
            <a:ext cx="1636301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457189">
              <a:lnSpc>
                <a:spcPct val="120000"/>
              </a:lnSpc>
              <a:defRPr sz="1600" spc="20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21,6 млн.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gradFill flip="none" rotWithShape="1">
                <a:gsLst>
                  <a:gs pos="654">
                    <a:srgbClr val="00FDFF"/>
                  </a:gs>
                  <a:gs pos="100000">
                    <a:srgbClr val="0096FF"/>
                  </a:gs>
                </a:gsLst>
                <a:lin ang="18000000" scaled="0"/>
              </a:gra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282" name="Rectangle 5"/>
          <p:cNvSpPr/>
          <p:nvPr/>
        </p:nvSpPr>
        <p:spPr>
          <a:xfrm>
            <a:off x="8907571" y="3111804"/>
            <a:ext cx="2715244" cy="2903488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3" name="TextBox 13"/>
          <p:cNvSpPr txBox="1"/>
          <p:nvPr/>
        </p:nvSpPr>
        <p:spPr>
          <a:xfrm>
            <a:off x="6339856" y="3288545"/>
            <a:ext cx="1859866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189">
              <a:lnSpc>
                <a:spcPct val="120000"/>
              </a:lnSpc>
              <a:defRPr sz="1600" spc="20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Экосистемы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gradFill flip="none" rotWithShape="1">
                <a:gsLst>
                  <a:gs pos="654">
                    <a:srgbClr val="00FDFF"/>
                  </a:gs>
                  <a:gs pos="100000">
                    <a:srgbClr val="0096FF"/>
                  </a:gs>
                </a:gsLst>
                <a:lin ang="18000000" scaled="0"/>
              </a:gra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285" name="Rectangle 5"/>
          <p:cNvSpPr/>
          <p:nvPr/>
        </p:nvSpPr>
        <p:spPr>
          <a:xfrm>
            <a:off x="3465550" y="1659888"/>
            <a:ext cx="2727949" cy="2916186"/>
          </a:xfrm>
          <a:prstGeom prst="rect">
            <a:avLst/>
          </a:prstGeom>
          <a:gradFill>
            <a:gsLst>
              <a:gs pos="14734">
                <a:srgbClr val="0DA9B7"/>
              </a:gs>
              <a:gs pos="100000">
                <a:srgbClr val="3C78CB">
                  <a:alpha val="0"/>
                </a:srgbClr>
              </a:gs>
            </a:gsLst>
            <a:lin ang="36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7" name="TextBox 13"/>
          <p:cNvSpPr txBox="1"/>
          <p:nvPr/>
        </p:nvSpPr>
        <p:spPr>
          <a:xfrm>
            <a:off x="3510178" y="1670213"/>
            <a:ext cx="2661498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defTabSz="457189">
              <a:lnSpc>
                <a:spcPct val="120000"/>
              </a:lnSpc>
              <a:defRPr sz="1600" spc="20">
                <a:solidFill>
                  <a:srgbClr val="FFFFFF"/>
                </a:soli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Voice Shopping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2EF6E161-41F0-FD4B-8A7A-C75E5382562A}"/>
              </a:ext>
            </a:extLst>
          </p:cNvPr>
          <p:cNvSpPr txBox="1"/>
          <p:nvPr/>
        </p:nvSpPr>
        <p:spPr>
          <a:xfrm>
            <a:off x="1156273" y="342010"/>
            <a:ext cx="7709165" cy="377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189">
              <a:lnSpc>
                <a:spcPct val="120000"/>
              </a:lnSpc>
              <a:defRPr sz="1700" b="0" spc="21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00" b="0" i="0" u="none" strike="noStrike" kern="0" cap="none" spc="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Некоторые данные о рынке</a:t>
            </a:r>
          </a:p>
        </p:txBody>
      </p:sp>
      <p:sp>
        <p:nvSpPr>
          <p:cNvPr id="37" name="World">
            <a:extLst>
              <a:ext uri="{FF2B5EF4-FFF2-40B4-BE49-F238E27FC236}">
                <a16:creationId xmlns:a16="http://schemas.microsoft.com/office/drawing/2014/main" id="{0FEC8794-0F6C-054E-BE12-88974C5AFE5B}"/>
              </a:ext>
            </a:extLst>
          </p:cNvPr>
          <p:cNvSpPr/>
          <p:nvPr/>
        </p:nvSpPr>
        <p:spPr>
          <a:xfrm>
            <a:off x="691337" y="310250"/>
            <a:ext cx="394461" cy="394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55" y="0"/>
                  <a:pt x="21600" y="4845"/>
                  <a:pt x="21600" y="10800"/>
                </a:cubicBezTo>
                <a:cubicBezTo>
                  <a:pt x="21600" y="16755"/>
                  <a:pt x="16755" y="21600"/>
                  <a:pt x="10800" y="21600"/>
                </a:cubicBezTo>
                <a:cubicBezTo>
                  <a:pt x="4845" y="21600"/>
                  <a:pt x="0" y="16755"/>
                  <a:pt x="0" y="10800"/>
                </a:cubicBezTo>
                <a:cubicBezTo>
                  <a:pt x="0" y="4845"/>
                  <a:pt x="4845" y="0"/>
                  <a:pt x="10800" y="0"/>
                </a:cubicBezTo>
                <a:close/>
                <a:moveTo>
                  <a:pt x="9607" y="938"/>
                </a:moveTo>
                <a:cubicBezTo>
                  <a:pt x="7478" y="1194"/>
                  <a:pt x="5556" y="2125"/>
                  <a:pt x="4058" y="3512"/>
                </a:cubicBezTo>
                <a:cubicBezTo>
                  <a:pt x="4702" y="4108"/>
                  <a:pt x="5412" y="4611"/>
                  <a:pt x="6171" y="5012"/>
                </a:cubicBezTo>
                <a:cubicBezTo>
                  <a:pt x="6257" y="4850"/>
                  <a:pt x="6345" y="4689"/>
                  <a:pt x="6438" y="4531"/>
                </a:cubicBezTo>
                <a:cubicBezTo>
                  <a:pt x="7253" y="3140"/>
                  <a:pt x="8333" y="1918"/>
                  <a:pt x="9607" y="938"/>
                </a:cubicBezTo>
                <a:close/>
                <a:moveTo>
                  <a:pt x="12040" y="943"/>
                </a:moveTo>
                <a:cubicBezTo>
                  <a:pt x="13311" y="1922"/>
                  <a:pt x="14389" y="3142"/>
                  <a:pt x="15203" y="4531"/>
                </a:cubicBezTo>
                <a:cubicBezTo>
                  <a:pt x="15292" y="4684"/>
                  <a:pt x="15378" y="4839"/>
                  <a:pt x="15461" y="4995"/>
                </a:cubicBezTo>
                <a:cubicBezTo>
                  <a:pt x="16208" y="4597"/>
                  <a:pt x="16907" y="4100"/>
                  <a:pt x="17542" y="3512"/>
                </a:cubicBezTo>
                <a:cubicBezTo>
                  <a:pt x="16055" y="2136"/>
                  <a:pt x="14150" y="1207"/>
                  <a:pt x="12040" y="943"/>
                </a:cubicBezTo>
                <a:close/>
                <a:moveTo>
                  <a:pt x="11234" y="1421"/>
                </a:moveTo>
                <a:lnTo>
                  <a:pt x="11234" y="6141"/>
                </a:lnTo>
                <a:cubicBezTo>
                  <a:pt x="12435" y="6090"/>
                  <a:pt x="13598" y="5827"/>
                  <a:pt x="14680" y="5368"/>
                </a:cubicBezTo>
                <a:cubicBezTo>
                  <a:pt x="14608" y="5234"/>
                  <a:pt x="14534" y="5100"/>
                  <a:pt x="14457" y="4968"/>
                </a:cubicBezTo>
                <a:cubicBezTo>
                  <a:pt x="13640" y="3575"/>
                  <a:pt x="12538" y="2365"/>
                  <a:pt x="11234" y="1421"/>
                </a:cubicBezTo>
                <a:close/>
                <a:moveTo>
                  <a:pt x="10366" y="1451"/>
                </a:moveTo>
                <a:cubicBezTo>
                  <a:pt x="9080" y="2391"/>
                  <a:pt x="7993" y="3589"/>
                  <a:pt x="7185" y="4968"/>
                </a:cubicBezTo>
                <a:cubicBezTo>
                  <a:pt x="7105" y="5104"/>
                  <a:pt x="7028" y="5244"/>
                  <a:pt x="6954" y="5383"/>
                </a:cubicBezTo>
                <a:cubicBezTo>
                  <a:pt x="8026" y="5833"/>
                  <a:pt x="9176" y="6090"/>
                  <a:pt x="10366" y="6141"/>
                </a:cubicBezTo>
                <a:lnTo>
                  <a:pt x="10366" y="1451"/>
                </a:lnTo>
                <a:close/>
                <a:moveTo>
                  <a:pt x="18152" y="4128"/>
                </a:moveTo>
                <a:cubicBezTo>
                  <a:pt x="17448" y="4783"/>
                  <a:pt x="16672" y="5335"/>
                  <a:pt x="15841" y="5775"/>
                </a:cubicBezTo>
                <a:cubicBezTo>
                  <a:pt x="16480" y="7219"/>
                  <a:pt x="16841" y="8779"/>
                  <a:pt x="16899" y="10368"/>
                </a:cubicBezTo>
                <a:lnTo>
                  <a:pt x="20724" y="10368"/>
                </a:lnTo>
                <a:cubicBezTo>
                  <a:pt x="20621" y="7972"/>
                  <a:pt x="19665" y="5793"/>
                  <a:pt x="18152" y="4128"/>
                </a:cubicBezTo>
                <a:close/>
                <a:moveTo>
                  <a:pt x="3448" y="4128"/>
                </a:moveTo>
                <a:cubicBezTo>
                  <a:pt x="1935" y="5793"/>
                  <a:pt x="979" y="7972"/>
                  <a:pt x="876" y="10368"/>
                </a:cubicBezTo>
                <a:lnTo>
                  <a:pt x="4742" y="10368"/>
                </a:lnTo>
                <a:cubicBezTo>
                  <a:pt x="4800" y="8785"/>
                  <a:pt x="5159" y="7231"/>
                  <a:pt x="5793" y="5792"/>
                </a:cubicBezTo>
                <a:cubicBezTo>
                  <a:pt x="4950" y="5349"/>
                  <a:pt x="4161" y="4792"/>
                  <a:pt x="3448" y="4128"/>
                </a:cubicBezTo>
                <a:close/>
                <a:moveTo>
                  <a:pt x="15059" y="6148"/>
                </a:moveTo>
                <a:cubicBezTo>
                  <a:pt x="13861" y="6662"/>
                  <a:pt x="12569" y="6956"/>
                  <a:pt x="11234" y="7008"/>
                </a:cubicBezTo>
                <a:lnTo>
                  <a:pt x="11234" y="10368"/>
                </a:lnTo>
                <a:lnTo>
                  <a:pt x="16031" y="10368"/>
                </a:lnTo>
                <a:cubicBezTo>
                  <a:pt x="15974" y="8908"/>
                  <a:pt x="15644" y="7475"/>
                  <a:pt x="15059" y="6148"/>
                </a:cubicBezTo>
                <a:close/>
                <a:moveTo>
                  <a:pt x="6576" y="6163"/>
                </a:moveTo>
                <a:cubicBezTo>
                  <a:pt x="5996" y="7486"/>
                  <a:pt x="5666" y="8914"/>
                  <a:pt x="5609" y="10368"/>
                </a:cubicBezTo>
                <a:lnTo>
                  <a:pt x="10366" y="10368"/>
                </a:lnTo>
                <a:lnTo>
                  <a:pt x="10366" y="7008"/>
                </a:lnTo>
                <a:cubicBezTo>
                  <a:pt x="9043" y="6956"/>
                  <a:pt x="7765" y="6668"/>
                  <a:pt x="6576" y="6163"/>
                </a:cubicBezTo>
                <a:close/>
                <a:moveTo>
                  <a:pt x="20724" y="11234"/>
                </a:moveTo>
                <a:lnTo>
                  <a:pt x="16900" y="11234"/>
                </a:lnTo>
                <a:cubicBezTo>
                  <a:pt x="16847" y="12849"/>
                  <a:pt x="16481" y="14437"/>
                  <a:pt x="15827" y="15903"/>
                </a:cubicBezTo>
                <a:cubicBezTo>
                  <a:pt x="16647" y="16335"/>
                  <a:pt x="17415" y="16876"/>
                  <a:pt x="18112" y="17518"/>
                </a:cubicBezTo>
                <a:cubicBezTo>
                  <a:pt x="19648" y="15847"/>
                  <a:pt x="20620" y="13652"/>
                  <a:pt x="20724" y="11234"/>
                </a:cubicBezTo>
                <a:close/>
                <a:moveTo>
                  <a:pt x="16033" y="11234"/>
                </a:moveTo>
                <a:lnTo>
                  <a:pt x="11234" y="11234"/>
                </a:lnTo>
                <a:lnTo>
                  <a:pt x="11234" y="14676"/>
                </a:lnTo>
                <a:cubicBezTo>
                  <a:pt x="12564" y="14728"/>
                  <a:pt x="13851" y="15021"/>
                  <a:pt x="15046" y="15532"/>
                </a:cubicBezTo>
                <a:cubicBezTo>
                  <a:pt x="15645" y="14182"/>
                  <a:pt x="15981" y="12720"/>
                  <a:pt x="16033" y="11234"/>
                </a:cubicBezTo>
                <a:close/>
                <a:moveTo>
                  <a:pt x="10366" y="11234"/>
                </a:moveTo>
                <a:lnTo>
                  <a:pt x="5608" y="11234"/>
                </a:lnTo>
                <a:cubicBezTo>
                  <a:pt x="5660" y="12714"/>
                  <a:pt x="5995" y="14169"/>
                  <a:pt x="6590" y="15515"/>
                </a:cubicBezTo>
                <a:cubicBezTo>
                  <a:pt x="7775" y="15013"/>
                  <a:pt x="9048" y="14728"/>
                  <a:pt x="10366" y="14676"/>
                </a:cubicBezTo>
                <a:lnTo>
                  <a:pt x="10366" y="11234"/>
                </a:lnTo>
                <a:close/>
                <a:moveTo>
                  <a:pt x="4740" y="11234"/>
                </a:moveTo>
                <a:lnTo>
                  <a:pt x="876" y="11234"/>
                </a:lnTo>
                <a:cubicBezTo>
                  <a:pt x="980" y="13652"/>
                  <a:pt x="1952" y="15847"/>
                  <a:pt x="3488" y="17518"/>
                </a:cubicBezTo>
                <a:cubicBezTo>
                  <a:pt x="4194" y="16867"/>
                  <a:pt x="4973" y="16321"/>
                  <a:pt x="5805" y="15886"/>
                </a:cubicBezTo>
                <a:cubicBezTo>
                  <a:pt x="5156" y="14425"/>
                  <a:pt x="4793" y="12842"/>
                  <a:pt x="4740" y="11234"/>
                </a:cubicBezTo>
                <a:close/>
                <a:moveTo>
                  <a:pt x="11234" y="15544"/>
                </a:moveTo>
                <a:lnTo>
                  <a:pt x="11234" y="20226"/>
                </a:lnTo>
                <a:cubicBezTo>
                  <a:pt x="12574" y="19256"/>
                  <a:pt x="13701" y="18005"/>
                  <a:pt x="14523" y="16566"/>
                </a:cubicBezTo>
                <a:cubicBezTo>
                  <a:pt x="14571" y="16481"/>
                  <a:pt x="14618" y="16396"/>
                  <a:pt x="14664" y="16310"/>
                </a:cubicBezTo>
                <a:cubicBezTo>
                  <a:pt x="13587" y="15855"/>
                  <a:pt x="12430" y="15594"/>
                  <a:pt x="11234" y="15544"/>
                </a:cubicBezTo>
                <a:close/>
                <a:moveTo>
                  <a:pt x="10366" y="15544"/>
                </a:moveTo>
                <a:cubicBezTo>
                  <a:pt x="9182" y="15594"/>
                  <a:pt x="8037" y="15849"/>
                  <a:pt x="6969" y="16295"/>
                </a:cubicBezTo>
                <a:cubicBezTo>
                  <a:pt x="7018" y="16386"/>
                  <a:pt x="7068" y="16476"/>
                  <a:pt x="7120" y="16566"/>
                </a:cubicBezTo>
                <a:cubicBezTo>
                  <a:pt x="7933" y="17990"/>
                  <a:pt x="9044" y="19230"/>
                  <a:pt x="10366" y="20196"/>
                </a:cubicBezTo>
                <a:lnTo>
                  <a:pt x="10366" y="15544"/>
                </a:lnTo>
                <a:close/>
                <a:moveTo>
                  <a:pt x="6185" y="16666"/>
                </a:moveTo>
                <a:cubicBezTo>
                  <a:pt x="5438" y="17059"/>
                  <a:pt x="4739" y="17548"/>
                  <a:pt x="4102" y="18131"/>
                </a:cubicBezTo>
                <a:cubicBezTo>
                  <a:pt x="5577" y="19479"/>
                  <a:pt x="7457" y="20390"/>
                  <a:pt x="9538" y="20655"/>
                </a:cubicBezTo>
                <a:cubicBezTo>
                  <a:pt x="8257" y="19655"/>
                  <a:pt x="7174" y="18410"/>
                  <a:pt x="6367" y="16997"/>
                </a:cubicBezTo>
                <a:cubicBezTo>
                  <a:pt x="6305" y="16887"/>
                  <a:pt x="6244" y="16777"/>
                  <a:pt x="6185" y="16666"/>
                </a:cubicBezTo>
                <a:close/>
                <a:moveTo>
                  <a:pt x="15447" y="16683"/>
                </a:moveTo>
                <a:cubicBezTo>
                  <a:pt x="15391" y="16788"/>
                  <a:pt x="15333" y="16893"/>
                  <a:pt x="15274" y="16997"/>
                </a:cubicBezTo>
                <a:cubicBezTo>
                  <a:pt x="14468" y="18407"/>
                  <a:pt x="13388" y="19649"/>
                  <a:pt x="12111" y="20648"/>
                </a:cubicBezTo>
                <a:cubicBezTo>
                  <a:pt x="14172" y="20375"/>
                  <a:pt x="16035" y="19468"/>
                  <a:pt x="17498" y="18131"/>
                </a:cubicBezTo>
                <a:cubicBezTo>
                  <a:pt x="16870" y="17557"/>
                  <a:pt x="16182" y="17073"/>
                  <a:pt x="15447" y="1668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b="0">
                <a:solidFill>
                  <a:srgbClr val="000000"/>
                </a:solidFill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31" name="TextBox 13"/>
          <p:cNvSpPr txBox="1"/>
          <p:nvPr/>
        </p:nvSpPr>
        <p:spPr>
          <a:xfrm>
            <a:off x="888567" y="4601807"/>
            <a:ext cx="2315743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189">
              <a:lnSpc>
                <a:spcPct val="120000"/>
              </a:lnSpc>
              <a:defRPr sz="1600" spc="20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Более 60 млн. 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gradFill flip="none" rotWithShape="1">
                <a:gsLst>
                  <a:gs pos="654">
                    <a:srgbClr val="00FDFF"/>
                  </a:gs>
                  <a:gs pos="100000">
                    <a:srgbClr val="0096FF"/>
                  </a:gs>
                </a:gsLst>
                <a:lin ang="18000000" scaled="0"/>
              </a:gra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38" name="Маруся, Марвин, Алиса – это не полный список новых ассистентов и устройств на российском рынке в 2020"/>
          <p:cNvSpPr txBox="1"/>
          <p:nvPr/>
        </p:nvSpPr>
        <p:spPr>
          <a:xfrm>
            <a:off x="3565094" y="2012030"/>
            <a:ext cx="2531347" cy="2720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marL="0" marR="0" lvl="0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40млрд </a:t>
            </a:r>
            <a:r>
              <a:rPr kumimoji="0" lang="ru-RU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usd</a:t>
            </a: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в США в 2022-м (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OC&amp;C Strategy)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  <a:p>
            <a:pPr marL="0" marR="0" lvl="0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80</a:t>
            </a: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млрд.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usd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в 2023-м году (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Juniper Research</a:t>
            </a: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)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. </a:t>
            </a:r>
          </a:p>
          <a:p>
            <a:pPr marL="0" marR="0" lvl="0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128 </a:t>
            </a:r>
            <a:r>
              <a:rPr kumimoji="0" lang="ru-RU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млн.человек</a:t>
            </a: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аудитория голосовых ассистентов в США в 2020 (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eMarketer)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  <a:p>
            <a:pPr marL="0" marR="0" lvl="0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8 млрд голосовых ассистентов будет использоваться в 2023-м году (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Juniper Research). </a:t>
            </a: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Основной рост - </a:t>
            </a:r>
            <a:r>
              <a:rPr kumimoji="0" lang="ru-RU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СмартТВ</a:t>
            </a: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и Умные колонки.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  <a:p>
            <a:pPr marL="0" marR="0" lvl="0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723846" y="6042416"/>
            <a:ext cx="3960381" cy="2410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srgbClr val="060E1D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По оценке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60E1D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Strategy Analytics,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60E1D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Canalys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60E1D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, Juniper Research</a:t>
            </a: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srgbClr val="060E1D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,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60E1D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eMarketer </a:t>
            </a: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srgbClr val="060E1D">
                  <a:lumMod val="75000"/>
                  <a:lumOff val="25000"/>
                </a:srgbClr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33" name="крупных компаний в РФ используют разговорный AI и чатботы 55% - для обслуживания клиентов, 50% - для операционных процессов. 76% - телеком, 60% - банки. (KPMG, 2019).">
            <a:extLst>
              <a:ext uri="{FF2B5EF4-FFF2-40B4-BE49-F238E27FC236}">
                <a16:creationId xmlns:a16="http://schemas.microsoft.com/office/drawing/2014/main" id="{A3DCAF76-BF00-46E8-8B4A-A1CFF32541D3}"/>
              </a:ext>
            </a:extLst>
          </p:cNvPr>
          <p:cNvSpPr txBox="1"/>
          <p:nvPr/>
        </p:nvSpPr>
        <p:spPr>
          <a:xfrm>
            <a:off x="8991597" y="1918089"/>
            <a:ext cx="2608106" cy="1180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marL="0" marR="0" lvl="0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95% умных устройств на китайском рынке – устройства от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Alibaba, Xiaomi </a:t>
            </a: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и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Baidu. </a:t>
            </a: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Это более 130 млн. устройств на конец 2020-го года или 1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/3 </a:t>
            </a: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всех подобных устройств в мире. </a:t>
            </a:r>
            <a:endParaRPr kumimoji="0" lang="en-GB" sz="11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" name="TextBox 13">
            <a:extLst>
              <a:ext uri="{FF2B5EF4-FFF2-40B4-BE49-F238E27FC236}">
                <a16:creationId xmlns:a16="http://schemas.microsoft.com/office/drawing/2014/main" id="{D843AC67-F6B0-49E6-9D77-0B2F2180113E}"/>
              </a:ext>
            </a:extLst>
          </p:cNvPr>
          <p:cNvSpPr txBox="1"/>
          <p:nvPr/>
        </p:nvSpPr>
        <p:spPr>
          <a:xfrm>
            <a:off x="8921980" y="1588938"/>
            <a:ext cx="1636301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457189">
              <a:lnSpc>
                <a:spcPct val="120000"/>
              </a:lnSpc>
              <a:defRPr sz="1600" spc="20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Китай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gradFill flip="none" rotWithShape="1">
                <a:gsLst>
                  <a:gs pos="654">
                    <a:srgbClr val="00FDFF"/>
                  </a:gs>
                  <a:gs pos="100000">
                    <a:srgbClr val="0096FF"/>
                  </a:gs>
                </a:gsLst>
                <a:lin ang="18000000" scaled="0"/>
              </a:gra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35" name="крупных компаний в РФ используют разговорный AI и чатботы 55% - для обслуживания клиентов, 50% - для операционных процессов. 76% - телеком, 60% - банки. (KPMG, 2019).">
            <a:extLst>
              <a:ext uri="{FF2B5EF4-FFF2-40B4-BE49-F238E27FC236}">
                <a16:creationId xmlns:a16="http://schemas.microsoft.com/office/drawing/2014/main" id="{37622FF1-DFC5-4E09-8F18-047648660B4F}"/>
              </a:ext>
            </a:extLst>
          </p:cNvPr>
          <p:cNvSpPr txBox="1"/>
          <p:nvPr/>
        </p:nvSpPr>
        <p:spPr>
          <a:xfrm>
            <a:off x="9145407" y="3614435"/>
            <a:ext cx="2300485" cy="2280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marL="0" marR="0" lvl="0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Масштабный выход на рынок Ассистента Салют и умных экранов от </a:t>
            </a:r>
            <a:r>
              <a:rPr kumimoji="0" lang="ru-RU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Сбера</a:t>
            </a: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 открывает новые возможности для создания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voice-first </a:t>
            </a: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опыта в том числе для брендов и для электронной коммерции и ускоряет развитие рынка ассистентов, на котором уже присутствуют Алиса и Маруся.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" name="TextBox 13">
            <a:extLst>
              <a:ext uri="{FF2B5EF4-FFF2-40B4-BE49-F238E27FC236}">
                <a16:creationId xmlns:a16="http://schemas.microsoft.com/office/drawing/2014/main" id="{2217283A-3B14-43CC-BE8A-4D44677C3F7A}"/>
              </a:ext>
            </a:extLst>
          </p:cNvPr>
          <p:cNvSpPr txBox="1"/>
          <p:nvPr/>
        </p:nvSpPr>
        <p:spPr>
          <a:xfrm>
            <a:off x="8991597" y="3243564"/>
            <a:ext cx="1636301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457189">
              <a:lnSpc>
                <a:spcPct val="120000"/>
              </a:lnSpc>
              <a:defRPr sz="1600" spc="20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Россия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gradFill flip="none" rotWithShape="1">
                <a:gsLst>
                  <a:gs pos="654">
                    <a:srgbClr val="00FDFF"/>
                  </a:gs>
                  <a:gs pos="100000">
                    <a:srgbClr val="0096FF"/>
                  </a:gs>
                </a:gsLst>
                <a:lin ang="18000000" scaled="0"/>
              </a:gra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3118654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11" y="642120"/>
            <a:ext cx="5539060" cy="33640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03194" y="3885664"/>
            <a:ext cx="966977" cy="2410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srgbClr val="060E1D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Оценка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60E1D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Just AI</a:t>
            </a: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srgbClr val="060E1D">
                  <a:lumMod val="75000"/>
                  <a:lumOff val="25000"/>
                </a:srgbClr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1D9FBD-59D3-4263-B8E5-21B1443CFD04}"/>
              </a:ext>
            </a:extLst>
          </p:cNvPr>
          <p:cNvSpPr/>
          <p:nvPr/>
        </p:nvSpPr>
        <p:spPr>
          <a:xfrm>
            <a:off x="870438" y="4313833"/>
            <a:ext cx="5257801" cy="1831989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latin typeface="+mj-lt"/>
                <a:ea typeface="+mj-ea"/>
                <a:cs typeface="+mj-cs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"/>
              <a:sym typeface="Helvetica Neue Light"/>
            </a:endParaRPr>
          </a:p>
        </p:txBody>
      </p:sp>
      <p:sp>
        <p:nvSpPr>
          <p:cNvPr id="7" name="крупных компаний в РФ используют разговорный AI и чатботы 55% - для обслуживания клиентов, 50% - для операционных процессов. 76% - телеком, 60% - банки. (KPMG, 2019).">
            <a:extLst>
              <a:ext uri="{FF2B5EF4-FFF2-40B4-BE49-F238E27FC236}">
                <a16:creationId xmlns:a16="http://schemas.microsoft.com/office/drawing/2014/main" id="{6AC92379-044F-4CF5-A71A-A853E4FB19B2}"/>
              </a:ext>
            </a:extLst>
          </p:cNvPr>
          <p:cNvSpPr txBox="1"/>
          <p:nvPr/>
        </p:nvSpPr>
        <p:spPr>
          <a:xfrm>
            <a:off x="980342" y="4408522"/>
            <a:ext cx="5045676" cy="1610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</a:rPr>
              <a:t>На март 2021 года в России насчитывается более 1,4 млн. умных устройств, а общая ежемесячная аудитория голосовых ассистентов превышает 52 млн. человек.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cs typeface="Arial" pitchFamily="34" charset="0"/>
              <a:sym typeface="Helvetica Neue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К концу 2022-го года будет более 6 млн. умных колонок и экранов, общая емкость рынка на ближайшее 7-10 лет превышает 70 млн. устройств и еще около 50 млн. Смарт ТВ.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cs typeface="Arial" pitchFamily="34" charset="0"/>
              <a:sym typeface="Helvetica Neue"/>
            </a:endParaRPr>
          </a:p>
        </p:txBody>
      </p:sp>
      <p:pic>
        <p:nvPicPr>
          <p:cNvPr id="10" name="Picture 4" descr="https://pbs.twimg.com/media/EiqnwhRX0AI7Vh8.jpg:large">
            <a:extLst>
              <a:ext uri="{FF2B5EF4-FFF2-40B4-BE49-F238E27FC236}">
                <a16:creationId xmlns:a16="http://schemas.microsoft.com/office/drawing/2014/main" id="{59893C1F-653D-4BDD-ABCA-DAFC17455A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9" r="10190"/>
          <a:stretch/>
        </p:blipFill>
        <p:spPr bwMode="auto">
          <a:xfrm>
            <a:off x="6270171" y="2747956"/>
            <a:ext cx="5305945" cy="355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крупных компаний в РФ используют разговорный AI и чатботы 55% - для обслуживания клиентов, 50% - для операционных процессов. 76% - телеком, 60% - банки. (KPMG, 2019).">
            <a:extLst>
              <a:ext uri="{FF2B5EF4-FFF2-40B4-BE49-F238E27FC236}">
                <a16:creationId xmlns:a16="http://schemas.microsoft.com/office/drawing/2014/main" id="{7581C60D-C3E4-4256-82DE-D4D0C760F222}"/>
              </a:ext>
            </a:extLst>
          </p:cNvPr>
          <p:cNvSpPr txBox="1"/>
          <p:nvPr/>
        </p:nvSpPr>
        <p:spPr>
          <a:xfrm>
            <a:off x="6218929" y="1538512"/>
            <a:ext cx="5694941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</a:rPr>
              <a:t>Сбер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</a:rPr>
              <a:t> представил на рынке РФ умные экраны, наиболее быстро растущую категорию устройств. С точки зрения возможностей для разработки и функциональности, умные экраны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</a:rPr>
              <a:t>SberPortal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</a:rPr>
              <a:t> 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</a:rPr>
              <a:t> являются одними из самых передовых устройств в мире в этой категории.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cs typeface="Arial" pitchFamily="34" charset="0"/>
              <a:sym typeface="Helvetica Neue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1AA6EC86-0F91-4A4E-A757-D7F55C280EC1}"/>
              </a:ext>
            </a:extLst>
          </p:cNvPr>
          <p:cNvSpPr/>
          <p:nvPr/>
        </p:nvSpPr>
        <p:spPr>
          <a:xfrm>
            <a:off x="6180993" y="1422246"/>
            <a:ext cx="5395124" cy="1138634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latin typeface="+mj-lt"/>
                <a:ea typeface="+mj-ea"/>
                <a:cs typeface="+mj-cs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8086648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449" y="1100374"/>
            <a:ext cx="5711538" cy="21927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340" y="4484916"/>
            <a:ext cx="5236655" cy="14205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997" y="1100374"/>
            <a:ext cx="4499316" cy="504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84789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286" y="574319"/>
            <a:ext cx="5920837" cy="25495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286" y="3123905"/>
            <a:ext cx="2839996" cy="25160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8785" y="3204205"/>
            <a:ext cx="3200994" cy="29553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365" y="496687"/>
            <a:ext cx="5052418" cy="4946469"/>
          </a:xfrm>
          <a:prstGeom prst="rect">
            <a:avLst/>
          </a:prstGeom>
        </p:spPr>
      </p:pic>
      <p:sp>
        <p:nvSpPr>
          <p:cNvPr id="6" name="Rectangle 9">
            <a:extLst>
              <a:ext uri="{FF2B5EF4-FFF2-40B4-BE49-F238E27FC236}">
                <a16:creationId xmlns:a16="http://schemas.microsoft.com/office/drawing/2014/main" id="{F595FDA8-29EA-4456-B891-ABC9E7CDF4BD}"/>
              </a:ext>
            </a:extLst>
          </p:cNvPr>
          <p:cNvSpPr txBox="1"/>
          <p:nvPr/>
        </p:nvSpPr>
        <p:spPr>
          <a:xfrm>
            <a:off x="4126626" y="824466"/>
            <a:ext cx="1926878" cy="374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189">
              <a:lnSpc>
                <a:spcPct val="120000"/>
              </a:lnSpc>
              <a:defRPr sz="1700" b="0" spc="21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00" b="0" i="0" u="none" strike="noStrike" kern="0" cap="none" spc="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Ноябрь, 2020</a:t>
            </a: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20F29839-B04B-4225-AF55-1356C2AB93C5}"/>
              </a:ext>
            </a:extLst>
          </p:cNvPr>
          <p:cNvSpPr txBox="1"/>
          <p:nvPr/>
        </p:nvSpPr>
        <p:spPr>
          <a:xfrm>
            <a:off x="539365" y="5635288"/>
            <a:ext cx="8346901" cy="1005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189">
              <a:lnSpc>
                <a:spcPct val="120000"/>
              </a:lnSpc>
              <a:defRPr sz="1700" b="0" spc="21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00" b="0" i="0" u="none" strike="noStrike" kern="0" cap="none" spc="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Выход </a:t>
            </a:r>
            <a:r>
              <a:rPr kumimoji="0" lang="ru-RU" sz="1700" b="0" i="0" u="none" strike="noStrike" kern="0" cap="none" spc="2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Сбер</a:t>
            </a:r>
            <a:r>
              <a:rPr kumimoji="0" lang="ru-RU" sz="1700" b="0" i="0" u="none" strike="noStrike" kern="0" cap="none" spc="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Салют с его </a:t>
            </a:r>
            <a:r>
              <a:rPr kumimoji="0" lang="en-US" sz="1700" b="0" i="0" u="none" strike="noStrike" kern="0" cap="none" spc="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~1</a:t>
            </a:r>
            <a:r>
              <a:rPr kumimoji="0" lang="ru-RU" sz="1700" b="0" i="0" u="none" strike="noStrike" kern="0" cap="none" spc="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0</a:t>
            </a:r>
            <a:r>
              <a:rPr kumimoji="0" lang="en-US" sz="1700" b="0" i="0" u="none" strike="noStrike" kern="0" cap="none" spc="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0</a:t>
            </a:r>
            <a:r>
              <a:rPr kumimoji="0" lang="ru-RU" sz="1700" b="0" i="0" u="none" strike="noStrike" kern="0" cap="none" spc="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млн аудиторией, экосистемой разработки и умными экранами открывает для рынка новые возможности по донесению сервисов до массовой аудитории</a:t>
            </a:r>
            <a:r>
              <a:rPr kumimoji="0" lang="en-US" sz="1700" b="0" i="0" u="none" strike="noStrike" kern="0" cap="none" spc="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. </a:t>
            </a:r>
            <a:r>
              <a:rPr kumimoji="0" lang="ru-RU" sz="1700" b="0" i="0" u="none" strike="noStrike" kern="0" cap="none" spc="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Среди них платежи</a:t>
            </a:r>
            <a:r>
              <a:rPr kumimoji="0" lang="en-US" sz="1700" b="0" i="0" u="none" strike="noStrike" kern="0" cap="none" spc="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, </a:t>
            </a:r>
            <a:r>
              <a:rPr kumimoji="0" lang="ru-RU" sz="1700" b="0" i="0" u="none" strike="noStrike" kern="0" cap="none" spc="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продажи и брендинг. </a:t>
            </a:r>
          </a:p>
        </p:txBody>
      </p:sp>
    </p:spTree>
    <p:extLst>
      <p:ext uri="{BB962C8B-B14F-4D97-AF65-F5344CB8AC3E}">
        <p14:creationId xmlns:p14="http://schemas.microsoft.com/office/powerpoint/2010/main" val="184593524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981;p31"/>
          <p:cNvSpPr/>
          <p:nvPr/>
        </p:nvSpPr>
        <p:spPr>
          <a:xfrm>
            <a:off x="596750" y="999479"/>
            <a:ext cx="3302006" cy="2189079"/>
          </a:xfrm>
          <a:prstGeom prst="roundRect">
            <a:avLst>
              <a:gd name="adj" fmla="val 4584"/>
            </a:avLst>
          </a:prstGeom>
          <a:ln w="12700">
            <a:solidFill>
              <a:srgbClr val="3C3C47"/>
            </a:solidFill>
            <a:miter lim="8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21" name="Google Shape;982;p31"/>
          <p:cNvSpPr txBox="1"/>
          <p:nvPr/>
        </p:nvSpPr>
        <p:spPr>
          <a:xfrm>
            <a:off x="954642" y="2006649"/>
            <a:ext cx="2574067" cy="465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130000"/>
              </a:lnSpc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Offices in St. Petersburg, Moscow, London and Shanghai.</a:t>
            </a:r>
          </a:p>
        </p:txBody>
      </p:sp>
      <p:sp>
        <p:nvSpPr>
          <p:cNvPr id="2422" name="Google Shape;983;p31"/>
          <p:cNvSpPr/>
          <p:nvPr/>
        </p:nvSpPr>
        <p:spPr>
          <a:xfrm>
            <a:off x="8296326" y="4421006"/>
            <a:ext cx="3302006" cy="1746409"/>
          </a:xfrm>
          <a:prstGeom prst="roundRect">
            <a:avLst>
              <a:gd name="adj" fmla="val 10908"/>
            </a:avLst>
          </a:prstGeom>
          <a:gradFill>
            <a:gsLst>
              <a:gs pos="0">
                <a:srgbClr val="131729"/>
              </a:gs>
              <a:gs pos="100000">
                <a:srgbClr val="2B324C"/>
              </a:gs>
            </a:gsLst>
            <a:lin ang="19499998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pic>
        <p:nvPicPr>
          <p:cNvPr id="2423" name="Google Shape;984;p31" descr="Google Shape;984;p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1668" y="5177092"/>
            <a:ext cx="578067" cy="9018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4" name="Google Shape;985;p31" descr="Google Shape;985;p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1565" y="5177092"/>
            <a:ext cx="684080" cy="856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5" name="Google Shape;986;p31" descr="Google Shape;986;p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2119" y="5436513"/>
            <a:ext cx="533424" cy="597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6" name="Google Shape;987;p31" descr="Google Shape;987;p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65022" y="5489549"/>
            <a:ext cx="578067" cy="5440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7" name="Google Shape;988;p31" descr="Google Shape;988;p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2896" y="4695578"/>
            <a:ext cx="934755" cy="3893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8" name="Google Shape;989;p31" descr="Google Shape;989;p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6572" y="4504692"/>
            <a:ext cx="1859485" cy="679321"/>
          </a:xfrm>
          <a:prstGeom prst="rect">
            <a:avLst/>
          </a:prstGeom>
          <a:ln w="12700">
            <a:miter lim="400000"/>
          </a:ln>
        </p:spPr>
      </p:pic>
      <p:sp>
        <p:nvSpPr>
          <p:cNvPr id="2429" name="Google Shape;990;p31"/>
          <p:cNvSpPr/>
          <p:nvPr/>
        </p:nvSpPr>
        <p:spPr>
          <a:xfrm>
            <a:off x="4454440" y="1022980"/>
            <a:ext cx="3302004" cy="1615140"/>
          </a:xfrm>
          <a:prstGeom prst="roundRect">
            <a:avLst>
              <a:gd name="adj" fmla="val 11794"/>
            </a:avLst>
          </a:prstGeom>
          <a:gradFill>
            <a:gsLst>
              <a:gs pos="0">
                <a:srgbClr val="131729"/>
              </a:gs>
              <a:gs pos="100000">
                <a:srgbClr val="2B324C"/>
              </a:gs>
            </a:gsLst>
            <a:lin ang="19499998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pic>
        <p:nvPicPr>
          <p:cNvPr id="2430" name="Google Shape;991;p31" descr="Google Shape;991;p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1526" y="1347035"/>
            <a:ext cx="740749" cy="1146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1" name="Google Shape;992;p31" descr="Google Shape;992;p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52645" y="1915423"/>
            <a:ext cx="357194" cy="3571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2" name="Google Shape;993;p31" descr="Google Shape;993;p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19069" y="1954090"/>
            <a:ext cx="426114" cy="4068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3" name="Google Shape;994;p31" descr="Google Shape;994;p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80845" y="1933481"/>
            <a:ext cx="320968" cy="3209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87" y="0"/>
                </a:moveTo>
                <a:cubicBezTo>
                  <a:pt x="4840" y="0"/>
                  <a:pt x="0" y="4840"/>
                  <a:pt x="0" y="10787"/>
                </a:cubicBezTo>
                <a:cubicBezTo>
                  <a:pt x="0" y="16732"/>
                  <a:pt x="4840" y="21600"/>
                  <a:pt x="10787" y="21600"/>
                </a:cubicBezTo>
                <a:cubicBezTo>
                  <a:pt x="16732" y="21600"/>
                  <a:pt x="21600" y="16732"/>
                  <a:pt x="21600" y="10787"/>
                </a:cubicBezTo>
                <a:cubicBezTo>
                  <a:pt x="21600" y="4840"/>
                  <a:pt x="16732" y="0"/>
                  <a:pt x="10787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434" name="Google Shape;995;p31" descr="Google Shape;995;p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87527" y="1200162"/>
            <a:ext cx="2005323" cy="732596"/>
          </a:xfrm>
          <a:prstGeom prst="rect">
            <a:avLst/>
          </a:prstGeom>
          <a:ln w="12700">
            <a:miter lim="400000"/>
          </a:ln>
        </p:spPr>
      </p:pic>
      <p:sp>
        <p:nvSpPr>
          <p:cNvPr id="2435" name="Google Shape;996;p31"/>
          <p:cNvSpPr/>
          <p:nvPr/>
        </p:nvSpPr>
        <p:spPr>
          <a:xfrm>
            <a:off x="625966" y="3451626"/>
            <a:ext cx="3302006" cy="2658451"/>
          </a:xfrm>
          <a:prstGeom prst="roundRect">
            <a:avLst>
              <a:gd name="adj" fmla="val 7166"/>
            </a:avLst>
          </a:prstGeom>
          <a:gradFill>
            <a:gsLst>
              <a:gs pos="0">
                <a:srgbClr val="131729"/>
              </a:gs>
              <a:gs pos="100000">
                <a:srgbClr val="2B324C"/>
              </a:gs>
            </a:gsLst>
            <a:lin ang="19499998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pic>
        <p:nvPicPr>
          <p:cNvPr id="2436" name="Google Shape;997;p31" descr="Google Shape;997;p3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33963" y="4924180"/>
            <a:ext cx="827585" cy="1754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7" name="Google Shape;998;p31" descr="Google Shape;998;p31"/>
          <p:cNvPicPr>
            <a:picLocks noChangeAspect="1"/>
          </p:cNvPicPr>
          <p:nvPr/>
        </p:nvPicPr>
        <p:blipFill>
          <a:blip r:embed="rId15"/>
          <a:srcRect l="17024" t="23923" r="17488" b="22694"/>
          <a:stretch>
            <a:fillRect/>
          </a:stretch>
        </p:blipFill>
        <p:spPr>
          <a:xfrm>
            <a:off x="3460338" y="5701813"/>
            <a:ext cx="335009" cy="1753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8" name="Google Shape;999;p31" descr="Google Shape;999;p3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83518" y="4929049"/>
            <a:ext cx="811789" cy="1788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9" name="Google Shape;1000;p31" descr="Google Shape;1000;p3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59908" y="4478678"/>
            <a:ext cx="291996" cy="282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0" name="Google Shape;1001;p31" descr="Google Shape;1001;p3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93203" y="3666461"/>
            <a:ext cx="596086" cy="152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1" name="Google Shape;1002;p31" descr="Google Shape;1002;p3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76989" y="5248028"/>
            <a:ext cx="642885" cy="2285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2" name="Google Shape;1003;p31" descr="Google Shape;1003;p3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6989" y="4943795"/>
            <a:ext cx="874448" cy="1108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3" name="Google Shape;1004;p31" descr="Google Shape;1004;p3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770240" y="3657579"/>
            <a:ext cx="474939" cy="1847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4" name="Google Shape;1005;p31" descr="Google Shape;1005;p3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398737" y="3588124"/>
            <a:ext cx="396570" cy="300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5" name="Google Shape;1006;p31" descr="Google Shape;1006;p3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791847" y="5653118"/>
            <a:ext cx="248572" cy="248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6" name="Google Shape;1007;p31" descr="Google Shape;1007;p3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560222" y="5719900"/>
            <a:ext cx="869162" cy="115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7" name="Google Shape;1008;p31" descr="Google Shape;1008;p3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343057" y="4439725"/>
            <a:ext cx="391393" cy="340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8" name="Google Shape;1009;p31" descr="Google Shape;1009;p3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76989" y="5634396"/>
            <a:ext cx="476848" cy="2128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9" name="Google Shape;1010;p31" descr="Google Shape;1010;p3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887771" y="5322137"/>
            <a:ext cx="907533" cy="1108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0" name="Google Shape;1011;p31" descr="Google Shape;1011;p3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76989" y="3669786"/>
            <a:ext cx="729736" cy="141245"/>
          </a:xfrm>
          <a:prstGeom prst="rect">
            <a:avLst/>
          </a:prstGeom>
          <a:ln w="12700">
            <a:miter lim="400000"/>
          </a:ln>
        </p:spPr>
      </p:pic>
      <p:sp>
        <p:nvSpPr>
          <p:cNvPr id="2451" name="Google Shape;1012;p31"/>
          <p:cNvSpPr txBox="1"/>
          <p:nvPr/>
        </p:nvSpPr>
        <p:spPr>
          <a:xfrm>
            <a:off x="954638" y="1225680"/>
            <a:ext cx="2846707" cy="729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130000"/>
              </a:lnSpc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We focus on conversational AI platforms</a:t>
            </a:r>
            <a:r>
              <a:rPr lang="en-US" dirty="0"/>
              <a:t> and solutions</a:t>
            </a:r>
            <a:r>
              <a:rPr dirty="0"/>
              <a:t> for customer support, smart devices and v</a:t>
            </a:r>
            <a:r>
              <a:rPr lang="en-US" dirty="0"/>
              <a:t>oice</a:t>
            </a:r>
            <a:r>
              <a:rPr dirty="0"/>
              <a:t> assistants.</a:t>
            </a:r>
          </a:p>
        </p:txBody>
      </p:sp>
      <p:sp>
        <p:nvSpPr>
          <p:cNvPr id="2452" name="Google Shape;1013;p31"/>
          <p:cNvSpPr txBox="1"/>
          <p:nvPr/>
        </p:nvSpPr>
        <p:spPr>
          <a:xfrm>
            <a:off x="954639" y="2592016"/>
            <a:ext cx="2723914" cy="465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130000"/>
              </a:lnSpc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Since 2011, we develop unique machine learning technologies and NLU.</a:t>
            </a:r>
          </a:p>
        </p:txBody>
      </p:sp>
      <p:sp>
        <p:nvSpPr>
          <p:cNvPr id="2453" name="Google Shape;1014;p31"/>
          <p:cNvSpPr/>
          <p:nvPr/>
        </p:nvSpPr>
        <p:spPr>
          <a:xfrm>
            <a:off x="4461147" y="2817309"/>
            <a:ext cx="3302004" cy="3300970"/>
          </a:xfrm>
          <a:prstGeom prst="roundRect">
            <a:avLst>
              <a:gd name="adj" fmla="val 3040"/>
            </a:avLst>
          </a:prstGeom>
          <a:ln w="12700">
            <a:solidFill>
              <a:srgbClr val="3C3C47"/>
            </a:solidFill>
            <a:miter lim="8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54" name="Google Shape;1015;p31"/>
          <p:cNvSpPr txBox="1"/>
          <p:nvPr/>
        </p:nvSpPr>
        <p:spPr>
          <a:xfrm>
            <a:off x="4872590" y="2991679"/>
            <a:ext cx="2846708" cy="509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130000"/>
              </a:lnSpc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lang="en-US" dirty="0"/>
              <a:t>5</a:t>
            </a:r>
            <a:r>
              <a:rPr lang="en-US" sz="1100" dirty="0">
                <a:sym typeface="Helvetica Neue Light"/>
              </a:rPr>
              <a:t>0,000+ users (SMBs and developers) in </a:t>
            </a:r>
            <a:r>
              <a:rPr lang="en-US" sz="1100" dirty="0" err="1">
                <a:sym typeface="Helvetica Neue Light"/>
              </a:rPr>
              <a:t>Aimylogic</a:t>
            </a:r>
            <a:r>
              <a:rPr lang="en-US" sz="1100" dirty="0">
                <a:sym typeface="Helvetica Neue Light"/>
              </a:rPr>
              <a:t>, a visual SaaS CAI builder</a:t>
            </a:r>
            <a:endParaRPr lang="en-US" sz="1100" dirty="0"/>
          </a:p>
        </p:txBody>
      </p:sp>
      <p:sp>
        <p:nvSpPr>
          <p:cNvPr id="2455" name="Google Shape;1016;p31"/>
          <p:cNvSpPr txBox="1"/>
          <p:nvPr/>
        </p:nvSpPr>
        <p:spPr>
          <a:xfrm>
            <a:off x="4872590" y="3615251"/>
            <a:ext cx="2673116" cy="509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130000"/>
              </a:lnSpc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fontAlgn="base"/>
            <a:r>
              <a:rPr lang="en-US" sz="1100" dirty="0"/>
              <a:t>100+ enterprise clients rely on our products</a:t>
            </a:r>
            <a:r>
              <a:rPr lang="ru-RU" sz="1100" dirty="0"/>
              <a:t> </a:t>
            </a:r>
            <a:r>
              <a:rPr lang="en-US" sz="1100" dirty="0"/>
              <a:t>for the complex projects</a:t>
            </a:r>
          </a:p>
        </p:txBody>
      </p:sp>
      <p:sp>
        <p:nvSpPr>
          <p:cNvPr id="2456" name="Google Shape;1017;p31"/>
          <p:cNvSpPr txBox="1"/>
          <p:nvPr/>
        </p:nvSpPr>
        <p:spPr>
          <a:xfrm>
            <a:off x="4872590" y="4238826"/>
            <a:ext cx="2667006" cy="509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130000"/>
              </a:lnSpc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lang="en-US" sz="1100" dirty="0"/>
              <a:t>150+ skills for popular smart assistants including innovative voice-first games</a:t>
            </a:r>
          </a:p>
        </p:txBody>
      </p:sp>
      <p:sp>
        <p:nvSpPr>
          <p:cNvPr id="2457" name="Google Shape;1018;p31"/>
          <p:cNvSpPr txBox="1"/>
          <p:nvPr/>
        </p:nvSpPr>
        <p:spPr>
          <a:xfrm>
            <a:off x="4872590" y="4862400"/>
            <a:ext cx="2723916" cy="509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699" tIns="45699" rIns="45699" bIns="45699">
            <a:spAutoFit/>
          </a:bodyPr>
          <a:lstStyle/>
          <a:p>
            <a:pPr>
              <a:lnSpc>
                <a:spcPct val="130000"/>
              </a:lnSpc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US" sz="1100" dirty="0"/>
              <a:t>5 embedded projects for smart devices and robotics</a:t>
            </a:r>
          </a:p>
        </p:txBody>
      </p:sp>
      <p:sp>
        <p:nvSpPr>
          <p:cNvPr id="2458" name="Google Shape;1019;p31"/>
          <p:cNvSpPr txBox="1"/>
          <p:nvPr/>
        </p:nvSpPr>
        <p:spPr>
          <a:xfrm>
            <a:off x="4872590" y="5485974"/>
            <a:ext cx="2760450" cy="509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699" tIns="45699" rIns="45699" bIns="45699">
            <a:spAutoFit/>
          </a:bodyPr>
          <a:lstStyle/>
          <a:p>
            <a:pPr>
              <a:lnSpc>
                <a:spcPct val="130000"/>
              </a:lnSpc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dirty="0"/>
              <a:t>A team of </a:t>
            </a:r>
            <a:r>
              <a:rPr lang="en-US" dirty="0"/>
              <a:t>23</a:t>
            </a:r>
            <a:r>
              <a:rPr dirty="0"/>
              <a:t>0+ professionals, </a:t>
            </a:r>
          </a:p>
          <a:p>
            <a:pPr>
              <a:lnSpc>
                <a:spcPct val="130000"/>
              </a:lnSpc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US" dirty="0"/>
              <a:t>10</a:t>
            </a:r>
            <a:r>
              <a:rPr lang="ru-RU" dirty="0"/>
              <a:t>0</a:t>
            </a:r>
            <a:r>
              <a:rPr dirty="0"/>
              <a:t>+ of them are software engineers</a:t>
            </a:r>
            <a:r>
              <a:rPr lang="en-US" dirty="0"/>
              <a:t>/R&amp;D</a:t>
            </a:r>
            <a:endParaRPr dirty="0"/>
          </a:p>
        </p:txBody>
      </p:sp>
      <p:sp>
        <p:nvSpPr>
          <p:cNvPr id="2459" name="Google Shape;1020;p31"/>
          <p:cNvSpPr/>
          <p:nvPr/>
        </p:nvSpPr>
        <p:spPr>
          <a:xfrm>
            <a:off x="8296326" y="1022980"/>
            <a:ext cx="3302006" cy="3139254"/>
          </a:xfrm>
          <a:prstGeom prst="roundRect">
            <a:avLst>
              <a:gd name="adj" fmla="val 3197"/>
            </a:avLst>
          </a:prstGeom>
          <a:ln w="12700">
            <a:solidFill>
              <a:srgbClr val="3C3C47"/>
            </a:solidFill>
            <a:miter lim="8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60" name="Google Shape;1021;p31"/>
          <p:cNvSpPr txBox="1"/>
          <p:nvPr/>
        </p:nvSpPr>
        <p:spPr>
          <a:xfrm>
            <a:off x="8724931" y="1255649"/>
            <a:ext cx="2667001" cy="509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130000"/>
              </a:lnSpc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Created in 2016 by founders of </a:t>
            </a:r>
            <a:r>
              <a:rPr dirty="0" err="1"/>
              <a:t>i</a:t>
            </a:r>
            <a:r>
              <a:rPr dirty="0"/>
              <a:t>-Free</a:t>
            </a:r>
            <a:r>
              <a:rPr lang="ru-RU" dirty="0"/>
              <a:t>,</a:t>
            </a:r>
            <a:r>
              <a:rPr dirty="0"/>
              <a:t> a successful IT-group</a:t>
            </a:r>
          </a:p>
        </p:txBody>
      </p:sp>
      <p:sp>
        <p:nvSpPr>
          <p:cNvPr id="2461" name="Google Shape;1022;p31"/>
          <p:cNvSpPr txBox="1"/>
          <p:nvPr/>
        </p:nvSpPr>
        <p:spPr>
          <a:xfrm>
            <a:off x="8724930" y="1865172"/>
            <a:ext cx="2851197" cy="729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130000"/>
              </a:lnSpc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lang="en-US" sz="1100" dirty="0"/>
              <a:t>Organizers of CONVERSATIONS and AINL, leading conferences in Eastern Europe on Conversational AI</a:t>
            </a:r>
          </a:p>
        </p:txBody>
      </p:sp>
      <p:sp>
        <p:nvSpPr>
          <p:cNvPr id="2462" name="Google Shape;1023;p31"/>
          <p:cNvSpPr txBox="1"/>
          <p:nvPr/>
        </p:nvSpPr>
        <p:spPr>
          <a:xfrm>
            <a:off x="8724931" y="2688114"/>
            <a:ext cx="2947823" cy="509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130000"/>
              </a:lnSpc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lang="en-US" dirty="0"/>
              <a:t>Winners of TURING 100 in London and Skolkovo Chatbot Contest</a:t>
            </a:r>
          </a:p>
        </p:txBody>
      </p:sp>
      <p:sp>
        <p:nvSpPr>
          <p:cNvPr id="2463" name="Google Shape;1024;p31"/>
          <p:cNvSpPr txBox="1"/>
          <p:nvPr/>
        </p:nvSpPr>
        <p:spPr>
          <a:xfrm>
            <a:off x="8734868" y="3404349"/>
            <a:ext cx="2418999" cy="509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130000"/>
              </a:lnSpc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lang="en-US" dirty="0"/>
              <a:t>60 channel partners, </a:t>
            </a:r>
            <a:br>
              <a:rPr lang="en-US" dirty="0"/>
            </a:br>
            <a:r>
              <a:rPr lang="en-US" dirty="0"/>
              <a:t>global technological partnerships</a:t>
            </a:r>
            <a:endParaRPr dirty="0"/>
          </a:p>
        </p:txBody>
      </p:sp>
      <p:sp>
        <p:nvSpPr>
          <p:cNvPr id="2464" name="Google Shape;1025;p31"/>
          <p:cNvSpPr txBox="1"/>
          <p:nvPr/>
        </p:nvSpPr>
        <p:spPr>
          <a:xfrm>
            <a:off x="8002469" y="237934"/>
            <a:ext cx="5572733" cy="364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130000"/>
              </a:lnSpc>
              <a:defRPr sz="18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Key facts about Just AI </a:t>
            </a:r>
          </a:p>
        </p:txBody>
      </p:sp>
      <p:pic>
        <p:nvPicPr>
          <p:cNvPr id="2466" name="Google Shape;1027;p31" descr="Google Shape;1027;p31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726249" y="5236331"/>
            <a:ext cx="803326" cy="282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7" name="Google Shape;1028;p31" descr="Google Shape;1028;p3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76989" y="4555961"/>
            <a:ext cx="584461" cy="127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8" name="Google Shape;1029;p31" descr="Google Shape;1029;p3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515731" y="3968217"/>
            <a:ext cx="722455" cy="2919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9" name="Google Shape;1030;p31" descr="Google Shape;1030;p31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572926" y="3978938"/>
            <a:ext cx="1222299" cy="357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0" name="Google Shape;1031;p31" descr="Google Shape;1031;p31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193550" y="4209822"/>
            <a:ext cx="1036710" cy="777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1" name="Google Shape;1032;p31" descr="Google Shape;1032;p3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76989" y="4004319"/>
            <a:ext cx="291995" cy="2919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2" name="Google Shape;1033;p31" descr="Google Shape;1033;p31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 rot="5400000">
            <a:off x="4659214" y="3106872"/>
            <a:ext cx="123799" cy="1120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3" name="Google Shape;1034;p31" descr="Google Shape;1034;p31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 rot="5400000">
            <a:off x="4659214" y="3728697"/>
            <a:ext cx="123799" cy="1120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4" name="Google Shape;1035;p31" descr="Google Shape;1035;p31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 rot="5400000">
            <a:off x="4659214" y="4350521"/>
            <a:ext cx="123799" cy="1120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5" name="Google Shape;1036;p31" descr="Google Shape;1036;p31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 rot="5400000">
            <a:off x="4659214" y="4972342"/>
            <a:ext cx="123799" cy="112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6" name="Google Shape;1037;p31" descr="Google Shape;1037;p31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 rot="5400000">
            <a:off x="4659214" y="5594166"/>
            <a:ext cx="123799" cy="1120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7" name="Google Shape;1038;p31" descr="Google Shape;1038;p31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 rot="5400000">
            <a:off x="8520871" y="1376948"/>
            <a:ext cx="123798" cy="1120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8" name="Google Shape;1039;p31" descr="Google Shape;1039;p31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 rot="5400000">
            <a:off x="8520871" y="1978329"/>
            <a:ext cx="123798" cy="112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9" name="Google Shape;1040;p31" descr="Google Shape;1040;p31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 rot="5400000">
            <a:off x="8520871" y="2784367"/>
            <a:ext cx="123798" cy="112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0" name="Google Shape;1041;p31" descr="Google Shape;1041;p31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 rot="5400000">
            <a:off x="8520871" y="3501112"/>
            <a:ext cx="123798" cy="1120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1" name="Google Shape;1042;p31" descr="Google Shape;1042;p31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 rot="5400000">
            <a:off x="754943" y="1322303"/>
            <a:ext cx="123798" cy="112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2" name="Google Shape;1043;p31" descr="Google Shape;1043;p31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 rot="5400000">
            <a:off x="754943" y="2106694"/>
            <a:ext cx="123798" cy="112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3" name="Google Shape;1044;p31" descr="Google Shape;1044;p31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 rot="5400000">
            <a:off x="754943" y="2675163"/>
            <a:ext cx="123798" cy="1120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4" name="Google Shape;1045;p31" descr="Google Shape;1045;p31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111703" y="1851478"/>
            <a:ext cx="426114" cy="48508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4962742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862" y="767022"/>
            <a:ext cx="6029325" cy="3886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778" y="5025382"/>
            <a:ext cx="5923626" cy="1517658"/>
          </a:xfrm>
          <a:prstGeom prst="rect">
            <a:avLst/>
          </a:prstGeom>
        </p:spPr>
      </p:pic>
      <p:pic>
        <p:nvPicPr>
          <p:cNvPr id="9218" name="Picture 2" descr="https://cdnimg.rg.ru/i/photogallery/2020/09/24/3cfa1ba56ff8613/3cfa1ba56ff8613160093193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187" y="1493520"/>
            <a:ext cx="4454473" cy="296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006.jpg" descr="006.jpg"/>
          <p:cNvPicPr>
            <a:picLocks noChangeAspect="1"/>
          </p:cNvPicPr>
          <p:nvPr/>
        </p:nvPicPr>
        <p:blipFill>
          <a:blip r:embed="rId5"/>
          <a:srcRect t="4154" r="3" b="14944"/>
          <a:stretch>
            <a:fillRect/>
          </a:stretch>
        </p:blipFill>
        <p:spPr>
          <a:xfrm>
            <a:off x="973862" y="5111931"/>
            <a:ext cx="4949418" cy="1263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1" y="0"/>
                </a:moveTo>
                <a:cubicBezTo>
                  <a:pt x="321" y="0"/>
                  <a:pt x="255" y="1"/>
                  <a:pt x="186" y="49"/>
                </a:cubicBezTo>
                <a:cubicBezTo>
                  <a:pt x="110" y="110"/>
                  <a:pt x="50" y="242"/>
                  <a:pt x="22" y="409"/>
                </a:cubicBezTo>
                <a:cubicBezTo>
                  <a:pt x="0" y="563"/>
                  <a:pt x="0" y="707"/>
                  <a:pt x="0" y="991"/>
                </a:cubicBezTo>
                <a:lnTo>
                  <a:pt x="0" y="20605"/>
                </a:lnTo>
                <a:cubicBezTo>
                  <a:pt x="0" y="20894"/>
                  <a:pt x="0" y="21037"/>
                  <a:pt x="22" y="21191"/>
                </a:cubicBezTo>
                <a:cubicBezTo>
                  <a:pt x="50" y="21358"/>
                  <a:pt x="110" y="21490"/>
                  <a:pt x="186" y="21551"/>
                </a:cubicBezTo>
                <a:cubicBezTo>
                  <a:pt x="256" y="21599"/>
                  <a:pt x="321" y="21600"/>
                  <a:pt x="451" y="21600"/>
                </a:cubicBezTo>
                <a:lnTo>
                  <a:pt x="21148" y="21600"/>
                </a:lnTo>
                <a:cubicBezTo>
                  <a:pt x="21279" y="21600"/>
                  <a:pt x="21344" y="21599"/>
                  <a:pt x="21414" y="21551"/>
                </a:cubicBezTo>
                <a:cubicBezTo>
                  <a:pt x="21490" y="21490"/>
                  <a:pt x="21550" y="21358"/>
                  <a:pt x="21578" y="21191"/>
                </a:cubicBezTo>
                <a:cubicBezTo>
                  <a:pt x="21600" y="21037"/>
                  <a:pt x="21600" y="20893"/>
                  <a:pt x="21600" y="20609"/>
                </a:cubicBezTo>
                <a:lnTo>
                  <a:pt x="21600" y="995"/>
                </a:lnTo>
                <a:cubicBezTo>
                  <a:pt x="21600" y="706"/>
                  <a:pt x="21600" y="563"/>
                  <a:pt x="21578" y="409"/>
                </a:cubicBezTo>
                <a:cubicBezTo>
                  <a:pt x="21550" y="242"/>
                  <a:pt x="21490" y="110"/>
                  <a:pt x="21414" y="49"/>
                </a:cubicBezTo>
                <a:cubicBezTo>
                  <a:pt x="21344" y="1"/>
                  <a:pt x="21279" y="0"/>
                  <a:pt x="21149" y="0"/>
                </a:cubicBezTo>
                <a:lnTo>
                  <a:pt x="452" y="0"/>
                </a:lnTo>
                <a:lnTo>
                  <a:pt x="451" y="0"/>
                </a:ln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0350218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4" name="facts.png" descr="facts.png"/>
          <p:cNvPicPr>
            <a:picLocks noChangeAspect="1"/>
          </p:cNvPicPr>
          <p:nvPr/>
        </p:nvPicPr>
        <p:blipFill>
          <a:blip r:embed="rId2"/>
          <a:srcRect l="73473" t="1418" r="1209" b="73218"/>
          <a:stretch>
            <a:fillRect/>
          </a:stretch>
        </p:blipFill>
        <p:spPr>
          <a:xfrm>
            <a:off x="8900736" y="1654251"/>
            <a:ext cx="2716313" cy="1464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5" name="facts.png" descr="facts.png"/>
          <p:cNvPicPr>
            <a:picLocks noChangeAspect="1"/>
          </p:cNvPicPr>
          <p:nvPr/>
        </p:nvPicPr>
        <p:blipFill>
          <a:blip r:embed="rId2"/>
          <a:srcRect l="38297" t="2594" r="28586" b="64228"/>
          <a:stretch>
            <a:fillRect/>
          </a:stretch>
        </p:blipFill>
        <p:spPr>
          <a:xfrm>
            <a:off x="6192213" y="4562376"/>
            <a:ext cx="2703612" cy="1457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6" name="facts.png" descr="facts.png"/>
          <p:cNvPicPr>
            <a:picLocks noChangeAspect="1"/>
          </p:cNvPicPr>
          <p:nvPr/>
        </p:nvPicPr>
        <p:blipFill>
          <a:blip r:embed="rId2"/>
          <a:srcRect l="156" r="66956" b="67059"/>
          <a:stretch>
            <a:fillRect/>
          </a:stretch>
        </p:blipFill>
        <p:spPr>
          <a:xfrm>
            <a:off x="3486001" y="3112360"/>
            <a:ext cx="2684910" cy="1446825"/>
          </a:xfrm>
          <a:prstGeom prst="rect">
            <a:avLst/>
          </a:prstGeom>
          <a:ln w="12700">
            <a:miter lim="400000"/>
          </a:ln>
        </p:spPr>
      </p:pic>
      <p:sp>
        <p:nvSpPr>
          <p:cNvPr id="2048" name="TextBox 36"/>
          <p:cNvSpPr txBox="1"/>
          <p:nvPr/>
        </p:nvSpPr>
        <p:spPr>
          <a:xfrm>
            <a:off x="6789684" y="454597"/>
            <a:ext cx="3600902" cy="406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457189">
              <a:lnSpc>
                <a:spcPct val="120000"/>
              </a:lnSpc>
              <a:defRPr sz="1700" b="0" spc="21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00" b="0" i="0" u="none" strike="noStrike" kern="0" cap="none" spc="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"/>
              </a:rPr>
              <a:t>Ключевые тренды</a:t>
            </a:r>
            <a:r>
              <a:rPr kumimoji="0" lang="en-US" sz="1700" b="0" i="0" u="none" strike="noStrike" kern="0" cap="none" spc="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"/>
              </a:rPr>
              <a:t> 2020-2021</a:t>
            </a:r>
            <a:endParaRPr kumimoji="0" sz="1700" b="0" i="0" u="none" strike="noStrike" kern="0" cap="none" spc="2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"/>
            </a:endParaRPr>
          </a:p>
        </p:txBody>
      </p:sp>
      <p:sp>
        <p:nvSpPr>
          <p:cNvPr id="2049" name="World"/>
          <p:cNvSpPr/>
          <p:nvPr/>
        </p:nvSpPr>
        <p:spPr>
          <a:xfrm>
            <a:off x="10886536" y="454597"/>
            <a:ext cx="394458" cy="394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55" y="0"/>
                  <a:pt x="21600" y="4845"/>
                  <a:pt x="21600" y="10800"/>
                </a:cubicBezTo>
                <a:cubicBezTo>
                  <a:pt x="21600" y="16755"/>
                  <a:pt x="16755" y="21600"/>
                  <a:pt x="10800" y="21600"/>
                </a:cubicBezTo>
                <a:cubicBezTo>
                  <a:pt x="4845" y="21600"/>
                  <a:pt x="0" y="16755"/>
                  <a:pt x="0" y="10800"/>
                </a:cubicBezTo>
                <a:cubicBezTo>
                  <a:pt x="0" y="4845"/>
                  <a:pt x="4845" y="0"/>
                  <a:pt x="10800" y="0"/>
                </a:cubicBezTo>
                <a:close/>
                <a:moveTo>
                  <a:pt x="9607" y="938"/>
                </a:moveTo>
                <a:cubicBezTo>
                  <a:pt x="7478" y="1194"/>
                  <a:pt x="5556" y="2125"/>
                  <a:pt x="4058" y="3512"/>
                </a:cubicBezTo>
                <a:cubicBezTo>
                  <a:pt x="4702" y="4108"/>
                  <a:pt x="5412" y="4611"/>
                  <a:pt x="6171" y="5012"/>
                </a:cubicBezTo>
                <a:cubicBezTo>
                  <a:pt x="6257" y="4850"/>
                  <a:pt x="6345" y="4689"/>
                  <a:pt x="6438" y="4531"/>
                </a:cubicBezTo>
                <a:cubicBezTo>
                  <a:pt x="7253" y="3140"/>
                  <a:pt x="8333" y="1918"/>
                  <a:pt x="9607" y="938"/>
                </a:cubicBezTo>
                <a:close/>
                <a:moveTo>
                  <a:pt x="12040" y="943"/>
                </a:moveTo>
                <a:cubicBezTo>
                  <a:pt x="13311" y="1922"/>
                  <a:pt x="14389" y="3142"/>
                  <a:pt x="15203" y="4531"/>
                </a:cubicBezTo>
                <a:cubicBezTo>
                  <a:pt x="15292" y="4684"/>
                  <a:pt x="15378" y="4839"/>
                  <a:pt x="15461" y="4995"/>
                </a:cubicBezTo>
                <a:cubicBezTo>
                  <a:pt x="16208" y="4597"/>
                  <a:pt x="16907" y="4100"/>
                  <a:pt x="17542" y="3512"/>
                </a:cubicBezTo>
                <a:cubicBezTo>
                  <a:pt x="16055" y="2136"/>
                  <a:pt x="14150" y="1207"/>
                  <a:pt x="12040" y="943"/>
                </a:cubicBezTo>
                <a:close/>
                <a:moveTo>
                  <a:pt x="11234" y="1421"/>
                </a:moveTo>
                <a:lnTo>
                  <a:pt x="11234" y="6141"/>
                </a:lnTo>
                <a:cubicBezTo>
                  <a:pt x="12435" y="6090"/>
                  <a:pt x="13598" y="5827"/>
                  <a:pt x="14680" y="5368"/>
                </a:cubicBezTo>
                <a:cubicBezTo>
                  <a:pt x="14608" y="5234"/>
                  <a:pt x="14534" y="5100"/>
                  <a:pt x="14457" y="4968"/>
                </a:cubicBezTo>
                <a:cubicBezTo>
                  <a:pt x="13640" y="3575"/>
                  <a:pt x="12538" y="2365"/>
                  <a:pt x="11234" y="1421"/>
                </a:cubicBezTo>
                <a:close/>
                <a:moveTo>
                  <a:pt x="10366" y="1451"/>
                </a:moveTo>
                <a:cubicBezTo>
                  <a:pt x="9080" y="2391"/>
                  <a:pt x="7993" y="3589"/>
                  <a:pt x="7185" y="4968"/>
                </a:cubicBezTo>
                <a:cubicBezTo>
                  <a:pt x="7105" y="5104"/>
                  <a:pt x="7028" y="5244"/>
                  <a:pt x="6954" y="5383"/>
                </a:cubicBezTo>
                <a:cubicBezTo>
                  <a:pt x="8026" y="5833"/>
                  <a:pt x="9176" y="6090"/>
                  <a:pt x="10366" y="6141"/>
                </a:cubicBezTo>
                <a:lnTo>
                  <a:pt x="10366" y="1451"/>
                </a:lnTo>
                <a:close/>
                <a:moveTo>
                  <a:pt x="18152" y="4128"/>
                </a:moveTo>
                <a:cubicBezTo>
                  <a:pt x="17448" y="4783"/>
                  <a:pt x="16672" y="5335"/>
                  <a:pt x="15841" y="5775"/>
                </a:cubicBezTo>
                <a:cubicBezTo>
                  <a:pt x="16480" y="7219"/>
                  <a:pt x="16841" y="8779"/>
                  <a:pt x="16899" y="10368"/>
                </a:cubicBezTo>
                <a:lnTo>
                  <a:pt x="20724" y="10368"/>
                </a:lnTo>
                <a:cubicBezTo>
                  <a:pt x="20621" y="7972"/>
                  <a:pt x="19665" y="5793"/>
                  <a:pt x="18152" y="4128"/>
                </a:cubicBezTo>
                <a:close/>
                <a:moveTo>
                  <a:pt x="3448" y="4128"/>
                </a:moveTo>
                <a:cubicBezTo>
                  <a:pt x="1935" y="5793"/>
                  <a:pt x="979" y="7972"/>
                  <a:pt x="876" y="10368"/>
                </a:cubicBezTo>
                <a:lnTo>
                  <a:pt x="4742" y="10368"/>
                </a:lnTo>
                <a:cubicBezTo>
                  <a:pt x="4800" y="8785"/>
                  <a:pt x="5159" y="7231"/>
                  <a:pt x="5793" y="5792"/>
                </a:cubicBezTo>
                <a:cubicBezTo>
                  <a:pt x="4950" y="5349"/>
                  <a:pt x="4161" y="4792"/>
                  <a:pt x="3448" y="4128"/>
                </a:cubicBezTo>
                <a:close/>
                <a:moveTo>
                  <a:pt x="15059" y="6148"/>
                </a:moveTo>
                <a:cubicBezTo>
                  <a:pt x="13861" y="6662"/>
                  <a:pt x="12569" y="6956"/>
                  <a:pt x="11234" y="7008"/>
                </a:cubicBezTo>
                <a:lnTo>
                  <a:pt x="11234" y="10368"/>
                </a:lnTo>
                <a:lnTo>
                  <a:pt x="16031" y="10368"/>
                </a:lnTo>
                <a:cubicBezTo>
                  <a:pt x="15974" y="8908"/>
                  <a:pt x="15644" y="7475"/>
                  <a:pt x="15059" y="6148"/>
                </a:cubicBezTo>
                <a:close/>
                <a:moveTo>
                  <a:pt x="6576" y="6163"/>
                </a:moveTo>
                <a:cubicBezTo>
                  <a:pt x="5996" y="7486"/>
                  <a:pt x="5666" y="8914"/>
                  <a:pt x="5609" y="10368"/>
                </a:cubicBezTo>
                <a:lnTo>
                  <a:pt x="10366" y="10368"/>
                </a:lnTo>
                <a:lnTo>
                  <a:pt x="10366" y="7008"/>
                </a:lnTo>
                <a:cubicBezTo>
                  <a:pt x="9043" y="6956"/>
                  <a:pt x="7765" y="6668"/>
                  <a:pt x="6576" y="6163"/>
                </a:cubicBezTo>
                <a:close/>
                <a:moveTo>
                  <a:pt x="20724" y="11234"/>
                </a:moveTo>
                <a:lnTo>
                  <a:pt x="16900" y="11234"/>
                </a:lnTo>
                <a:cubicBezTo>
                  <a:pt x="16847" y="12849"/>
                  <a:pt x="16481" y="14437"/>
                  <a:pt x="15827" y="15903"/>
                </a:cubicBezTo>
                <a:cubicBezTo>
                  <a:pt x="16647" y="16335"/>
                  <a:pt x="17415" y="16876"/>
                  <a:pt x="18112" y="17518"/>
                </a:cubicBezTo>
                <a:cubicBezTo>
                  <a:pt x="19648" y="15847"/>
                  <a:pt x="20620" y="13652"/>
                  <a:pt x="20724" y="11234"/>
                </a:cubicBezTo>
                <a:close/>
                <a:moveTo>
                  <a:pt x="16033" y="11234"/>
                </a:moveTo>
                <a:lnTo>
                  <a:pt x="11234" y="11234"/>
                </a:lnTo>
                <a:lnTo>
                  <a:pt x="11234" y="14676"/>
                </a:lnTo>
                <a:cubicBezTo>
                  <a:pt x="12564" y="14728"/>
                  <a:pt x="13851" y="15021"/>
                  <a:pt x="15046" y="15532"/>
                </a:cubicBezTo>
                <a:cubicBezTo>
                  <a:pt x="15645" y="14182"/>
                  <a:pt x="15981" y="12720"/>
                  <a:pt x="16033" y="11234"/>
                </a:cubicBezTo>
                <a:close/>
                <a:moveTo>
                  <a:pt x="10366" y="11234"/>
                </a:moveTo>
                <a:lnTo>
                  <a:pt x="5608" y="11234"/>
                </a:lnTo>
                <a:cubicBezTo>
                  <a:pt x="5660" y="12714"/>
                  <a:pt x="5995" y="14169"/>
                  <a:pt x="6590" y="15515"/>
                </a:cubicBezTo>
                <a:cubicBezTo>
                  <a:pt x="7775" y="15013"/>
                  <a:pt x="9048" y="14728"/>
                  <a:pt x="10366" y="14676"/>
                </a:cubicBezTo>
                <a:lnTo>
                  <a:pt x="10366" y="11234"/>
                </a:lnTo>
                <a:close/>
                <a:moveTo>
                  <a:pt x="4740" y="11234"/>
                </a:moveTo>
                <a:lnTo>
                  <a:pt x="876" y="11234"/>
                </a:lnTo>
                <a:cubicBezTo>
                  <a:pt x="980" y="13652"/>
                  <a:pt x="1952" y="15847"/>
                  <a:pt x="3488" y="17518"/>
                </a:cubicBezTo>
                <a:cubicBezTo>
                  <a:pt x="4194" y="16867"/>
                  <a:pt x="4973" y="16321"/>
                  <a:pt x="5805" y="15886"/>
                </a:cubicBezTo>
                <a:cubicBezTo>
                  <a:pt x="5156" y="14425"/>
                  <a:pt x="4793" y="12842"/>
                  <a:pt x="4740" y="11234"/>
                </a:cubicBezTo>
                <a:close/>
                <a:moveTo>
                  <a:pt x="11234" y="15544"/>
                </a:moveTo>
                <a:lnTo>
                  <a:pt x="11234" y="20226"/>
                </a:lnTo>
                <a:cubicBezTo>
                  <a:pt x="12574" y="19256"/>
                  <a:pt x="13701" y="18005"/>
                  <a:pt x="14523" y="16566"/>
                </a:cubicBezTo>
                <a:cubicBezTo>
                  <a:pt x="14571" y="16481"/>
                  <a:pt x="14618" y="16396"/>
                  <a:pt x="14664" y="16310"/>
                </a:cubicBezTo>
                <a:cubicBezTo>
                  <a:pt x="13587" y="15855"/>
                  <a:pt x="12430" y="15594"/>
                  <a:pt x="11234" y="15544"/>
                </a:cubicBezTo>
                <a:close/>
                <a:moveTo>
                  <a:pt x="10366" y="15544"/>
                </a:moveTo>
                <a:cubicBezTo>
                  <a:pt x="9182" y="15594"/>
                  <a:pt x="8037" y="15849"/>
                  <a:pt x="6969" y="16295"/>
                </a:cubicBezTo>
                <a:cubicBezTo>
                  <a:pt x="7018" y="16386"/>
                  <a:pt x="7068" y="16476"/>
                  <a:pt x="7120" y="16566"/>
                </a:cubicBezTo>
                <a:cubicBezTo>
                  <a:pt x="7933" y="17990"/>
                  <a:pt x="9044" y="19230"/>
                  <a:pt x="10366" y="20196"/>
                </a:cubicBezTo>
                <a:lnTo>
                  <a:pt x="10366" y="15544"/>
                </a:lnTo>
                <a:close/>
                <a:moveTo>
                  <a:pt x="6185" y="16666"/>
                </a:moveTo>
                <a:cubicBezTo>
                  <a:pt x="5438" y="17059"/>
                  <a:pt x="4739" y="17548"/>
                  <a:pt x="4102" y="18131"/>
                </a:cubicBezTo>
                <a:cubicBezTo>
                  <a:pt x="5577" y="19479"/>
                  <a:pt x="7457" y="20390"/>
                  <a:pt x="9538" y="20655"/>
                </a:cubicBezTo>
                <a:cubicBezTo>
                  <a:pt x="8257" y="19655"/>
                  <a:pt x="7174" y="18410"/>
                  <a:pt x="6367" y="16997"/>
                </a:cubicBezTo>
                <a:cubicBezTo>
                  <a:pt x="6305" y="16887"/>
                  <a:pt x="6244" y="16777"/>
                  <a:pt x="6185" y="16666"/>
                </a:cubicBezTo>
                <a:close/>
                <a:moveTo>
                  <a:pt x="15447" y="16683"/>
                </a:moveTo>
                <a:cubicBezTo>
                  <a:pt x="15391" y="16788"/>
                  <a:pt x="15333" y="16893"/>
                  <a:pt x="15274" y="16997"/>
                </a:cubicBezTo>
                <a:cubicBezTo>
                  <a:pt x="14468" y="18407"/>
                  <a:pt x="13388" y="19649"/>
                  <a:pt x="12111" y="20648"/>
                </a:cubicBezTo>
                <a:cubicBezTo>
                  <a:pt x="14172" y="20375"/>
                  <a:pt x="16035" y="19468"/>
                  <a:pt x="17498" y="18131"/>
                </a:cubicBezTo>
                <a:cubicBezTo>
                  <a:pt x="16870" y="17557"/>
                  <a:pt x="16182" y="17073"/>
                  <a:pt x="15447" y="1668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b="0">
                <a:solidFill>
                  <a:srgbClr val="000000"/>
                </a:solidFill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2051" name="Whatsapp Business, Apple Business Chat, FB-messenger, VK, Google RCS, автоматизированные телефонные обзвоны и push-нотификации – часть омниканальной коммуникационной стратегии компаний, размывающая sms-коммуникации (рынок объемом 15 млрд.р. в год)"/>
          <p:cNvSpPr txBox="1"/>
          <p:nvPr/>
        </p:nvSpPr>
        <p:spPr>
          <a:xfrm>
            <a:off x="972304" y="5017031"/>
            <a:ext cx="5197756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>
                <a:latin typeface="+mj-lt"/>
                <a:ea typeface="+mj-ea"/>
                <a:cs typeface="+mj-cs"/>
                <a:sym typeface="Helvetica Neue Light"/>
              </a:defRPr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 Light"/>
              </a:rPr>
              <a:t>Большинство операторов мета-ассистентов создают экосистемы для разработчиков, магазины навыков, делятся доходами от монетизации. Это формирует новый сегмент </a:t>
            </a:r>
            <a:r>
              <a:rPr kumimoji="0" lang="ru-RU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 Light"/>
              </a:rPr>
              <a:t>стартапов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 Light"/>
              </a:rPr>
              <a:t> – разработчиков голосовых навыков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cs typeface="Arial" pitchFamily="34" charset="0"/>
              <a:sym typeface="Helvetica Neue Light"/>
            </a:endParaRPr>
          </a:p>
        </p:txBody>
      </p:sp>
      <p:sp>
        <p:nvSpPr>
          <p:cNvPr id="2052" name="Маруся, Марвин, Алиса – это не полный список новых ассистентов и устройств на российском рынке в 2020"/>
          <p:cNvSpPr txBox="1"/>
          <p:nvPr/>
        </p:nvSpPr>
        <p:spPr>
          <a:xfrm>
            <a:off x="6322908" y="2238359"/>
            <a:ext cx="2410383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Развитие технологий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ML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 и </a:t>
            </a:r>
            <a:r>
              <a:rPr kumimoji="0" lang="ru-RU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мощостей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GPU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 </a:t>
            </a:r>
            <a:r>
              <a:rPr kumimoji="0" lang="ru-RU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коммодизирует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 создание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custom 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голосов и делает синтезируемую речь более эмоциональной.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cs typeface="Arial" pitchFamily="34" charset="0"/>
              <a:sym typeface="Helvetica Neue"/>
            </a:endParaRPr>
          </a:p>
        </p:txBody>
      </p:sp>
      <p:sp>
        <p:nvSpPr>
          <p:cNvPr id="2055" name="крупных компаний в РФ используют разговорный AI и чатботы 55% - для обслуживания клиентов, 50% - для операционных процессов. 76% - телеком, 60% - банки. (KPMG, 2019)."/>
          <p:cNvSpPr txBox="1"/>
          <p:nvPr/>
        </p:nvSpPr>
        <p:spPr>
          <a:xfrm>
            <a:off x="9082969" y="3382566"/>
            <a:ext cx="2322701" cy="1179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Стремительно растет рынок умных экранов, открывая возможности по созданию </a:t>
            </a:r>
            <a:r>
              <a:rPr kumimoji="0" lang="ru-RU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мультимодальных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Voice First 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приложений.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 </a:t>
            </a:r>
          </a:p>
        </p:txBody>
      </p:sp>
      <p:sp>
        <p:nvSpPr>
          <p:cNvPr id="2056" name="TextBox 13"/>
          <p:cNvSpPr txBox="1"/>
          <p:nvPr/>
        </p:nvSpPr>
        <p:spPr>
          <a:xfrm>
            <a:off x="946904" y="1867982"/>
            <a:ext cx="2315742" cy="398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189">
              <a:lnSpc>
                <a:spcPct val="120000"/>
              </a:lnSpc>
              <a:defRPr sz="1600" spc="20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Voice</a:t>
            </a:r>
            <a:r>
              <a:rPr kumimoji="0" lang="ru-RU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 </a:t>
            </a:r>
            <a:r>
              <a:rPr kumimoji="0" lang="en-US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UX to Apps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gradFill flip="none" rotWithShape="1">
                <a:gsLst>
                  <a:gs pos="654">
                    <a:srgbClr val="00FDFF"/>
                  </a:gs>
                  <a:gs pos="100000">
                    <a:srgbClr val="0096FF"/>
                  </a:gs>
                </a:gsLst>
                <a:lin ang="18000000" scaled="0"/>
              </a:gra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2057" name="Прямоугольник 14"/>
          <p:cNvSpPr txBox="1"/>
          <p:nvPr/>
        </p:nvSpPr>
        <p:spPr>
          <a:xfrm>
            <a:off x="930146" y="2478033"/>
            <a:ext cx="2315742" cy="2031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Голосовой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UX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 становится все более привычным элементом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UX 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для мобильных приложений. В России примеры Тинькофф и </a:t>
            </a:r>
            <a:r>
              <a:rPr kumimoji="0" lang="ru-RU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Альфа-банка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cs typeface="Arial" pitchFamily="34" charset="0"/>
              <a:sym typeface="Helvetica Neue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45% 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американцев хотели бы видеть голосовой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UX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 в своих любимых приложениях.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cs typeface="Arial" pitchFamily="34" charset="0"/>
              <a:sym typeface="Helvetica Neue"/>
            </a:endParaRPr>
          </a:p>
        </p:txBody>
      </p:sp>
      <p:sp>
        <p:nvSpPr>
          <p:cNvPr id="2058" name="Rectangle 5"/>
          <p:cNvSpPr/>
          <p:nvPr/>
        </p:nvSpPr>
        <p:spPr>
          <a:xfrm>
            <a:off x="756373" y="1655989"/>
            <a:ext cx="2715245" cy="2903195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latin typeface="+mj-lt"/>
                <a:ea typeface="+mj-ea"/>
                <a:cs typeface="+mj-cs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59" name="TextBox 13"/>
          <p:cNvSpPr txBox="1"/>
          <p:nvPr/>
        </p:nvSpPr>
        <p:spPr>
          <a:xfrm>
            <a:off x="972304" y="4616666"/>
            <a:ext cx="1219202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189">
              <a:lnSpc>
                <a:spcPct val="120000"/>
              </a:lnSpc>
              <a:defRPr sz="1600" spc="20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1" i="0" u="none" strike="noStrike" kern="0" cap="none" spc="20" normalizeH="0" baseline="0" noProof="0" dirty="0">
              <a:ln>
                <a:noFill/>
              </a:ln>
              <a:gradFill flip="none" rotWithShape="1">
                <a:gsLst>
                  <a:gs pos="654">
                    <a:srgbClr val="00FDFF"/>
                  </a:gs>
                  <a:gs pos="100000">
                    <a:srgbClr val="0096FF"/>
                  </a:gs>
                </a:gsLst>
                <a:lin ang="18000000" scaled="0"/>
              </a:gra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2064" name="Rectangle 5"/>
          <p:cNvSpPr/>
          <p:nvPr/>
        </p:nvSpPr>
        <p:spPr>
          <a:xfrm>
            <a:off x="756373" y="4574897"/>
            <a:ext cx="5424094" cy="1453849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latin typeface="+mj-lt"/>
                <a:ea typeface="+mj-ea"/>
                <a:cs typeface="+mj-cs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65" name="Rectangle 5"/>
          <p:cNvSpPr/>
          <p:nvPr/>
        </p:nvSpPr>
        <p:spPr>
          <a:xfrm>
            <a:off x="6187426" y="1659888"/>
            <a:ext cx="2715245" cy="2893319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latin typeface="+mj-lt"/>
                <a:ea typeface="+mj-ea"/>
                <a:cs typeface="+mj-cs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66" name="TextBox 13"/>
          <p:cNvSpPr txBox="1"/>
          <p:nvPr/>
        </p:nvSpPr>
        <p:spPr>
          <a:xfrm>
            <a:off x="9091263" y="3095599"/>
            <a:ext cx="2508766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457189">
              <a:lnSpc>
                <a:spcPct val="120000"/>
              </a:lnSpc>
              <a:defRPr sz="1600" spc="20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Умные экраны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gradFill flip="none" rotWithShape="1">
                <a:gsLst>
                  <a:gs pos="654">
                    <a:srgbClr val="00FDFF"/>
                  </a:gs>
                  <a:gs pos="100000">
                    <a:srgbClr val="0096FF"/>
                  </a:gs>
                </a:gsLst>
                <a:lin ang="18000000" scaled="0"/>
              </a:gra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2067" name="Rectangle 5"/>
          <p:cNvSpPr/>
          <p:nvPr/>
        </p:nvSpPr>
        <p:spPr>
          <a:xfrm>
            <a:off x="8907571" y="3111805"/>
            <a:ext cx="2721762" cy="2903483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latin typeface="+mj-lt"/>
                <a:ea typeface="+mj-ea"/>
                <a:cs typeface="+mj-cs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70" name="Rectangle 5"/>
          <p:cNvSpPr/>
          <p:nvPr/>
        </p:nvSpPr>
        <p:spPr>
          <a:xfrm>
            <a:off x="3465550" y="1659888"/>
            <a:ext cx="2727945" cy="2916183"/>
          </a:xfrm>
          <a:prstGeom prst="rect">
            <a:avLst/>
          </a:prstGeom>
          <a:gradFill>
            <a:gsLst>
              <a:gs pos="14734">
                <a:srgbClr val="0DA9B7"/>
              </a:gs>
              <a:gs pos="100000">
                <a:srgbClr val="3C78CB">
                  <a:alpha val="0"/>
                </a:srgbClr>
              </a:gs>
            </a:gsLst>
            <a:lin ang="36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latin typeface="+mj-lt"/>
                <a:ea typeface="+mj-ea"/>
                <a:cs typeface="+mj-cs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71" name="Just AI ведет 3 проекта создания UX Ассистентов (ближайшая аналогия – «Олег» у Тинькофф) для банков и финтех компаний – они улучшают пользовательский опыт и дают новый удобный дополнительный интерфейс к услугам"/>
          <p:cNvSpPr txBox="1"/>
          <p:nvPr/>
        </p:nvSpPr>
        <p:spPr>
          <a:xfrm>
            <a:off x="3549581" y="2353717"/>
            <a:ext cx="2410383" cy="2041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Полная замена операторов КЦ достаточно сложное решение, в то время как исходящие </a:t>
            </a:r>
            <a:r>
              <a:rPr kumimoji="0" lang="ru-RU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обзвоны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 клиентов и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call steering IVR 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с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NLU 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на первой линии – быстро настраиваемое решение. В этом сегменте появляется все больше игроков.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cs typeface="Arial" pitchFamily="34" charset="0"/>
              <a:sym typeface="Helvetica Neue"/>
            </a:endParaRPr>
          </a:p>
        </p:txBody>
      </p:sp>
      <p:sp>
        <p:nvSpPr>
          <p:cNvPr id="31" name="TextBox 13"/>
          <p:cNvSpPr txBox="1"/>
          <p:nvPr/>
        </p:nvSpPr>
        <p:spPr>
          <a:xfrm>
            <a:off x="3568071" y="1679259"/>
            <a:ext cx="2618287" cy="693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457189">
              <a:lnSpc>
                <a:spcPct val="120000"/>
              </a:lnSpc>
              <a:defRPr sz="1600" spc="20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Исходящие звонки и умный </a:t>
            </a:r>
            <a:r>
              <a:rPr kumimoji="0" lang="en-US" sz="1600" b="1" i="0" u="none" strike="noStrike" kern="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IVR</a:t>
            </a:r>
            <a:r>
              <a:rPr kumimoji="0" lang="ru-RU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 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gradFill flip="none" rotWithShape="1">
                <a:gsLst>
                  <a:gs pos="654">
                    <a:srgbClr val="00FDFF"/>
                  </a:gs>
                  <a:gs pos="100000">
                    <a:srgbClr val="0096FF"/>
                  </a:gs>
                </a:gsLst>
                <a:lin ang="18000000" scaled="0"/>
              </a:gra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32" name="TextBox 13"/>
          <p:cNvSpPr txBox="1"/>
          <p:nvPr/>
        </p:nvSpPr>
        <p:spPr>
          <a:xfrm>
            <a:off x="6296015" y="1810053"/>
            <a:ext cx="1558837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457189">
              <a:lnSpc>
                <a:spcPct val="120000"/>
              </a:lnSpc>
              <a:defRPr sz="1600" spc="20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Voice</a:t>
            </a:r>
            <a:r>
              <a:rPr kumimoji="0" lang="ru-RU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 </a:t>
            </a:r>
            <a:r>
              <a:rPr kumimoji="0" lang="en-US" sz="1600" b="1" i="0" u="none" strike="noStrike" kern="0" cap="none" spc="20" normalizeH="0" baseline="0" noProof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Cloning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gradFill flip="none" rotWithShape="1">
                <a:gsLst>
                  <a:gs pos="654">
                    <a:srgbClr val="00FDFF"/>
                  </a:gs>
                  <a:gs pos="100000">
                    <a:srgbClr val="0096FF"/>
                  </a:gs>
                </a:gsLst>
                <a:lin ang="18000000" scaled="0"/>
              </a:gra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33" name="TextBox 13"/>
          <p:cNvSpPr txBox="1"/>
          <p:nvPr/>
        </p:nvSpPr>
        <p:spPr>
          <a:xfrm>
            <a:off x="960558" y="4609035"/>
            <a:ext cx="4158496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457189">
              <a:lnSpc>
                <a:spcPct val="120000"/>
              </a:lnSpc>
              <a:defRPr sz="1600" spc="20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Экосистемы для разработчиков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gradFill flip="none" rotWithShape="1">
                <a:gsLst>
                  <a:gs pos="654">
                    <a:srgbClr val="00FDFF"/>
                  </a:gs>
                  <a:gs pos="100000">
                    <a:srgbClr val="0096FF"/>
                  </a:gs>
                </a:gsLst>
                <a:lin ang="18000000" scaled="0"/>
              </a:gra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24" name="TextBox 13"/>
          <p:cNvSpPr txBox="1"/>
          <p:nvPr/>
        </p:nvSpPr>
        <p:spPr>
          <a:xfrm>
            <a:off x="6180467" y="4619748"/>
            <a:ext cx="2598097" cy="398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457189">
              <a:lnSpc>
                <a:spcPct val="120000"/>
              </a:lnSpc>
              <a:defRPr sz="1600" spc="20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Ассистенты в авто и ТВ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gradFill flip="none" rotWithShape="1">
                <a:gsLst>
                  <a:gs pos="654">
                    <a:srgbClr val="00FDFF"/>
                  </a:gs>
                  <a:gs pos="100000">
                    <a:srgbClr val="0096FF"/>
                  </a:gs>
                </a:gsLst>
                <a:lin ang="18000000" scaled="0"/>
              </a:gra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25" name="TextBox 13"/>
          <p:cNvSpPr txBox="1"/>
          <p:nvPr/>
        </p:nvSpPr>
        <p:spPr>
          <a:xfrm>
            <a:off x="9032084" y="1708803"/>
            <a:ext cx="2275803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457189">
              <a:lnSpc>
                <a:spcPct val="120000"/>
              </a:lnSpc>
              <a:defRPr sz="1600" spc="20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Средний бизнес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gradFill flip="none" rotWithShape="1">
                <a:gsLst>
                  <a:gs pos="654">
                    <a:srgbClr val="00FDFF"/>
                  </a:gs>
                  <a:gs pos="100000">
                    <a:srgbClr val="0096FF"/>
                  </a:gs>
                </a:gsLst>
                <a:lin ang="18000000" scaled="0"/>
              </a:gra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26" name="крупных компаний в РФ используют разговорный AI и чатботы 55% - для обслуживания клиентов, 50% - для операционных процессов. 76% - телеком, 60% - банки. (KPMG, 2019)."/>
          <p:cNvSpPr txBox="1"/>
          <p:nvPr/>
        </p:nvSpPr>
        <p:spPr>
          <a:xfrm>
            <a:off x="6217098" y="4979906"/>
            <a:ext cx="2690032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Следующим за умным домом сегментом, куда проникают ассистенты становятся </a:t>
            </a:r>
            <a:r>
              <a:rPr kumimoji="0" lang="ru-RU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СмартТВ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 и автомобили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cs typeface="Arial" pitchFamily="34" charset="0"/>
              <a:sym typeface="Helvetica Neue"/>
            </a:endParaRPr>
          </a:p>
        </p:txBody>
      </p:sp>
      <p:sp>
        <p:nvSpPr>
          <p:cNvPr id="27" name="крупных компаний в РФ используют разговорный AI и чатботы 55% - для обслуживания клиентов, 50% - для операционных процессов. 76% - телеком, 60% - банки. (KPMG, 2019)."/>
          <p:cNvSpPr txBox="1"/>
          <p:nvPr/>
        </p:nvSpPr>
        <p:spPr>
          <a:xfrm>
            <a:off x="9032084" y="2142180"/>
            <a:ext cx="2322701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Вслед за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enterprise 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сегментом, все больше средних компаний внедряют Разговорный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AI</a:t>
            </a:r>
          </a:p>
        </p:txBody>
      </p:sp>
      <p:pic>
        <p:nvPicPr>
          <p:cNvPr id="28" name="facts.png" descr="facts.png"/>
          <p:cNvPicPr>
            <a:picLocks noChangeAspect="1"/>
          </p:cNvPicPr>
          <p:nvPr/>
        </p:nvPicPr>
        <p:blipFill>
          <a:blip r:embed="rId2"/>
          <a:srcRect l="38297" t="2594" r="28586" b="64228"/>
          <a:stretch>
            <a:fillRect/>
          </a:stretch>
        </p:blipFill>
        <p:spPr>
          <a:xfrm>
            <a:off x="8879237" y="4568706"/>
            <a:ext cx="2750096" cy="1457200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Rectangle 5"/>
          <p:cNvSpPr/>
          <p:nvPr/>
        </p:nvSpPr>
        <p:spPr>
          <a:xfrm>
            <a:off x="8906216" y="4550540"/>
            <a:ext cx="2723117" cy="1453849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latin typeface="+mj-lt"/>
                <a:ea typeface="+mj-ea"/>
                <a:cs typeface="+mj-cs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" name="крупных компаний в РФ используют разговорный AI и чатботы 55% - для обслуживания клиентов, 50% - для операционных процессов. 76% - телеком, 60% - банки. (KPMG, 2019)."/>
          <p:cNvSpPr txBox="1"/>
          <p:nvPr/>
        </p:nvSpPr>
        <p:spPr>
          <a:xfrm>
            <a:off x="9036986" y="4981456"/>
            <a:ext cx="2322701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Игры, интерактивный контент от брендов – бурно развиваются в экосистемах ассистентов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cs typeface="Arial" pitchFamily="34" charset="0"/>
              <a:sym typeface="Helvetica Neue"/>
            </a:endParaRPr>
          </a:p>
        </p:txBody>
      </p:sp>
      <p:sp>
        <p:nvSpPr>
          <p:cNvPr id="34" name="TextBox 13"/>
          <p:cNvSpPr txBox="1"/>
          <p:nvPr/>
        </p:nvSpPr>
        <p:spPr>
          <a:xfrm>
            <a:off x="9045280" y="4586767"/>
            <a:ext cx="2508766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457189">
              <a:lnSpc>
                <a:spcPct val="120000"/>
              </a:lnSpc>
              <a:defRPr sz="1600" spc="20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Игры и контент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gradFill flip="none" rotWithShape="1">
                <a:gsLst>
                  <a:gs pos="654">
                    <a:srgbClr val="00FDFF"/>
                  </a:gs>
                  <a:gs pos="100000">
                    <a:srgbClr val="0096FF"/>
                  </a:gs>
                </a:gsLst>
                <a:lin ang="18000000" scaled="0"/>
              </a:gra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0135727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facts.png" descr="facts.png"/>
          <p:cNvPicPr>
            <a:picLocks noChangeAspect="1"/>
          </p:cNvPicPr>
          <p:nvPr/>
        </p:nvPicPr>
        <p:blipFill>
          <a:blip r:embed="rId3"/>
          <a:srcRect l="73473" t="1418" r="1209" b="73218"/>
          <a:stretch>
            <a:fillRect/>
          </a:stretch>
        </p:blipFill>
        <p:spPr>
          <a:xfrm>
            <a:off x="8900734" y="1654248"/>
            <a:ext cx="2716317" cy="1464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facts.png" descr="facts.png"/>
          <p:cNvPicPr>
            <a:picLocks noChangeAspect="1"/>
          </p:cNvPicPr>
          <p:nvPr/>
        </p:nvPicPr>
        <p:blipFill>
          <a:blip r:embed="rId3"/>
          <a:srcRect l="38297" t="2594" r="28586" b="64228"/>
          <a:stretch>
            <a:fillRect/>
          </a:stretch>
        </p:blipFill>
        <p:spPr>
          <a:xfrm>
            <a:off x="6191889" y="4571545"/>
            <a:ext cx="2703612" cy="1457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facts.png" descr="facts.png"/>
          <p:cNvPicPr>
            <a:picLocks noChangeAspect="1"/>
          </p:cNvPicPr>
          <p:nvPr/>
        </p:nvPicPr>
        <p:blipFill>
          <a:blip r:embed="rId3"/>
          <a:srcRect l="155" r="66955" b="67059"/>
          <a:stretch>
            <a:fillRect/>
          </a:stretch>
        </p:blipFill>
        <p:spPr>
          <a:xfrm>
            <a:off x="3486001" y="3112359"/>
            <a:ext cx="2684914" cy="1446829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Whatsapp Business, Apple Business Chat, FB-messenger, VK, Google RCS, автоматизированные телефонные обзвоны и push-нотификации – часть омниканальной коммуникационной стратегии компаний, размывающая sms-коммуникации (рынок объемом 15 млрд.р. в год)"/>
          <p:cNvSpPr txBox="1"/>
          <p:nvPr/>
        </p:nvSpPr>
        <p:spPr>
          <a:xfrm>
            <a:off x="972304" y="4707037"/>
            <a:ext cx="2315743" cy="12028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lang="ru-RU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Стартапы</a:t>
            </a: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в области голосовых игр, роботов, игрушек, изменения голоса, биометрии, создания </a:t>
            </a:r>
            <a:r>
              <a:rPr kumimoji="0" lang="ru-RU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чатботов</a:t>
            </a: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, </a:t>
            </a:r>
            <a:r>
              <a:rPr kumimoji="0" lang="ru-RU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обзвонов</a:t>
            </a: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, маркетинга и т.п. </a:t>
            </a:r>
            <a:endParaRPr kumimoji="0" sz="1100" b="0" i="0" u="none" strike="noStrike" kern="0" cap="none" spc="19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7" name="Маруся, Марвин, Алиса – это не полный список новых ассистентов и устройств на российском рынке в 2020"/>
          <p:cNvSpPr txBox="1"/>
          <p:nvPr/>
        </p:nvSpPr>
        <p:spPr>
          <a:xfrm>
            <a:off x="6312515" y="2393287"/>
            <a:ext cx="2404311" cy="542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0" marR="0" lvl="0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Just AI,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Dasha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AI, Neuronet.AI,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Kvint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,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Voximplant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,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Zvonobot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8" name="умных колонок и умных экранов будет продано в России до конца 2021-го года"/>
          <p:cNvSpPr txBox="1"/>
          <p:nvPr/>
        </p:nvSpPr>
        <p:spPr>
          <a:xfrm>
            <a:off x="6339856" y="3589644"/>
            <a:ext cx="2322705" cy="982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30000"/>
              </a:lnSpc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Yandex.Cloud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, </a:t>
            </a: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Тинькофф, ЦРТ,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3iTech</a:t>
            </a:r>
          </a:p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Google, Nuance, Baidu,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iFlyTek</a:t>
            </a: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9" name="входящих запросов к виртуальному CX оператору МТС обрабатывается без помощи людей"/>
          <p:cNvSpPr txBox="1"/>
          <p:nvPr/>
        </p:nvSpPr>
        <p:spPr>
          <a:xfrm>
            <a:off x="3629774" y="4995025"/>
            <a:ext cx="2482497" cy="982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30000"/>
              </a:lnSpc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Системные интеграторы, ЦРТ, </a:t>
            </a:r>
            <a:r>
              <a:rPr kumimoji="0" lang="ru-RU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Нанаосемантика</a:t>
            </a: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,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Just AI</a:t>
            </a: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,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Naumen</a:t>
            </a: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,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Digital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Intelligence,Eora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.</a:t>
            </a:r>
          </a:p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Cognigy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, Kore.ai,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SoundHound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0" name="крупных компаний в РФ используют разговорный AI и чатботы 55% - для обслуживания клиентов, 50% - для операционных процессов. 76% - телеком, 60% - банки. (KPMG, 2019)."/>
          <p:cNvSpPr txBox="1"/>
          <p:nvPr/>
        </p:nvSpPr>
        <p:spPr>
          <a:xfrm>
            <a:off x="9094641" y="3855193"/>
            <a:ext cx="2328499" cy="12028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0" marR="0" lvl="0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Just AI</a:t>
            </a:r>
          </a:p>
          <a:p>
            <a:pPr marL="0" marR="0" lvl="0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Naumen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lang="ru-RU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Наносемантика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Центр Речевых Технологий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DeepPavlov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1" name="TextBox 13"/>
          <p:cNvSpPr txBox="1"/>
          <p:nvPr/>
        </p:nvSpPr>
        <p:spPr>
          <a:xfrm>
            <a:off x="946903" y="1753412"/>
            <a:ext cx="2315743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189">
              <a:lnSpc>
                <a:spcPct val="120000"/>
              </a:lnSpc>
              <a:defRPr sz="1600" spc="20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Площадки развития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gradFill flip="none" rotWithShape="1">
                <a:gsLst>
                  <a:gs pos="654">
                    <a:srgbClr val="00FDFF"/>
                  </a:gs>
                  <a:gs pos="100000">
                    <a:srgbClr val="0096FF"/>
                  </a:gs>
                </a:gsLst>
                <a:lin ang="18000000" scaled="0"/>
              </a:gra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272" name="Прямоугольник 14"/>
          <p:cNvSpPr txBox="1"/>
          <p:nvPr/>
        </p:nvSpPr>
        <p:spPr>
          <a:xfrm>
            <a:off x="946904" y="2135130"/>
            <a:ext cx="2448478" cy="972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0" marR="0" lvl="0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Conversations</a:t>
            </a: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,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Yandex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and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Sber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Developers Partnerships</a:t>
            </a: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,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CCWF</a:t>
            </a: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.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  <a:p>
            <a:pPr marL="0" marR="0" lvl="0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Voice,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SpeechTech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,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ChatBot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Summit,</a:t>
            </a:r>
          </a:p>
          <a:p>
            <a:pPr marL="0" marR="0" lvl="0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Voicebot.ai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3" name="Rectangle 5"/>
          <p:cNvSpPr/>
          <p:nvPr/>
        </p:nvSpPr>
        <p:spPr>
          <a:xfrm>
            <a:off x="756370" y="1655990"/>
            <a:ext cx="2715250" cy="1453848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4" name="TextBox 13"/>
          <p:cNvSpPr txBox="1"/>
          <p:nvPr/>
        </p:nvSpPr>
        <p:spPr>
          <a:xfrm>
            <a:off x="3596266" y="4647444"/>
            <a:ext cx="2516005" cy="398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457189">
              <a:lnSpc>
                <a:spcPct val="120000"/>
              </a:lnSpc>
              <a:defRPr sz="1600" spc="20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Решения и внедрения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gradFill flip="none" rotWithShape="1">
                <a:gsLst>
                  <a:gs pos="654">
                    <a:srgbClr val="00FDFF"/>
                  </a:gs>
                  <a:gs pos="100000">
                    <a:srgbClr val="0096FF"/>
                  </a:gs>
                </a:gsLst>
                <a:lin ang="18000000" scaled="0"/>
              </a:gra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275" name="Rectangle 5"/>
          <p:cNvSpPr/>
          <p:nvPr/>
        </p:nvSpPr>
        <p:spPr>
          <a:xfrm>
            <a:off x="3471747" y="4574897"/>
            <a:ext cx="2715244" cy="1453852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6" name="TextBox 13"/>
          <p:cNvSpPr txBox="1"/>
          <p:nvPr/>
        </p:nvSpPr>
        <p:spPr>
          <a:xfrm>
            <a:off x="946904" y="3342072"/>
            <a:ext cx="2315743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189">
              <a:lnSpc>
                <a:spcPct val="120000"/>
              </a:lnSpc>
              <a:defRPr sz="1600" spc="20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Исследования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gradFill flip="none" rotWithShape="1">
                <a:gsLst>
                  <a:gs pos="654">
                    <a:srgbClr val="00FDFF"/>
                  </a:gs>
                  <a:gs pos="100000">
                    <a:srgbClr val="0096FF"/>
                  </a:gs>
                </a:gsLst>
                <a:lin ang="18000000" scaled="0"/>
              </a:gra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277" name="Прямоугольник 14"/>
          <p:cNvSpPr txBox="1"/>
          <p:nvPr/>
        </p:nvSpPr>
        <p:spPr>
          <a:xfrm>
            <a:off x="946904" y="3728887"/>
            <a:ext cx="2315743" cy="752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0" marR="0" lvl="0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МФТИ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DeepPavlov</a:t>
            </a: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, ИТМО,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Huawei R&amp;D Labs,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SberDevices,Yandex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8" name="Rectangle 5"/>
          <p:cNvSpPr/>
          <p:nvPr/>
        </p:nvSpPr>
        <p:spPr>
          <a:xfrm>
            <a:off x="756370" y="3116490"/>
            <a:ext cx="2715250" cy="1453848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9" name="Rectangle 5"/>
          <p:cNvSpPr/>
          <p:nvPr/>
        </p:nvSpPr>
        <p:spPr>
          <a:xfrm>
            <a:off x="756370" y="4574897"/>
            <a:ext cx="2715250" cy="1453853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0" name="Rectangle 5"/>
          <p:cNvSpPr/>
          <p:nvPr/>
        </p:nvSpPr>
        <p:spPr>
          <a:xfrm>
            <a:off x="6187423" y="1659888"/>
            <a:ext cx="2715250" cy="1453849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1" name="TextBox 13"/>
          <p:cNvSpPr txBox="1"/>
          <p:nvPr/>
        </p:nvSpPr>
        <p:spPr>
          <a:xfrm>
            <a:off x="9136202" y="3128572"/>
            <a:ext cx="2771780" cy="693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457189">
              <a:lnSpc>
                <a:spcPct val="120000"/>
              </a:lnSpc>
              <a:defRPr sz="1600" spc="20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Инструменты и платформы </a:t>
            </a:r>
            <a:r>
              <a:rPr kumimoji="0" lang="en-US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NLP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gradFill flip="none" rotWithShape="1">
                <a:gsLst>
                  <a:gs pos="654">
                    <a:srgbClr val="00FDFF"/>
                  </a:gs>
                  <a:gs pos="100000">
                    <a:srgbClr val="0096FF"/>
                  </a:gs>
                </a:gsLst>
                <a:lin ang="18000000" scaled="0"/>
              </a:gra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282" name="Rectangle 5"/>
          <p:cNvSpPr/>
          <p:nvPr/>
        </p:nvSpPr>
        <p:spPr>
          <a:xfrm>
            <a:off x="8907571" y="3111804"/>
            <a:ext cx="2715244" cy="2903488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3" name="TextBox 13"/>
          <p:cNvSpPr txBox="1"/>
          <p:nvPr/>
        </p:nvSpPr>
        <p:spPr>
          <a:xfrm>
            <a:off x="6259414" y="3222468"/>
            <a:ext cx="2796346" cy="398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457189">
              <a:lnSpc>
                <a:spcPct val="120000"/>
              </a:lnSpc>
              <a:defRPr sz="1600" spc="20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Синтез и распознавание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gradFill flip="none" rotWithShape="1">
                <a:gsLst>
                  <a:gs pos="654">
                    <a:srgbClr val="00FDFF"/>
                  </a:gs>
                  <a:gs pos="100000">
                    <a:srgbClr val="0096FF"/>
                  </a:gs>
                </a:gsLst>
                <a:lin ang="18000000" scaled="0"/>
              </a:gra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284" name="Rectangle 5"/>
          <p:cNvSpPr/>
          <p:nvPr/>
        </p:nvSpPr>
        <p:spPr>
          <a:xfrm>
            <a:off x="6187423" y="3116490"/>
            <a:ext cx="2715250" cy="1453848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5" name="Rectangle 5"/>
          <p:cNvSpPr/>
          <p:nvPr/>
        </p:nvSpPr>
        <p:spPr>
          <a:xfrm>
            <a:off x="3465550" y="1659888"/>
            <a:ext cx="2727949" cy="2916186"/>
          </a:xfrm>
          <a:prstGeom prst="rect">
            <a:avLst/>
          </a:prstGeom>
          <a:gradFill>
            <a:gsLst>
              <a:gs pos="14734">
                <a:srgbClr val="0DA9B7"/>
              </a:gs>
              <a:gs pos="100000">
                <a:srgbClr val="3C78CB">
                  <a:alpha val="0"/>
                </a:srgbClr>
              </a:gs>
            </a:gsLst>
            <a:lin ang="36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6" name="Just AI ведет 3 проекта создания UX Ассистентов (ближайшая аналогия – «Олег» у Тинькофф) для банков и финтех компаний – они улучшают пользовательский опыт и дают новый удобный дополнительный интерфейс к услугам"/>
          <p:cNvSpPr txBox="1"/>
          <p:nvPr/>
        </p:nvSpPr>
        <p:spPr>
          <a:xfrm>
            <a:off x="3638191" y="2606119"/>
            <a:ext cx="1109807" cy="1050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>
                <a:solidFill>
                  <a:srgbClr val="FFFFFF"/>
                </a:solidFill>
              </a:defRPr>
            </a:pP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Яндекс</a:t>
            </a:r>
          </a:p>
          <a:p>
            <a:pPr marL="0" marR="0" lvl="0" indent="0" algn="l" defTabSz="9144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>
                <a:solidFill>
                  <a:srgbClr val="FFFFFF"/>
                </a:solidFill>
              </a:defRPr>
            </a:pPr>
            <a:r>
              <a:rPr kumimoji="0" lang="ru-RU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Сбер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>
                <a:solidFill>
                  <a:srgbClr val="FFFFFF"/>
                </a:solidFill>
              </a:defRPr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Mail.ru</a:t>
            </a:r>
          </a:p>
          <a:p>
            <a:pPr marL="0" marR="0" lvl="0" indent="0" algn="l" defTabSz="9144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>
                <a:solidFill>
                  <a:srgbClr val="FFFFFF"/>
                </a:solidFill>
              </a:defRPr>
            </a:pP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287" name="TextBox 13"/>
          <p:cNvSpPr txBox="1"/>
          <p:nvPr/>
        </p:nvSpPr>
        <p:spPr>
          <a:xfrm>
            <a:off x="3617981" y="1690247"/>
            <a:ext cx="2707498" cy="666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457189">
              <a:lnSpc>
                <a:spcPct val="120000"/>
              </a:lnSpc>
              <a:defRPr sz="1600" spc="20">
                <a:solidFill>
                  <a:srgbClr val="FFFFFF"/>
                </a:soli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Операторы мета-ассистентов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2EF6E161-41F0-FD4B-8A7A-C75E5382562A}"/>
              </a:ext>
            </a:extLst>
          </p:cNvPr>
          <p:cNvSpPr txBox="1"/>
          <p:nvPr/>
        </p:nvSpPr>
        <p:spPr>
          <a:xfrm>
            <a:off x="1156274" y="342010"/>
            <a:ext cx="5766754" cy="377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457189">
              <a:lnSpc>
                <a:spcPct val="120000"/>
              </a:lnSpc>
              <a:defRPr sz="1700" b="0" spc="21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00" b="0" i="0" u="none" strike="noStrike" kern="0" cap="none" spc="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Ключевые участники рынка </a:t>
            </a:r>
            <a:r>
              <a:rPr kumimoji="0" lang="en-US" sz="1700" b="0" i="0" u="none" strike="noStrike" kern="0" cap="none" spc="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Conversational AI </a:t>
            </a:r>
            <a:r>
              <a:rPr kumimoji="0" lang="ru-RU" sz="1700" b="0" i="0" u="none" strike="noStrike" kern="0" cap="none" spc="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в России</a:t>
            </a:r>
          </a:p>
        </p:txBody>
      </p:sp>
      <p:sp>
        <p:nvSpPr>
          <p:cNvPr id="37" name="World">
            <a:extLst>
              <a:ext uri="{FF2B5EF4-FFF2-40B4-BE49-F238E27FC236}">
                <a16:creationId xmlns:a16="http://schemas.microsoft.com/office/drawing/2014/main" id="{0FEC8794-0F6C-054E-BE12-88974C5AFE5B}"/>
              </a:ext>
            </a:extLst>
          </p:cNvPr>
          <p:cNvSpPr/>
          <p:nvPr/>
        </p:nvSpPr>
        <p:spPr>
          <a:xfrm>
            <a:off x="691337" y="310250"/>
            <a:ext cx="394461" cy="394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55" y="0"/>
                  <a:pt x="21600" y="4845"/>
                  <a:pt x="21600" y="10800"/>
                </a:cubicBezTo>
                <a:cubicBezTo>
                  <a:pt x="21600" y="16755"/>
                  <a:pt x="16755" y="21600"/>
                  <a:pt x="10800" y="21600"/>
                </a:cubicBezTo>
                <a:cubicBezTo>
                  <a:pt x="4845" y="21600"/>
                  <a:pt x="0" y="16755"/>
                  <a:pt x="0" y="10800"/>
                </a:cubicBezTo>
                <a:cubicBezTo>
                  <a:pt x="0" y="4845"/>
                  <a:pt x="4845" y="0"/>
                  <a:pt x="10800" y="0"/>
                </a:cubicBezTo>
                <a:close/>
                <a:moveTo>
                  <a:pt x="9607" y="938"/>
                </a:moveTo>
                <a:cubicBezTo>
                  <a:pt x="7478" y="1194"/>
                  <a:pt x="5556" y="2125"/>
                  <a:pt x="4058" y="3512"/>
                </a:cubicBezTo>
                <a:cubicBezTo>
                  <a:pt x="4702" y="4108"/>
                  <a:pt x="5412" y="4611"/>
                  <a:pt x="6171" y="5012"/>
                </a:cubicBezTo>
                <a:cubicBezTo>
                  <a:pt x="6257" y="4850"/>
                  <a:pt x="6345" y="4689"/>
                  <a:pt x="6438" y="4531"/>
                </a:cubicBezTo>
                <a:cubicBezTo>
                  <a:pt x="7253" y="3140"/>
                  <a:pt x="8333" y="1918"/>
                  <a:pt x="9607" y="938"/>
                </a:cubicBezTo>
                <a:close/>
                <a:moveTo>
                  <a:pt x="12040" y="943"/>
                </a:moveTo>
                <a:cubicBezTo>
                  <a:pt x="13311" y="1922"/>
                  <a:pt x="14389" y="3142"/>
                  <a:pt x="15203" y="4531"/>
                </a:cubicBezTo>
                <a:cubicBezTo>
                  <a:pt x="15292" y="4684"/>
                  <a:pt x="15378" y="4839"/>
                  <a:pt x="15461" y="4995"/>
                </a:cubicBezTo>
                <a:cubicBezTo>
                  <a:pt x="16208" y="4597"/>
                  <a:pt x="16907" y="4100"/>
                  <a:pt x="17542" y="3512"/>
                </a:cubicBezTo>
                <a:cubicBezTo>
                  <a:pt x="16055" y="2136"/>
                  <a:pt x="14150" y="1207"/>
                  <a:pt x="12040" y="943"/>
                </a:cubicBezTo>
                <a:close/>
                <a:moveTo>
                  <a:pt x="11234" y="1421"/>
                </a:moveTo>
                <a:lnTo>
                  <a:pt x="11234" y="6141"/>
                </a:lnTo>
                <a:cubicBezTo>
                  <a:pt x="12435" y="6090"/>
                  <a:pt x="13598" y="5827"/>
                  <a:pt x="14680" y="5368"/>
                </a:cubicBezTo>
                <a:cubicBezTo>
                  <a:pt x="14608" y="5234"/>
                  <a:pt x="14534" y="5100"/>
                  <a:pt x="14457" y="4968"/>
                </a:cubicBezTo>
                <a:cubicBezTo>
                  <a:pt x="13640" y="3575"/>
                  <a:pt x="12538" y="2365"/>
                  <a:pt x="11234" y="1421"/>
                </a:cubicBezTo>
                <a:close/>
                <a:moveTo>
                  <a:pt x="10366" y="1451"/>
                </a:moveTo>
                <a:cubicBezTo>
                  <a:pt x="9080" y="2391"/>
                  <a:pt x="7993" y="3589"/>
                  <a:pt x="7185" y="4968"/>
                </a:cubicBezTo>
                <a:cubicBezTo>
                  <a:pt x="7105" y="5104"/>
                  <a:pt x="7028" y="5244"/>
                  <a:pt x="6954" y="5383"/>
                </a:cubicBezTo>
                <a:cubicBezTo>
                  <a:pt x="8026" y="5833"/>
                  <a:pt x="9176" y="6090"/>
                  <a:pt x="10366" y="6141"/>
                </a:cubicBezTo>
                <a:lnTo>
                  <a:pt x="10366" y="1451"/>
                </a:lnTo>
                <a:close/>
                <a:moveTo>
                  <a:pt x="18152" y="4128"/>
                </a:moveTo>
                <a:cubicBezTo>
                  <a:pt x="17448" y="4783"/>
                  <a:pt x="16672" y="5335"/>
                  <a:pt x="15841" y="5775"/>
                </a:cubicBezTo>
                <a:cubicBezTo>
                  <a:pt x="16480" y="7219"/>
                  <a:pt x="16841" y="8779"/>
                  <a:pt x="16899" y="10368"/>
                </a:cubicBezTo>
                <a:lnTo>
                  <a:pt x="20724" y="10368"/>
                </a:lnTo>
                <a:cubicBezTo>
                  <a:pt x="20621" y="7972"/>
                  <a:pt x="19665" y="5793"/>
                  <a:pt x="18152" y="4128"/>
                </a:cubicBezTo>
                <a:close/>
                <a:moveTo>
                  <a:pt x="3448" y="4128"/>
                </a:moveTo>
                <a:cubicBezTo>
                  <a:pt x="1935" y="5793"/>
                  <a:pt x="979" y="7972"/>
                  <a:pt x="876" y="10368"/>
                </a:cubicBezTo>
                <a:lnTo>
                  <a:pt x="4742" y="10368"/>
                </a:lnTo>
                <a:cubicBezTo>
                  <a:pt x="4800" y="8785"/>
                  <a:pt x="5159" y="7231"/>
                  <a:pt x="5793" y="5792"/>
                </a:cubicBezTo>
                <a:cubicBezTo>
                  <a:pt x="4950" y="5349"/>
                  <a:pt x="4161" y="4792"/>
                  <a:pt x="3448" y="4128"/>
                </a:cubicBezTo>
                <a:close/>
                <a:moveTo>
                  <a:pt x="15059" y="6148"/>
                </a:moveTo>
                <a:cubicBezTo>
                  <a:pt x="13861" y="6662"/>
                  <a:pt x="12569" y="6956"/>
                  <a:pt x="11234" y="7008"/>
                </a:cubicBezTo>
                <a:lnTo>
                  <a:pt x="11234" y="10368"/>
                </a:lnTo>
                <a:lnTo>
                  <a:pt x="16031" y="10368"/>
                </a:lnTo>
                <a:cubicBezTo>
                  <a:pt x="15974" y="8908"/>
                  <a:pt x="15644" y="7475"/>
                  <a:pt x="15059" y="6148"/>
                </a:cubicBezTo>
                <a:close/>
                <a:moveTo>
                  <a:pt x="6576" y="6163"/>
                </a:moveTo>
                <a:cubicBezTo>
                  <a:pt x="5996" y="7486"/>
                  <a:pt x="5666" y="8914"/>
                  <a:pt x="5609" y="10368"/>
                </a:cubicBezTo>
                <a:lnTo>
                  <a:pt x="10366" y="10368"/>
                </a:lnTo>
                <a:lnTo>
                  <a:pt x="10366" y="7008"/>
                </a:lnTo>
                <a:cubicBezTo>
                  <a:pt x="9043" y="6956"/>
                  <a:pt x="7765" y="6668"/>
                  <a:pt x="6576" y="6163"/>
                </a:cubicBezTo>
                <a:close/>
                <a:moveTo>
                  <a:pt x="20724" y="11234"/>
                </a:moveTo>
                <a:lnTo>
                  <a:pt x="16900" y="11234"/>
                </a:lnTo>
                <a:cubicBezTo>
                  <a:pt x="16847" y="12849"/>
                  <a:pt x="16481" y="14437"/>
                  <a:pt x="15827" y="15903"/>
                </a:cubicBezTo>
                <a:cubicBezTo>
                  <a:pt x="16647" y="16335"/>
                  <a:pt x="17415" y="16876"/>
                  <a:pt x="18112" y="17518"/>
                </a:cubicBezTo>
                <a:cubicBezTo>
                  <a:pt x="19648" y="15847"/>
                  <a:pt x="20620" y="13652"/>
                  <a:pt x="20724" y="11234"/>
                </a:cubicBezTo>
                <a:close/>
                <a:moveTo>
                  <a:pt x="16033" y="11234"/>
                </a:moveTo>
                <a:lnTo>
                  <a:pt x="11234" y="11234"/>
                </a:lnTo>
                <a:lnTo>
                  <a:pt x="11234" y="14676"/>
                </a:lnTo>
                <a:cubicBezTo>
                  <a:pt x="12564" y="14728"/>
                  <a:pt x="13851" y="15021"/>
                  <a:pt x="15046" y="15532"/>
                </a:cubicBezTo>
                <a:cubicBezTo>
                  <a:pt x="15645" y="14182"/>
                  <a:pt x="15981" y="12720"/>
                  <a:pt x="16033" y="11234"/>
                </a:cubicBezTo>
                <a:close/>
                <a:moveTo>
                  <a:pt x="10366" y="11234"/>
                </a:moveTo>
                <a:lnTo>
                  <a:pt x="5608" y="11234"/>
                </a:lnTo>
                <a:cubicBezTo>
                  <a:pt x="5660" y="12714"/>
                  <a:pt x="5995" y="14169"/>
                  <a:pt x="6590" y="15515"/>
                </a:cubicBezTo>
                <a:cubicBezTo>
                  <a:pt x="7775" y="15013"/>
                  <a:pt x="9048" y="14728"/>
                  <a:pt x="10366" y="14676"/>
                </a:cubicBezTo>
                <a:lnTo>
                  <a:pt x="10366" y="11234"/>
                </a:lnTo>
                <a:close/>
                <a:moveTo>
                  <a:pt x="4740" y="11234"/>
                </a:moveTo>
                <a:lnTo>
                  <a:pt x="876" y="11234"/>
                </a:lnTo>
                <a:cubicBezTo>
                  <a:pt x="980" y="13652"/>
                  <a:pt x="1952" y="15847"/>
                  <a:pt x="3488" y="17518"/>
                </a:cubicBezTo>
                <a:cubicBezTo>
                  <a:pt x="4194" y="16867"/>
                  <a:pt x="4973" y="16321"/>
                  <a:pt x="5805" y="15886"/>
                </a:cubicBezTo>
                <a:cubicBezTo>
                  <a:pt x="5156" y="14425"/>
                  <a:pt x="4793" y="12842"/>
                  <a:pt x="4740" y="11234"/>
                </a:cubicBezTo>
                <a:close/>
                <a:moveTo>
                  <a:pt x="11234" y="15544"/>
                </a:moveTo>
                <a:lnTo>
                  <a:pt x="11234" y="20226"/>
                </a:lnTo>
                <a:cubicBezTo>
                  <a:pt x="12574" y="19256"/>
                  <a:pt x="13701" y="18005"/>
                  <a:pt x="14523" y="16566"/>
                </a:cubicBezTo>
                <a:cubicBezTo>
                  <a:pt x="14571" y="16481"/>
                  <a:pt x="14618" y="16396"/>
                  <a:pt x="14664" y="16310"/>
                </a:cubicBezTo>
                <a:cubicBezTo>
                  <a:pt x="13587" y="15855"/>
                  <a:pt x="12430" y="15594"/>
                  <a:pt x="11234" y="15544"/>
                </a:cubicBezTo>
                <a:close/>
                <a:moveTo>
                  <a:pt x="10366" y="15544"/>
                </a:moveTo>
                <a:cubicBezTo>
                  <a:pt x="9182" y="15594"/>
                  <a:pt x="8037" y="15849"/>
                  <a:pt x="6969" y="16295"/>
                </a:cubicBezTo>
                <a:cubicBezTo>
                  <a:pt x="7018" y="16386"/>
                  <a:pt x="7068" y="16476"/>
                  <a:pt x="7120" y="16566"/>
                </a:cubicBezTo>
                <a:cubicBezTo>
                  <a:pt x="7933" y="17990"/>
                  <a:pt x="9044" y="19230"/>
                  <a:pt x="10366" y="20196"/>
                </a:cubicBezTo>
                <a:lnTo>
                  <a:pt x="10366" y="15544"/>
                </a:lnTo>
                <a:close/>
                <a:moveTo>
                  <a:pt x="6185" y="16666"/>
                </a:moveTo>
                <a:cubicBezTo>
                  <a:pt x="5438" y="17059"/>
                  <a:pt x="4739" y="17548"/>
                  <a:pt x="4102" y="18131"/>
                </a:cubicBezTo>
                <a:cubicBezTo>
                  <a:pt x="5577" y="19479"/>
                  <a:pt x="7457" y="20390"/>
                  <a:pt x="9538" y="20655"/>
                </a:cubicBezTo>
                <a:cubicBezTo>
                  <a:pt x="8257" y="19655"/>
                  <a:pt x="7174" y="18410"/>
                  <a:pt x="6367" y="16997"/>
                </a:cubicBezTo>
                <a:cubicBezTo>
                  <a:pt x="6305" y="16887"/>
                  <a:pt x="6244" y="16777"/>
                  <a:pt x="6185" y="16666"/>
                </a:cubicBezTo>
                <a:close/>
                <a:moveTo>
                  <a:pt x="15447" y="16683"/>
                </a:moveTo>
                <a:cubicBezTo>
                  <a:pt x="15391" y="16788"/>
                  <a:pt x="15333" y="16893"/>
                  <a:pt x="15274" y="16997"/>
                </a:cubicBezTo>
                <a:cubicBezTo>
                  <a:pt x="14468" y="18407"/>
                  <a:pt x="13388" y="19649"/>
                  <a:pt x="12111" y="20648"/>
                </a:cubicBezTo>
                <a:cubicBezTo>
                  <a:pt x="14172" y="20375"/>
                  <a:pt x="16035" y="19468"/>
                  <a:pt x="17498" y="18131"/>
                </a:cubicBezTo>
                <a:cubicBezTo>
                  <a:pt x="16870" y="17557"/>
                  <a:pt x="16182" y="17073"/>
                  <a:pt x="15447" y="1668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b="0">
                <a:solidFill>
                  <a:srgbClr val="000000"/>
                </a:solidFill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30" name="Just AI ведет 3 проекта создания UX Ассистентов (ближайшая аналогия – «Олег» у Тинькофф) для банков и финтех компаний – они улучшают пользовательский опыт и дают новый удобный дополнительный интерфейс к услугам"/>
          <p:cNvSpPr txBox="1"/>
          <p:nvPr/>
        </p:nvSpPr>
        <p:spPr>
          <a:xfrm>
            <a:off x="5033166" y="2578725"/>
            <a:ext cx="871464" cy="1761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>
                <a:solidFill>
                  <a:srgbClr val="FFFFFF"/>
                </a:solidFill>
              </a:defRPr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Google</a:t>
            </a:r>
          </a:p>
          <a:p>
            <a:pPr marL="0" marR="0" lvl="0" indent="0" algn="l" defTabSz="9144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>
                <a:solidFill>
                  <a:srgbClr val="FFFFFF"/>
                </a:solidFill>
              </a:defRPr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Amazon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>
                <a:solidFill>
                  <a:srgbClr val="FFFFFF"/>
                </a:solidFill>
              </a:defRPr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Apple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>
                <a:solidFill>
                  <a:srgbClr val="FFFFFF"/>
                </a:solidFill>
              </a:defRPr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Samsung</a:t>
            </a:r>
          </a:p>
          <a:p>
            <a:pPr marL="0" marR="0" lvl="0" indent="0" algn="l" defTabSz="9144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>
                <a:solidFill>
                  <a:srgbClr val="FFFFFF"/>
                </a:solidFill>
              </a:defRPr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Baidu</a:t>
            </a:r>
          </a:p>
          <a:p>
            <a:pPr marL="0" marR="0" lvl="0" indent="0" algn="l" defTabSz="9144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>
                <a:solidFill>
                  <a:srgbClr val="FFFFFF"/>
                </a:solidFill>
              </a:defRPr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Xiaomi</a:t>
            </a:r>
          </a:p>
          <a:p>
            <a:pPr marL="0" marR="0" lvl="0" indent="0" algn="l" defTabSz="9144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>
                <a:solidFill>
                  <a:srgbClr val="FFFFFF"/>
                </a:solidFill>
              </a:defRPr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Alibaba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31" name="крупных компаний в РФ используют разговорный AI и чатботы 55% - для обслуживания клиентов, 50% - для операционных процессов. 76% - телеком, 60% - банки. (KPMG, 2019)."/>
          <p:cNvSpPr txBox="1"/>
          <p:nvPr/>
        </p:nvSpPr>
        <p:spPr>
          <a:xfrm>
            <a:off x="9094642" y="5031515"/>
            <a:ext cx="2328499" cy="982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0" marR="0" lvl="0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Amazon, Google, Microsoft, IBM,  RASA.AI, Hugging Face,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OpenAI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Cognigy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, Kore.ai,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Voiceflow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Jovo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iFlyTek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, Baidu, etc. 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" name="TextBox 13"/>
          <p:cNvSpPr txBox="1"/>
          <p:nvPr/>
        </p:nvSpPr>
        <p:spPr>
          <a:xfrm>
            <a:off x="6263667" y="1654248"/>
            <a:ext cx="2796346" cy="693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457189">
              <a:lnSpc>
                <a:spcPct val="120000"/>
              </a:lnSpc>
              <a:defRPr sz="1600" spc="20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Решения по </a:t>
            </a:r>
            <a:r>
              <a:rPr kumimoji="0" lang="ru-RU" sz="1600" b="1" i="0" u="none" strike="noStrike" kern="0" cap="none" spc="20" normalizeH="0" baseline="0" noProof="0" dirty="0" err="1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обзвонам</a:t>
            </a:r>
            <a:r>
              <a:rPr kumimoji="0" lang="en-US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 </a:t>
            </a:r>
            <a:r>
              <a:rPr kumimoji="0" lang="ru-RU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и умному </a:t>
            </a:r>
            <a:r>
              <a:rPr kumimoji="0" lang="en-US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IVR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gradFill flip="none" rotWithShape="1">
                <a:gsLst>
                  <a:gs pos="654">
                    <a:srgbClr val="00FDFF"/>
                  </a:gs>
                  <a:gs pos="100000">
                    <a:srgbClr val="0096FF"/>
                  </a:gs>
                </a:gsLst>
                <a:lin ang="18000000" scaled="0"/>
              </a:gra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34" name="Маруся, Марвин, Алиса – это не полный список новых ассистентов и устройств на российском рынке в 2020"/>
          <p:cNvSpPr txBox="1"/>
          <p:nvPr/>
        </p:nvSpPr>
        <p:spPr>
          <a:xfrm>
            <a:off x="8995825" y="2128705"/>
            <a:ext cx="2404311" cy="982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0" marR="0" lvl="0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МТС, </a:t>
            </a:r>
            <a:r>
              <a:rPr kumimoji="0" lang="ru-RU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Сбер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, RTP Global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  <a:p>
            <a:pPr marL="0" marR="0" lvl="0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  <a:p>
            <a:pPr marL="0" marR="0" lvl="0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Google Assistant Investments</a:t>
            </a:r>
          </a:p>
          <a:p>
            <a:pPr marL="0" marR="0" lvl="0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Alexa Fund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" name="Rectangle 5"/>
          <p:cNvSpPr/>
          <p:nvPr/>
        </p:nvSpPr>
        <p:spPr>
          <a:xfrm>
            <a:off x="8909190" y="1657689"/>
            <a:ext cx="2715250" cy="1453849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" name="TextBox 13"/>
          <p:cNvSpPr txBox="1"/>
          <p:nvPr/>
        </p:nvSpPr>
        <p:spPr>
          <a:xfrm>
            <a:off x="8995825" y="1749243"/>
            <a:ext cx="2796346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457189">
              <a:lnSpc>
                <a:spcPct val="120000"/>
              </a:lnSpc>
              <a:defRPr sz="1600" spc="20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Активные инвесторы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gradFill flip="none" rotWithShape="1">
                <a:gsLst>
                  <a:gs pos="654">
                    <a:srgbClr val="00FDFF"/>
                  </a:gs>
                  <a:gs pos="100000">
                    <a:srgbClr val="0096FF"/>
                  </a:gs>
                </a:gsLst>
                <a:lin ang="18000000" scaled="0"/>
              </a:gra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35" name="Маруся, Марвин, Алиса – это не полный список новых ассистентов и устройств на российском рынке в 2020"/>
          <p:cNvSpPr txBox="1"/>
          <p:nvPr/>
        </p:nvSpPr>
        <p:spPr>
          <a:xfrm>
            <a:off x="6312515" y="5461305"/>
            <a:ext cx="2404311" cy="542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0" marR="0" lvl="0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Альфа-Банк, Тинькофф</a:t>
            </a:r>
          </a:p>
          <a:p>
            <a:pPr marL="0" marR="0" lvl="0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Mercedes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" name="Rectangle 5"/>
          <p:cNvSpPr/>
          <p:nvPr/>
        </p:nvSpPr>
        <p:spPr>
          <a:xfrm>
            <a:off x="6192213" y="4593060"/>
            <a:ext cx="2715250" cy="1453849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" name="TextBox 13"/>
          <p:cNvSpPr txBox="1"/>
          <p:nvPr/>
        </p:nvSpPr>
        <p:spPr>
          <a:xfrm>
            <a:off x="6259414" y="4533659"/>
            <a:ext cx="2796346" cy="96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457189">
              <a:lnSpc>
                <a:spcPct val="120000"/>
              </a:lnSpc>
              <a:defRPr sz="1600" spc="20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Операторы специализированных Ассистентов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gradFill flip="none" rotWithShape="1">
                <a:gsLst>
                  <a:gs pos="654">
                    <a:srgbClr val="00FDFF"/>
                  </a:gs>
                  <a:gs pos="100000">
                    <a:srgbClr val="0096FF"/>
                  </a:gs>
                </a:gsLst>
                <a:lin ang="18000000" scaled="0"/>
              </a:gra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3599847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0"/>
          <p:cNvPicPr preferRelativeResize="0"/>
          <p:nvPr/>
        </p:nvPicPr>
        <p:blipFill rotWithShape="1">
          <a:blip r:embed="rId3">
            <a:alphaModFix/>
          </a:blip>
          <a:srcRect b="13577"/>
          <a:stretch/>
        </p:blipFill>
        <p:spPr>
          <a:xfrm>
            <a:off x="125067" y="140700"/>
            <a:ext cx="8025268" cy="65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>
            <a:spLocks noGrp="1"/>
          </p:cNvSpPr>
          <p:nvPr>
            <p:ph type="body" idx="1"/>
          </p:nvPr>
        </p:nvSpPr>
        <p:spPr>
          <a:xfrm>
            <a:off x="8452100" y="1558633"/>
            <a:ext cx="35644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>
              <a:buNone/>
            </a:pPr>
            <a:r>
              <a:rPr lang="ru" dirty="0">
                <a:solidFill>
                  <a:srgbClr val="FFFFFF"/>
                </a:solidFill>
                <a:latin typeface="Helvetica Neue Light"/>
                <a:cs typeface="Helvetica Neue Light"/>
              </a:rPr>
              <a:t>«Хайп» завышенных ожиданий уже пройден</a:t>
            </a:r>
          </a:p>
          <a:p>
            <a:pPr marL="0" indent="0">
              <a:buNone/>
            </a:pPr>
            <a:endParaRPr lang="ru" dirty="0">
              <a:solidFill>
                <a:srgbClr val="FFFFFF"/>
              </a:solidFill>
              <a:latin typeface="Helvetica Neue Light"/>
              <a:cs typeface="Helvetica Neue Light"/>
            </a:endParaRPr>
          </a:p>
          <a:p>
            <a:pPr marL="0" indent="0">
              <a:buNone/>
            </a:pPr>
            <a:r>
              <a:rPr lang="ru" dirty="0">
                <a:solidFill>
                  <a:srgbClr val="FFFFFF"/>
                </a:solidFill>
                <a:latin typeface="Helvetica Neue Light"/>
                <a:cs typeface="Helvetica Neue Light"/>
              </a:rPr>
              <a:t>Выход на плато продуктивности:</a:t>
            </a:r>
            <a:endParaRPr dirty="0">
              <a:solidFill>
                <a:srgbClr val="FFFFFF"/>
              </a:solidFill>
              <a:latin typeface="Helvetica Neue Light"/>
              <a:cs typeface="Helvetica Neue Light"/>
            </a:endParaRPr>
          </a:p>
          <a:p>
            <a:pPr marL="152396" indent="0">
              <a:buNone/>
            </a:pPr>
            <a:endParaRPr lang="ru" dirty="0">
              <a:solidFill>
                <a:srgbClr val="FFFFFF"/>
              </a:solidFill>
              <a:latin typeface="Helvetica Neue Light"/>
              <a:cs typeface="Helvetica Neue Light"/>
            </a:endParaRPr>
          </a:p>
          <a:p>
            <a:pPr marL="152396" indent="0">
              <a:buNone/>
            </a:pPr>
            <a:r>
              <a:rPr lang="ru" dirty="0">
                <a:solidFill>
                  <a:srgbClr val="FFFFFF"/>
                </a:solidFill>
                <a:latin typeface="Helvetica Neue Light"/>
                <a:cs typeface="Helvetica Neue Light"/>
              </a:rPr>
              <a:t>Chatbots, virtual assistants - 2-5 лет (2022-25)</a:t>
            </a:r>
            <a:br>
              <a:rPr lang="ru" dirty="0">
                <a:solidFill>
                  <a:srgbClr val="FFFFFF"/>
                </a:solidFill>
                <a:latin typeface="Helvetica Neue Light"/>
                <a:cs typeface="Helvetica Neue Light"/>
              </a:rPr>
            </a:br>
            <a:endParaRPr dirty="0">
              <a:solidFill>
                <a:srgbClr val="FFFFFF"/>
              </a:solidFill>
              <a:latin typeface="Helvetica Neue Light"/>
              <a:cs typeface="Helvetica Neue Light"/>
            </a:endParaRPr>
          </a:p>
          <a:p>
            <a:pPr marL="152396" indent="0">
              <a:spcBef>
                <a:spcPts val="0"/>
              </a:spcBef>
              <a:buNone/>
            </a:pPr>
            <a:r>
              <a:rPr lang="ru" dirty="0">
                <a:solidFill>
                  <a:srgbClr val="FFFFFF"/>
                </a:solidFill>
                <a:latin typeface="Helvetica Neue Light"/>
                <a:cs typeface="Helvetica Neue Light"/>
              </a:rPr>
              <a:t>CUI  -  5-10 лет (2025-30)</a:t>
            </a:r>
            <a:endParaRPr dirty="0">
              <a:solidFill>
                <a:srgbClr val="FFFFFF"/>
              </a:solidFill>
              <a:latin typeface="Helvetica Neue Light"/>
              <a:cs typeface="Helvetica Neue Light"/>
            </a:endParaRPr>
          </a:p>
        </p:txBody>
      </p:sp>
      <p:sp>
        <p:nvSpPr>
          <p:cNvPr id="128" name="Google Shape;128;p20"/>
          <p:cNvSpPr/>
          <p:nvPr/>
        </p:nvSpPr>
        <p:spPr>
          <a:xfrm>
            <a:off x="3265367" y="3565367"/>
            <a:ext cx="1169200" cy="185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9" name="Google Shape;129;p20"/>
          <p:cNvSpPr/>
          <p:nvPr/>
        </p:nvSpPr>
        <p:spPr>
          <a:xfrm>
            <a:off x="3336667" y="3779233"/>
            <a:ext cx="998000" cy="114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0" name="Google Shape;130;p20"/>
          <p:cNvSpPr/>
          <p:nvPr/>
        </p:nvSpPr>
        <p:spPr>
          <a:xfrm>
            <a:off x="3194067" y="2567333"/>
            <a:ext cx="1810800" cy="185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31" name="Google Shape;131;p20"/>
          <p:cNvPicPr preferRelativeResize="0"/>
          <p:nvPr/>
        </p:nvPicPr>
        <p:blipFill rotWithShape="1">
          <a:blip r:embed="rId4">
            <a:alphaModFix/>
          </a:blip>
          <a:srcRect t="33278" b="32417"/>
          <a:stretch/>
        </p:blipFill>
        <p:spPr>
          <a:xfrm>
            <a:off x="5844132" y="1129705"/>
            <a:ext cx="1810800" cy="621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280">
            <a:extLst>
              <a:ext uri="{FF2B5EF4-FFF2-40B4-BE49-F238E27FC236}">
                <a16:creationId xmlns:a16="http://schemas.microsoft.com/office/drawing/2014/main" id="{1D9594F2-DD0B-433D-A652-FDF3B804E76A}"/>
              </a:ext>
            </a:extLst>
          </p:cNvPr>
          <p:cNvSpPr/>
          <p:nvPr/>
        </p:nvSpPr>
        <p:spPr>
          <a:xfrm>
            <a:off x="-1704725" y="1561363"/>
            <a:ext cx="17052756" cy="6294096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42" name="Google Shape;1551;p58">
            <a:extLst>
              <a:ext uri="{FF2B5EF4-FFF2-40B4-BE49-F238E27FC236}">
                <a16:creationId xmlns:a16="http://schemas.microsoft.com/office/drawing/2014/main" id="{75FF0DA0-23E1-4E0A-A216-2C0975B6B2DC}"/>
              </a:ext>
            </a:extLst>
          </p:cNvPr>
          <p:cNvSpPr txBox="1"/>
          <p:nvPr/>
        </p:nvSpPr>
        <p:spPr>
          <a:xfrm>
            <a:off x="444654" y="256477"/>
            <a:ext cx="5759375" cy="414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699" tIns="45699" rIns="45699" bIns="45699">
            <a:spAutoFit/>
          </a:bodyPr>
          <a:lstStyle>
            <a:lvl1pPr>
              <a:lnSpc>
                <a:spcPct val="130000"/>
              </a:lnSpc>
              <a:defRPr sz="18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/>
              <a:t>Gartner 2020-2022 Emerging Technologies Adoption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89253D-D6A3-4C73-B1F6-B450512D4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248" y="1655330"/>
            <a:ext cx="6563877" cy="58769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824B61-DB7A-4A55-8C78-E46CEE334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94" y="1593564"/>
            <a:ext cx="6511491" cy="6188595"/>
          </a:xfrm>
          <a:prstGeom prst="rect">
            <a:avLst/>
          </a:prstGeom>
        </p:spPr>
      </p:pic>
      <p:sp>
        <p:nvSpPr>
          <p:cNvPr id="282" name="Rectangle 281">
            <a:extLst>
              <a:ext uri="{FF2B5EF4-FFF2-40B4-BE49-F238E27FC236}">
                <a16:creationId xmlns:a16="http://schemas.microsoft.com/office/drawing/2014/main" id="{9F7F646F-D99B-4674-8C5D-650F561E5B89}"/>
              </a:ext>
            </a:extLst>
          </p:cNvPr>
          <p:cNvSpPr/>
          <p:nvPr/>
        </p:nvSpPr>
        <p:spPr>
          <a:xfrm>
            <a:off x="-250095" y="1168995"/>
            <a:ext cx="12908247" cy="505606"/>
          </a:xfrm>
          <a:prstGeom prst="rect">
            <a:avLst/>
          </a:prstGeom>
          <a:solidFill>
            <a:srgbClr val="080C2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D2E66D4D-6F4B-4E60-9F4E-02A175A33CDF}"/>
              </a:ext>
            </a:extLst>
          </p:cNvPr>
          <p:cNvSpPr txBox="1"/>
          <p:nvPr/>
        </p:nvSpPr>
        <p:spPr>
          <a:xfrm>
            <a:off x="10917320" y="1257966"/>
            <a:ext cx="1924162" cy="3074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 Light"/>
              </a:rPr>
              <a:t>Малый бизнес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B10B2C8C-9D41-40C1-8219-0BDB05B879D0}"/>
              </a:ext>
            </a:extLst>
          </p:cNvPr>
          <p:cNvSpPr txBox="1"/>
          <p:nvPr/>
        </p:nvSpPr>
        <p:spPr>
          <a:xfrm>
            <a:off x="159189" y="1359377"/>
            <a:ext cx="1924162" cy="3074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 Light"/>
              </a:rPr>
              <a:t>Крупный бизнес</a:t>
            </a:r>
          </a:p>
        </p:txBody>
      </p:sp>
      <p:sp>
        <p:nvSpPr>
          <p:cNvPr id="271" name="Google Shape;1551;p58">
            <a:extLst>
              <a:ext uri="{FF2B5EF4-FFF2-40B4-BE49-F238E27FC236}">
                <a16:creationId xmlns:a16="http://schemas.microsoft.com/office/drawing/2014/main" id="{E681AAD8-2619-4E8C-B419-B1FF5202DA20}"/>
              </a:ext>
            </a:extLst>
          </p:cNvPr>
          <p:cNvSpPr txBox="1"/>
          <p:nvPr/>
        </p:nvSpPr>
        <p:spPr>
          <a:xfrm>
            <a:off x="508315" y="829091"/>
            <a:ext cx="10944835" cy="343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699" tIns="45699" rIns="45699" bIns="45699">
            <a:spAutoFit/>
          </a:bodyPr>
          <a:lstStyle>
            <a:lvl1pPr>
              <a:lnSpc>
                <a:spcPct val="130000"/>
              </a:lnSpc>
              <a:defRPr sz="18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/>
              <a:t>NLP, </a:t>
            </a:r>
            <a:r>
              <a:rPr lang="ru-RU" sz="1400" kern="0" dirty="0"/>
              <a:t>Виртуальные Ассистенты находятся в фазе активных пилотов в крупном бизнесе и в фазе мониторинга в среднем бизнесе</a:t>
            </a:r>
            <a:endParaRPr lang="en-US" sz="1400" kern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718CD8-BAB0-4381-A9A2-54DEA7AEEEB4}"/>
              </a:ext>
            </a:extLst>
          </p:cNvPr>
          <p:cNvSpPr/>
          <p:nvPr/>
        </p:nvSpPr>
        <p:spPr>
          <a:xfrm>
            <a:off x="10459965" y="4143117"/>
            <a:ext cx="1227774" cy="452965"/>
          </a:xfrm>
          <a:prstGeom prst="rect">
            <a:avLst/>
          </a:prstGeom>
          <a:noFill/>
          <a:ln w="57150" cap="flat">
            <a:solidFill>
              <a:srgbClr val="7030A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5060A2A5-3B49-4896-A533-8703AE599C90}"/>
              </a:ext>
            </a:extLst>
          </p:cNvPr>
          <p:cNvSpPr/>
          <p:nvPr/>
        </p:nvSpPr>
        <p:spPr>
          <a:xfrm>
            <a:off x="10183198" y="5152032"/>
            <a:ext cx="920406" cy="539842"/>
          </a:xfrm>
          <a:prstGeom prst="rect">
            <a:avLst/>
          </a:prstGeom>
          <a:noFill/>
          <a:ln w="57150" cap="flat">
            <a:solidFill>
              <a:srgbClr val="7030A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19588338-30D3-4819-9AFB-7CEC9E4BB589}"/>
              </a:ext>
            </a:extLst>
          </p:cNvPr>
          <p:cNvSpPr/>
          <p:nvPr/>
        </p:nvSpPr>
        <p:spPr>
          <a:xfrm>
            <a:off x="5209155" y="4653449"/>
            <a:ext cx="1208084" cy="1058373"/>
          </a:xfrm>
          <a:prstGeom prst="rect">
            <a:avLst/>
          </a:prstGeom>
          <a:noFill/>
          <a:ln w="57150" cap="flat">
            <a:solidFill>
              <a:srgbClr val="7030A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13506B4E-4646-48AF-A10A-C5CFC83E5EAC}"/>
              </a:ext>
            </a:extLst>
          </p:cNvPr>
          <p:cNvCxnSpPr>
            <a:cxnSpLocks/>
          </p:cNvCxnSpPr>
          <p:nvPr/>
        </p:nvCxnSpPr>
        <p:spPr>
          <a:xfrm flipV="1">
            <a:off x="2293403" y="1513104"/>
            <a:ext cx="2987675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56B31507-B8B6-46BA-B899-70E6E36B746F}"/>
              </a:ext>
            </a:extLst>
          </p:cNvPr>
          <p:cNvCxnSpPr>
            <a:cxnSpLocks/>
          </p:cNvCxnSpPr>
          <p:nvPr/>
        </p:nvCxnSpPr>
        <p:spPr>
          <a:xfrm flipV="1">
            <a:off x="7620836" y="1463674"/>
            <a:ext cx="2987675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5A034F6A-2079-4F96-B4CB-3D4A6441B85F}"/>
              </a:ext>
            </a:extLst>
          </p:cNvPr>
          <p:cNvSpPr txBox="1"/>
          <p:nvPr/>
        </p:nvSpPr>
        <p:spPr>
          <a:xfrm>
            <a:off x="5696674" y="1309946"/>
            <a:ext cx="1924162" cy="3074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 Light"/>
              </a:rPr>
              <a:t>Средний бизнес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2B994DB-FEEF-401B-9BD0-62DF0216ACEE}"/>
              </a:ext>
            </a:extLst>
          </p:cNvPr>
          <p:cNvSpPr/>
          <p:nvPr/>
        </p:nvSpPr>
        <p:spPr>
          <a:xfrm>
            <a:off x="-536252" y="6050038"/>
            <a:ext cx="13906982" cy="2640632"/>
          </a:xfrm>
          <a:prstGeom prst="rect">
            <a:avLst/>
          </a:prstGeom>
          <a:solidFill>
            <a:srgbClr val="080C2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80" name="Google Shape;1551;p58">
            <a:extLst>
              <a:ext uri="{FF2B5EF4-FFF2-40B4-BE49-F238E27FC236}">
                <a16:creationId xmlns:a16="http://schemas.microsoft.com/office/drawing/2014/main" id="{50834120-58B1-41CF-80EA-57C1DAD8FBD9}"/>
              </a:ext>
            </a:extLst>
          </p:cNvPr>
          <p:cNvSpPr txBox="1"/>
          <p:nvPr/>
        </p:nvSpPr>
        <p:spPr>
          <a:xfrm>
            <a:off x="628951" y="6069986"/>
            <a:ext cx="11563049" cy="623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699" tIns="45699" rIns="45699" bIns="45699">
            <a:spAutoFit/>
          </a:bodyPr>
          <a:lstStyle>
            <a:lvl1pPr>
              <a:lnSpc>
                <a:spcPct val="130000"/>
              </a:lnSpc>
              <a:defRPr sz="18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kern="0" dirty="0"/>
              <a:t>Крупному бизнесу достаточно универсальных инструментов. Среднему нужны </a:t>
            </a:r>
            <a:r>
              <a:rPr lang="ru-RU" sz="1400" kern="0" dirty="0" err="1"/>
              <a:t>кастомизируемые</a:t>
            </a:r>
            <a:r>
              <a:rPr lang="ru-RU" sz="1400" kern="0" dirty="0"/>
              <a:t> решения под конкретную потребность.</a:t>
            </a:r>
          </a:p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kern="0" dirty="0"/>
              <a:t>Малому бизнесу нужны коробочные продукты и сервис. </a:t>
            </a:r>
            <a:endParaRPr lang="en-US" sz="1400" kern="0" dirty="0"/>
          </a:p>
        </p:txBody>
      </p:sp>
    </p:spTree>
    <p:extLst>
      <p:ext uri="{BB962C8B-B14F-4D97-AF65-F5344CB8AC3E}">
        <p14:creationId xmlns:p14="http://schemas.microsoft.com/office/powerpoint/2010/main" val="61888623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5167CA84-A7DD-47C2-B71D-C16E6467CD64}"/>
              </a:ext>
            </a:extLst>
          </p:cNvPr>
          <p:cNvCxnSpPr>
            <a:cxnSpLocks/>
          </p:cNvCxnSpPr>
          <p:nvPr/>
        </p:nvCxnSpPr>
        <p:spPr>
          <a:xfrm flipV="1">
            <a:off x="9655425" y="1645731"/>
            <a:ext cx="0" cy="4556072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sp>
        <p:nvSpPr>
          <p:cNvPr id="39" name="Rectangle 5"/>
          <p:cNvSpPr/>
          <p:nvPr/>
        </p:nvSpPr>
        <p:spPr>
          <a:xfrm>
            <a:off x="1374621" y="1648255"/>
            <a:ext cx="9064998" cy="4559163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latin typeface="+mj-lt"/>
                <a:ea typeface="+mj-ea"/>
                <a:cs typeface="+mj-cs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2" name="Google Shape;1551;p58">
            <a:extLst>
              <a:ext uri="{FF2B5EF4-FFF2-40B4-BE49-F238E27FC236}">
                <a16:creationId xmlns:a16="http://schemas.microsoft.com/office/drawing/2014/main" id="{75FF0DA0-23E1-4E0A-A216-2C0975B6B2DC}"/>
              </a:ext>
            </a:extLst>
          </p:cNvPr>
          <p:cNvSpPr txBox="1"/>
          <p:nvPr/>
        </p:nvSpPr>
        <p:spPr>
          <a:xfrm>
            <a:off x="1754709" y="225906"/>
            <a:ext cx="4757522" cy="414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699" tIns="45699" rIns="45699" bIns="45699">
            <a:spAutoFit/>
          </a:bodyPr>
          <a:lstStyle>
            <a:lvl1pPr>
              <a:lnSpc>
                <a:spcPct val="130000"/>
              </a:lnSpc>
              <a:defRPr sz="18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Инструменты и решения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6DB4D4E-F40E-4BFB-9F4E-4463FEC42409}"/>
              </a:ext>
            </a:extLst>
          </p:cNvPr>
          <p:cNvCxnSpPr>
            <a:cxnSpLocks/>
            <a:stCxn id="39" idx="0"/>
            <a:endCxn id="39" idx="2"/>
          </p:cNvCxnSpPr>
          <p:nvPr/>
        </p:nvCxnSpPr>
        <p:spPr>
          <a:xfrm>
            <a:off x="5907120" y="1648255"/>
            <a:ext cx="0" cy="4559163"/>
          </a:xfrm>
          <a:prstGeom prst="line">
            <a:avLst/>
          </a:prstGeom>
          <a:ln w="12700">
            <a:solidFill>
              <a:srgbClr val="3C3C47"/>
            </a:solidFill>
            <a:miter/>
          </a:ln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DD9481-EF0B-40DB-8E78-44F384AD90EA}"/>
              </a:ext>
            </a:extLst>
          </p:cNvPr>
          <p:cNvCxnSpPr>
            <a:cxnSpLocks/>
            <a:stCxn id="39" idx="1"/>
          </p:cNvCxnSpPr>
          <p:nvPr/>
        </p:nvCxnSpPr>
        <p:spPr>
          <a:xfrm>
            <a:off x="1374621" y="3927837"/>
            <a:ext cx="4532499" cy="19909"/>
          </a:xfrm>
          <a:prstGeom prst="line">
            <a:avLst/>
          </a:prstGeom>
          <a:ln w="12700">
            <a:solidFill>
              <a:srgbClr val="3C3C47"/>
            </a:solidFill>
            <a:miter/>
          </a:ln>
        </p:spPr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1CE639B0-5029-49F5-B490-CD081067C310}"/>
              </a:ext>
            </a:extLst>
          </p:cNvPr>
          <p:cNvSpPr txBox="1"/>
          <p:nvPr/>
        </p:nvSpPr>
        <p:spPr>
          <a:xfrm>
            <a:off x="505633" y="1464761"/>
            <a:ext cx="927764" cy="3432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Closed</a:t>
            </a:r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C486084-04C1-4333-82D8-96EDC057F9DA}"/>
              </a:ext>
            </a:extLst>
          </p:cNvPr>
          <p:cNvSpPr txBox="1"/>
          <p:nvPr/>
        </p:nvSpPr>
        <p:spPr>
          <a:xfrm>
            <a:off x="640989" y="3728280"/>
            <a:ext cx="775898" cy="3432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Open</a:t>
            </a:r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170C4EA-ABEC-43AA-9238-D0C8EA840E84}"/>
              </a:ext>
            </a:extLst>
          </p:cNvPr>
          <p:cNvSpPr txBox="1"/>
          <p:nvPr/>
        </p:nvSpPr>
        <p:spPr>
          <a:xfrm>
            <a:off x="1080839" y="6303823"/>
            <a:ext cx="979608" cy="3432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Specific</a:t>
            </a:r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F5FB48CD-6FA3-4BF1-8561-9BCE5E824DAA}"/>
              </a:ext>
            </a:extLst>
          </p:cNvPr>
          <p:cNvCxnSpPr/>
          <p:nvPr/>
        </p:nvCxnSpPr>
        <p:spPr>
          <a:xfrm>
            <a:off x="1374620" y="5066081"/>
            <a:ext cx="4532499" cy="19909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400A0B8A-BBD1-4C7F-88E9-F6D8A15596BD}"/>
              </a:ext>
            </a:extLst>
          </p:cNvPr>
          <p:cNvSpPr txBox="1"/>
          <p:nvPr/>
        </p:nvSpPr>
        <p:spPr>
          <a:xfrm>
            <a:off x="367814" y="5351465"/>
            <a:ext cx="1203402" cy="7296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Frameworks, libs, SDK, Model Hubs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48B1BB9-5320-4DD7-A6B9-AB4554A9EC4C}"/>
              </a:ext>
            </a:extLst>
          </p:cNvPr>
          <p:cNvSpPr txBox="1"/>
          <p:nvPr/>
        </p:nvSpPr>
        <p:spPr>
          <a:xfrm>
            <a:off x="353959" y="4237801"/>
            <a:ext cx="1053491" cy="9496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Visual</a:t>
            </a:r>
          </a:p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No-code/ Low-code Builders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297E3B5F-2174-4ADA-8E7C-30D1139FE50A}"/>
              </a:ext>
            </a:extLst>
          </p:cNvPr>
          <p:cNvCxnSpPr/>
          <p:nvPr/>
        </p:nvCxnSpPr>
        <p:spPr>
          <a:xfrm>
            <a:off x="5907119" y="2013429"/>
            <a:ext cx="4532499" cy="19909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DB1773A5-839B-40BC-9339-8FBA24C0BC96}"/>
              </a:ext>
            </a:extLst>
          </p:cNvPr>
          <p:cNvCxnSpPr/>
          <p:nvPr/>
        </p:nvCxnSpPr>
        <p:spPr>
          <a:xfrm>
            <a:off x="5907118" y="2397395"/>
            <a:ext cx="4532499" cy="19909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AC924889-4207-46B9-A7B7-5DF44AA05682}"/>
              </a:ext>
            </a:extLst>
          </p:cNvPr>
          <p:cNvCxnSpPr/>
          <p:nvPr/>
        </p:nvCxnSpPr>
        <p:spPr>
          <a:xfrm>
            <a:off x="5907117" y="2776930"/>
            <a:ext cx="4532499" cy="19909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CED1BC88-BF1D-409A-864C-000ECF0DFF93}"/>
              </a:ext>
            </a:extLst>
          </p:cNvPr>
          <p:cNvCxnSpPr/>
          <p:nvPr/>
        </p:nvCxnSpPr>
        <p:spPr>
          <a:xfrm>
            <a:off x="5907116" y="3156465"/>
            <a:ext cx="4532499" cy="19909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3ECC8540-5500-4913-9C6D-EDFAB09CEF90}"/>
              </a:ext>
            </a:extLst>
          </p:cNvPr>
          <p:cNvCxnSpPr/>
          <p:nvPr/>
        </p:nvCxnSpPr>
        <p:spPr>
          <a:xfrm>
            <a:off x="5907115" y="3540396"/>
            <a:ext cx="4532499" cy="19909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6744E7A-FC6E-4FDA-AED9-5A0366E8CEB3}"/>
              </a:ext>
            </a:extLst>
          </p:cNvPr>
          <p:cNvCxnSpPr/>
          <p:nvPr/>
        </p:nvCxnSpPr>
        <p:spPr>
          <a:xfrm>
            <a:off x="5907114" y="3937515"/>
            <a:ext cx="4532499" cy="19909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D92C745C-D1A1-47B4-9806-814C6AB94471}"/>
              </a:ext>
            </a:extLst>
          </p:cNvPr>
          <p:cNvCxnSpPr/>
          <p:nvPr/>
        </p:nvCxnSpPr>
        <p:spPr>
          <a:xfrm>
            <a:off x="5907113" y="4312654"/>
            <a:ext cx="4532499" cy="19909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77FF6597-FD3B-41A6-9B9E-B9AD7B868224}"/>
              </a:ext>
            </a:extLst>
          </p:cNvPr>
          <p:cNvCxnSpPr/>
          <p:nvPr/>
        </p:nvCxnSpPr>
        <p:spPr>
          <a:xfrm>
            <a:off x="5907112" y="4687793"/>
            <a:ext cx="4532499" cy="19909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85573222-B36B-4AAC-A9E7-607D70F4D700}"/>
              </a:ext>
            </a:extLst>
          </p:cNvPr>
          <p:cNvCxnSpPr/>
          <p:nvPr/>
        </p:nvCxnSpPr>
        <p:spPr>
          <a:xfrm>
            <a:off x="5907111" y="5084912"/>
            <a:ext cx="4532499" cy="19909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EF35707C-6CE9-43FE-9BA0-DBC3DC540609}"/>
              </a:ext>
            </a:extLst>
          </p:cNvPr>
          <p:cNvCxnSpPr/>
          <p:nvPr/>
        </p:nvCxnSpPr>
        <p:spPr>
          <a:xfrm>
            <a:off x="5907110" y="5468843"/>
            <a:ext cx="4532499" cy="19909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4586F73B-7967-4618-A234-BD984110E72B}"/>
              </a:ext>
            </a:extLst>
          </p:cNvPr>
          <p:cNvCxnSpPr/>
          <p:nvPr/>
        </p:nvCxnSpPr>
        <p:spPr>
          <a:xfrm>
            <a:off x="5907109" y="5848378"/>
            <a:ext cx="4532499" cy="19909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AFB18EED-ADBE-4464-808D-1B41259F3382}"/>
              </a:ext>
            </a:extLst>
          </p:cNvPr>
          <p:cNvSpPr txBox="1"/>
          <p:nvPr/>
        </p:nvSpPr>
        <p:spPr>
          <a:xfrm>
            <a:off x="10498167" y="1682545"/>
            <a:ext cx="660881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Banks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E76B9B12-D341-4A4B-B515-1872A2D40CBE}"/>
              </a:ext>
            </a:extLst>
          </p:cNvPr>
          <p:cNvSpPr txBox="1"/>
          <p:nvPr/>
        </p:nvSpPr>
        <p:spPr>
          <a:xfrm>
            <a:off x="10497591" y="2061891"/>
            <a:ext cx="1174197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Insurance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B4F8D57-7227-419D-8B4D-24A8696F2286}"/>
              </a:ext>
            </a:extLst>
          </p:cNvPr>
          <p:cNvSpPr txBox="1"/>
          <p:nvPr/>
        </p:nvSpPr>
        <p:spPr>
          <a:xfrm>
            <a:off x="10498167" y="2441237"/>
            <a:ext cx="1174197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Fintech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D2AD8A4F-FBEA-4402-8849-DC6B9BFA6442}"/>
              </a:ext>
            </a:extLst>
          </p:cNvPr>
          <p:cNvSpPr txBox="1"/>
          <p:nvPr/>
        </p:nvSpPr>
        <p:spPr>
          <a:xfrm>
            <a:off x="10498167" y="2839741"/>
            <a:ext cx="1174197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Telecom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ACF274C-52EA-44D4-A735-804791CF316F}"/>
              </a:ext>
            </a:extLst>
          </p:cNvPr>
          <p:cNvSpPr txBox="1"/>
          <p:nvPr/>
        </p:nvSpPr>
        <p:spPr>
          <a:xfrm>
            <a:off x="10498167" y="3238245"/>
            <a:ext cx="1174197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IT&amp;Internet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6762F5DA-88C1-44F2-9C6F-B7992792D62B}"/>
              </a:ext>
            </a:extLst>
          </p:cNvPr>
          <p:cNvSpPr txBox="1"/>
          <p:nvPr/>
        </p:nvSpPr>
        <p:spPr>
          <a:xfrm>
            <a:off x="10498167" y="3623561"/>
            <a:ext cx="1174197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Retail/ E-com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37A566F6-036A-4871-8AC3-A5C089B9835B}"/>
              </a:ext>
            </a:extLst>
          </p:cNvPr>
          <p:cNvSpPr txBox="1"/>
          <p:nvPr/>
        </p:nvSpPr>
        <p:spPr>
          <a:xfrm>
            <a:off x="10498167" y="4035253"/>
            <a:ext cx="1174197" cy="5095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Medicine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1B8C02AC-C4D9-46BA-BA54-A04145DAC1B5}"/>
              </a:ext>
            </a:extLst>
          </p:cNvPr>
          <p:cNvSpPr txBox="1"/>
          <p:nvPr/>
        </p:nvSpPr>
        <p:spPr>
          <a:xfrm>
            <a:off x="10498167" y="4433757"/>
            <a:ext cx="1174197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Government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D2BF49E8-A253-4270-A15B-2103DD3858F4}"/>
              </a:ext>
            </a:extLst>
          </p:cNvPr>
          <p:cNvSpPr txBox="1"/>
          <p:nvPr/>
        </p:nvSpPr>
        <p:spPr>
          <a:xfrm>
            <a:off x="10498167" y="4792697"/>
            <a:ext cx="1174197" cy="2935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Utilities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0019260-C523-4F89-ACB0-674D7CE178FE}"/>
              </a:ext>
            </a:extLst>
          </p:cNvPr>
          <p:cNvSpPr txBox="1"/>
          <p:nvPr/>
        </p:nvSpPr>
        <p:spPr>
          <a:xfrm>
            <a:off x="10498167" y="5199993"/>
            <a:ext cx="1174197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Hospitality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3DA58F2E-C95C-40F5-B337-962FBD43010A}"/>
              </a:ext>
            </a:extLst>
          </p:cNvPr>
          <p:cNvSpPr txBox="1"/>
          <p:nvPr/>
        </p:nvSpPr>
        <p:spPr>
          <a:xfrm>
            <a:off x="10498167" y="5563329"/>
            <a:ext cx="1174197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Travel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A4F94C90-52F3-489A-93F2-29DB8E6A0111}"/>
              </a:ext>
            </a:extLst>
          </p:cNvPr>
          <p:cNvCxnSpPr>
            <a:cxnSpLocks/>
          </p:cNvCxnSpPr>
          <p:nvPr/>
        </p:nvCxnSpPr>
        <p:spPr>
          <a:xfrm flipV="1">
            <a:off x="6326065" y="1648255"/>
            <a:ext cx="0" cy="4556072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541796E2-38A2-43F2-B01D-B1017DB8F95C}"/>
              </a:ext>
            </a:extLst>
          </p:cNvPr>
          <p:cNvCxnSpPr>
            <a:cxnSpLocks/>
          </p:cNvCxnSpPr>
          <p:nvPr/>
        </p:nvCxnSpPr>
        <p:spPr>
          <a:xfrm flipV="1">
            <a:off x="6742235" y="1659479"/>
            <a:ext cx="0" cy="4556072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A0DBFBA0-46E8-479A-BB33-5021E293358C}"/>
              </a:ext>
            </a:extLst>
          </p:cNvPr>
          <p:cNvCxnSpPr>
            <a:cxnSpLocks/>
          </p:cNvCxnSpPr>
          <p:nvPr/>
        </p:nvCxnSpPr>
        <p:spPr>
          <a:xfrm flipV="1">
            <a:off x="7158405" y="1661911"/>
            <a:ext cx="0" cy="4556072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8B9DBFA6-6B49-4F65-8EBA-269ED8585F5F}"/>
              </a:ext>
            </a:extLst>
          </p:cNvPr>
          <p:cNvCxnSpPr>
            <a:cxnSpLocks/>
          </p:cNvCxnSpPr>
          <p:nvPr/>
        </p:nvCxnSpPr>
        <p:spPr>
          <a:xfrm flipV="1">
            <a:off x="7574575" y="1664343"/>
            <a:ext cx="0" cy="4556072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249E919F-3FE6-4862-A437-BF2143DE0ABE}"/>
              </a:ext>
            </a:extLst>
          </p:cNvPr>
          <p:cNvCxnSpPr>
            <a:cxnSpLocks/>
          </p:cNvCxnSpPr>
          <p:nvPr/>
        </p:nvCxnSpPr>
        <p:spPr>
          <a:xfrm flipV="1">
            <a:off x="7990745" y="1657983"/>
            <a:ext cx="0" cy="4556072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0BDC598A-F3F3-40CA-84D5-DA7540374157}"/>
              </a:ext>
            </a:extLst>
          </p:cNvPr>
          <p:cNvCxnSpPr>
            <a:cxnSpLocks/>
          </p:cNvCxnSpPr>
          <p:nvPr/>
        </p:nvCxnSpPr>
        <p:spPr>
          <a:xfrm flipV="1">
            <a:off x="8406915" y="1634039"/>
            <a:ext cx="0" cy="4556072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99D8DD78-8720-497C-A7F4-805ECE6A5778}"/>
              </a:ext>
            </a:extLst>
          </p:cNvPr>
          <p:cNvCxnSpPr>
            <a:cxnSpLocks/>
          </p:cNvCxnSpPr>
          <p:nvPr/>
        </p:nvCxnSpPr>
        <p:spPr>
          <a:xfrm flipV="1">
            <a:off x="8823085" y="1636471"/>
            <a:ext cx="0" cy="4556072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0960B520-9FE9-4AE1-BE61-D12A58CB24BD}"/>
              </a:ext>
            </a:extLst>
          </p:cNvPr>
          <p:cNvCxnSpPr>
            <a:cxnSpLocks/>
          </p:cNvCxnSpPr>
          <p:nvPr/>
        </p:nvCxnSpPr>
        <p:spPr>
          <a:xfrm flipV="1">
            <a:off x="9239255" y="1656487"/>
            <a:ext cx="0" cy="4556072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8B5E00DD-7379-4E6D-B7C1-3A0012950FCF}"/>
              </a:ext>
            </a:extLst>
          </p:cNvPr>
          <p:cNvCxnSpPr>
            <a:cxnSpLocks/>
          </p:cNvCxnSpPr>
          <p:nvPr/>
        </p:nvCxnSpPr>
        <p:spPr>
          <a:xfrm flipV="1">
            <a:off x="10071595" y="1656955"/>
            <a:ext cx="0" cy="4556072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FA3CE10B-C828-4CF8-B04C-3D2E8FC8B027}"/>
              </a:ext>
            </a:extLst>
          </p:cNvPr>
          <p:cNvSpPr txBox="1"/>
          <p:nvPr/>
        </p:nvSpPr>
        <p:spPr>
          <a:xfrm rot="19506496">
            <a:off x="5854053" y="1062417"/>
            <a:ext cx="1330715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Outbound calls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BFC5E993-E02A-4C59-845E-494C8C577E68}"/>
              </a:ext>
            </a:extLst>
          </p:cNvPr>
          <p:cNvSpPr txBox="1"/>
          <p:nvPr/>
        </p:nvSpPr>
        <p:spPr>
          <a:xfrm rot="19506496">
            <a:off x="6242363" y="985855"/>
            <a:ext cx="1552953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Customer support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8D06F19C-F062-4E93-B3EE-50E60DE44F8A}"/>
              </a:ext>
            </a:extLst>
          </p:cNvPr>
          <p:cNvSpPr txBox="1"/>
          <p:nvPr/>
        </p:nvSpPr>
        <p:spPr>
          <a:xfrm rot="19506496">
            <a:off x="6692019" y="1104499"/>
            <a:ext cx="1092693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Smart IVR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FF558F65-E979-433A-B057-A354EF25F161}"/>
              </a:ext>
            </a:extLst>
          </p:cNvPr>
          <p:cNvSpPr txBox="1"/>
          <p:nvPr/>
        </p:nvSpPr>
        <p:spPr>
          <a:xfrm rot="19506496">
            <a:off x="7084689" y="1050603"/>
            <a:ext cx="1266430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Custom VA/UX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49354C6-94DD-4A88-A982-9E5CD2F92C39}"/>
              </a:ext>
            </a:extLst>
          </p:cNvPr>
          <p:cNvSpPr txBox="1"/>
          <p:nvPr/>
        </p:nvSpPr>
        <p:spPr>
          <a:xfrm rot="19506496">
            <a:off x="7491207" y="1049567"/>
            <a:ext cx="1286091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Leadgen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8DB078AC-63A2-4D31-B803-FF24AC9E2AD5}"/>
              </a:ext>
            </a:extLst>
          </p:cNvPr>
          <p:cNvSpPr txBox="1"/>
          <p:nvPr/>
        </p:nvSpPr>
        <p:spPr>
          <a:xfrm rot="19506496">
            <a:off x="7879416" y="977079"/>
            <a:ext cx="1509461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Messaging/Alerting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CD503174-78FC-4D00-A5A0-FC0AF2F4A725}"/>
              </a:ext>
            </a:extLst>
          </p:cNvPr>
          <p:cNvSpPr txBox="1"/>
          <p:nvPr/>
        </p:nvSpPr>
        <p:spPr>
          <a:xfrm rot="19506496">
            <a:off x="8325163" y="1092075"/>
            <a:ext cx="1092693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Cross/Upsell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188CB1AF-137A-4724-A423-32CDB0FA8D72}"/>
              </a:ext>
            </a:extLst>
          </p:cNvPr>
          <p:cNvSpPr txBox="1"/>
          <p:nvPr/>
        </p:nvSpPr>
        <p:spPr>
          <a:xfrm rot="19506496">
            <a:off x="8733449" y="1083474"/>
            <a:ext cx="1092693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Productivity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BA3142D4-B7CF-4394-8BBB-EA39EE9B4DDD}"/>
              </a:ext>
            </a:extLst>
          </p:cNvPr>
          <p:cNvSpPr txBox="1"/>
          <p:nvPr/>
        </p:nvSpPr>
        <p:spPr>
          <a:xfrm rot="19506496">
            <a:off x="9119659" y="1013420"/>
            <a:ext cx="1338293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Speech Analytics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EE23BC0C-1C16-4C66-B353-2763EDCE1FD5}"/>
              </a:ext>
            </a:extLst>
          </p:cNvPr>
          <p:cNvSpPr txBox="1"/>
          <p:nvPr/>
        </p:nvSpPr>
        <p:spPr>
          <a:xfrm rot="19506496">
            <a:off x="9550021" y="1061876"/>
            <a:ext cx="1092693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Helpdesk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9D8578C9-6B77-4EED-9EC6-3D268C0430FA}"/>
              </a:ext>
            </a:extLst>
          </p:cNvPr>
          <p:cNvSpPr txBox="1"/>
          <p:nvPr/>
        </p:nvSpPr>
        <p:spPr>
          <a:xfrm rot="19506496">
            <a:off x="9948054" y="1033836"/>
            <a:ext cx="1206769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HR/Recruitment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898A92E-BD31-4B03-8BFF-D8CB750569CE}"/>
              </a:ext>
            </a:extLst>
          </p:cNvPr>
          <p:cNvGrpSpPr/>
          <p:nvPr/>
        </p:nvGrpSpPr>
        <p:grpSpPr>
          <a:xfrm>
            <a:off x="5282340" y="3627578"/>
            <a:ext cx="705016" cy="235706"/>
            <a:chOff x="2826854" y="2485286"/>
            <a:chExt cx="705016" cy="235706"/>
          </a:xfrm>
        </p:grpSpPr>
        <p:sp>
          <p:nvSpPr>
            <p:cNvPr id="197" name="Flowchart: Connector 196">
              <a:extLst>
                <a:ext uri="{FF2B5EF4-FFF2-40B4-BE49-F238E27FC236}">
                  <a16:creationId xmlns:a16="http://schemas.microsoft.com/office/drawing/2014/main" id="{8D8E7AAB-ECD6-4C72-AAEA-8C87CCFCD6C2}"/>
                </a:ext>
              </a:extLst>
            </p:cNvPr>
            <p:cNvSpPr/>
            <p:nvPr/>
          </p:nvSpPr>
          <p:spPr>
            <a:xfrm>
              <a:off x="2826854" y="2585988"/>
              <a:ext cx="61130" cy="59105"/>
            </a:xfrm>
            <a:prstGeom prst="flowChartConnector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3BEBEC68-2567-4177-A504-DCF2C91CF84F}"/>
                </a:ext>
              </a:extLst>
            </p:cNvPr>
            <p:cNvSpPr txBox="1"/>
            <p:nvPr/>
          </p:nvSpPr>
          <p:spPr>
            <a:xfrm>
              <a:off x="2831989" y="2485286"/>
              <a:ext cx="699881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JAICP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836A27FB-1AC5-426B-A8D7-5F5045858837}"/>
              </a:ext>
            </a:extLst>
          </p:cNvPr>
          <p:cNvGrpSpPr/>
          <p:nvPr/>
        </p:nvGrpSpPr>
        <p:grpSpPr>
          <a:xfrm>
            <a:off x="6004049" y="2941803"/>
            <a:ext cx="705016" cy="235706"/>
            <a:chOff x="2826854" y="2485286"/>
            <a:chExt cx="705016" cy="235706"/>
          </a:xfrm>
        </p:grpSpPr>
        <p:sp>
          <p:nvSpPr>
            <p:cNvPr id="201" name="Flowchart: Connector 200">
              <a:extLst>
                <a:ext uri="{FF2B5EF4-FFF2-40B4-BE49-F238E27FC236}">
                  <a16:creationId xmlns:a16="http://schemas.microsoft.com/office/drawing/2014/main" id="{24D2E416-07D4-4F8A-8AF5-21F24E79F416}"/>
                </a:ext>
              </a:extLst>
            </p:cNvPr>
            <p:cNvSpPr/>
            <p:nvPr/>
          </p:nvSpPr>
          <p:spPr>
            <a:xfrm>
              <a:off x="2826854" y="2585988"/>
              <a:ext cx="61130" cy="59105"/>
            </a:xfrm>
            <a:prstGeom prst="flowChartConnector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DABB45-8FFB-4733-9926-4A16902E3B16}"/>
                </a:ext>
              </a:extLst>
            </p:cNvPr>
            <p:cNvSpPr txBox="1"/>
            <p:nvPr/>
          </p:nvSpPr>
          <p:spPr>
            <a:xfrm>
              <a:off x="2831989" y="2485286"/>
              <a:ext cx="699881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Neuronet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454F5CE0-1855-41E0-A857-134C501D9020}"/>
              </a:ext>
            </a:extLst>
          </p:cNvPr>
          <p:cNvGrpSpPr/>
          <p:nvPr/>
        </p:nvGrpSpPr>
        <p:grpSpPr>
          <a:xfrm>
            <a:off x="6115235" y="1594433"/>
            <a:ext cx="705016" cy="235706"/>
            <a:chOff x="2826854" y="2485286"/>
            <a:chExt cx="705016" cy="235706"/>
          </a:xfrm>
        </p:grpSpPr>
        <p:sp>
          <p:nvSpPr>
            <p:cNvPr id="213" name="Flowchart: Connector 212">
              <a:extLst>
                <a:ext uri="{FF2B5EF4-FFF2-40B4-BE49-F238E27FC236}">
                  <a16:creationId xmlns:a16="http://schemas.microsoft.com/office/drawing/2014/main" id="{A25A32CA-F380-4538-8EC9-F91EDB137F0F}"/>
                </a:ext>
              </a:extLst>
            </p:cNvPr>
            <p:cNvSpPr/>
            <p:nvPr/>
          </p:nvSpPr>
          <p:spPr>
            <a:xfrm>
              <a:off x="2826854" y="2585988"/>
              <a:ext cx="61130" cy="59105"/>
            </a:xfrm>
            <a:prstGeom prst="flowChartConnector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FA8E372C-C979-446A-987B-706E8A749643}"/>
                </a:ext>
              </a:extLst>
            </p:cNvPr>
            <p:cNvSpPr txBox="1"/>
            <p:nvPr/>
          </p:nvSpPr>
          <p:spPr>
            <a:xfrm>
              <a:off x="2831989" y="2485286"/>
              <a:ext cx="699881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Just AI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FA9F1CC4-26CC-40C0-887F-7EAE6347CDC6}"/>
              </a:ext>
            </a:extLst>
          </p:cNvPr>
          <p:cNvGrpSpPr/>
          <p:nvPr/>
        </p:nvGrpSpPr>
        <p:grpSpPr>
          <a:xfrm>
            <a:off x="4033736" y="5540934"/>
            <a:ext cx="705016" cy="235706"/>
            <a:chOff x="2826854" y="2485286"/>
            <a:chExt cx="705016" cy="235706"/>
          </a:xfrm>
        </p:grpSpPr>
        <p:sp>
          <p:nvSpPr>
            <p:cNvPr id="216" name="Flowchart: Connector 215">
              <a:extLst>
                <a:ext uri="{FF2B5EF4-FFF2-40B4-BE49-F238E27FC236}">
                  <a16:creationId xmlns:a16="http://schemas.microsoft.com/office/drawing/2014/main" id="{3A3EADF3-1E7D-4DB9-B2FB-9902CE8F4557}"/>
                </a:ext>
              </a:extLst>
            </p:cNvPr>
            <p:cNvSpPr/>
            <p:nvPr/>
          </p:nvSpPr>
          <p:spPr>
            <a:xfrm>
              <a:off x="2826854" y="2585988"/>
              <a:ext cx="61130" cy="59105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 cap="flat">
              <a:solidFill>
                <a:schemeClr val="accent4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66D4D6C0-5C09-4E4E-8A32-145528145EAE}"/>
                </a:ext>
              </a:extLst>
            </p:cNvPr>
            <p:cNvSpPr txBox="1"/>
            <p:nvPr/>
          </p:nvSpPr>
          <p:spPr>
            <a:xfrm>
              <a:off x="2831989" y="2485286"/>
              <a:ext cx="699881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RASA.AI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4F85157B-C54E-4D0A-8F3F-9E82E524100C}"/>
              </a:ext>
            </a:extLst>
          </p:cNvPr>
          <p:cNvGrpSpPr/>
          <p:nvPr/>
        </p:nvGrpSpPr>
        <p:grpSpPr>
          <a:xfrm>
            <a:off x="4082822" y="4400865"/>
            <a:ext cx="705016" cy="235706"/>
            <a:chOff x="2826854" y="2485286"/>
            <a:chExt cx="705016" cy="235706"/>
          </a:xfrm>
        </p:grpSpPr>
        <p:sp>
          <p:nvSpPr>
            <p:cNvPr id="219" name="Flowchart: Connector 218">
              <a:extLst>
                <a:ext uri="{FF2B5EF4-FFF2-40B4-BE49-F238E27FC236}">
                  <a16:creationId xmlns:a16="http://schemas.microsoft.com/office/drawing/2014/main" id="{E3D7CB8A-ECD0-4F3B-AAFF-197FDBF0A7BE}"/>
                </a:ext>
              </a:extLst>
            </p:cNvPr>
            <p:cNvSpPr/>
            <p:nvPr/>
          </p:nvSpPr>
          <p:spPr>
            <a:xfrm>
              <a:off x="2826854" y="2585988"/>
              <a:ext cx="61130" cy="59105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 cap="flat">
              <a:solidFill>
                <a:schemeClr val="accent4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E7D60063-4FA1-4B90-B922-961F57EAEEDE}"/>
                </a:ext>
              </a:extLst>
            </p:cNvPr>
            <p:cNvSpPr txBox="1"/>
            <p:nvPr/>
          </p:nvSpPr>
          <p:spPr>
            <a:xfrm>
              <a:off x="2831989" y="2485286"/>
              <a:ext cx="699881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Voiceflow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33A9CB6C-9DCF-428A-B495-7A4E6F45F3D9}"/>
              </a:ext>
            </a:extLst>
          </p:cNvPr>
          <p:cNvGrpSpPr/>
          <p:nvPr/>
        </p:nvGrpSpPr>
        <p:grpSpPr>
          <a:xfrm>
            <a:off x="4616515" y="2141266"/>
            <a:ext cx="705016" cy="235706"/>
            <a:chOff x="2826854" y="2485286"/>
            <a:chExt cx="705016" cy="235706"/>
          </a:xfrm>
        </p:grpSpPr>
        <p:sp>
          <p:nvSpPr>
            <p:cNvPr id="222" name="Flowchart: Connector 221">
              <a:extLst>
                <a:ext uri="{FF2B5EF4-FFF2-40B4-BE49-F238E27FC236}">
                  <a16:creationId xmlns:a16="http://schemas.microsoft.com/office/drawing/2014/main" id="{8CD41F9C-0E01-40A2-9043-9046C8B45A9C}"/>
                </a:ext>
              </a:extLst>
            </p:cNvPr>
            <p:cNvSpPr/>
            <p:nvPr/>
          </p:nvSpPr>
          <p:spPr>
            <a:xfrm>
              <a:off x="2826854" y="2585988"/>
              <a:ext cx="61130" cy="59105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 cap="flat">
              <a:solidFill>
                <a:schemeClr val="accent4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E0A2D86A-07AB-454C-BAF5-49183A5FAB1E}"/>
                </a:ext>
              </a:extLst>
            </p:cNvPr>
            <p:cNvSpPr txBox="1"/>
            <p:nvPr/>
          </p:nvSpPr>
          <p:spPr>
            <a:xfrm>
              <a:off x="2831989" y="2485286"/>
              <a:ext cx="699881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Inbenta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34750BF4-A5DD-4B57-B3FF-BDAEE43E60BD}"/>
              </a:ext>
            </a:extLst>
          </p:cNvPr>
          <p:cNvGrpSpPr/>
          <p:nvPr/>
        </p:nvGrpSpPr>
        <p:grpSpPr>
          <a:xfrm>
            <a:off x="4498292" y="1903787"/>
            <a:ext cx="705016" cy="235706"/>
            <a:chOff x="2826854" y="2485286"/>
            <a:chExt cx="705016" cy="235706"/>
          </a:xfrm>
        </p:grpSpPr>
        <p:sp>
          <p:nvSpPr>
            <p:cNvPr id="225" name="Flowchart: Connector 224">
              <a:extLst>
                <a:ext uri="{FF2B5EF4-FFF2-40B4-BE49-F238E27FC236}">
                  <a16:creationId xmlns:a16="http://schemas.microsoft.com/office/drawing/2014/main" id="{B4FDA7D6-86E6-4D4D-868D-89D748BDAC65}"/>
                </a:ext>
              </a:extLst>
            </p:cNvPr>
            <p:cNvSpPr/>
            <p:nvPr/>
          </p:nvSpPr>
          <p:spPr>
            <a:xfrm>
              <a:off x="2826854" y="2585988"/>
              <a:ext cx="61130" cy="59105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 cap="flat">
              <a:solidFill>
                <a:schemeClr val="accent4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B80F841B-FABA-46AC-943C-0487B846EFB8}"/>
                </a:ext>
              </a:extLst>
            </p:cNvPr>
            <p:cNvSpPr txBox="1"/>
            <p:nvPr/>
          </p:nvSpPr>
          <p:spPr>
            <a:xfrm>
              <a:off x="2831989" y="2485286"/>
              <a:ext cx="699881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Kore.AI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9C78EA16-3BC6-4295-B840-728A6A60928C}"/>
              </a:ext>
            </a:extLst>
          </p:cNvPr>
          <p:cNvGrpSpPr/>
          <p:nvPr/>
        </p:nvGrpSpPr>
        <p:grpSpPr>
          <a:xfrm>
            <a:off x="3690637" y="2659077"/>
            <a:ext cx="705016" cy="235706"/>
            <a:chOff x="2826854" y="2485286"/>
            <a:chExt cx="705016" cy="235706"/>
          </a:xfrm>
        </p:grpSpPr>
        <p:sp>
          <p:nvSpPr>
            <p:cNvPr id="228" name="Flowchart: Connector 227">
              <a:extLst>
                <a:ext uri="{FF2B5EF4-FFF2-40B4-BE49-F238E27FC236}">
                  <a16:creationId xmlns:a16="http://schemas.microsoft.com/office/drawing/2014/main" id="{12B2235A-930B-4E55-911B-003CBDB9FA8B}"/>
                </a:ext>
              </a:extLst>
            </p:cNvPr>
            <p:cNvSpPr/>
            <p:nvPr/>
          </p:nvSpPr>
          <p:spPr>
            <a:xfrm>
              <a:off x="2826854" y="2585988"/>
              <a:ext cx="61130" cy="59105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 cap="flat">
              <a:solidFill>
                <a:schemeClr val="accent4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BE2905E4-06B3-4A6B-8644-6425C49951A7}"/>
                </a:ext>
              </a:extLst>
            </p:cNvPr>
            <p:cNvSpPr txBox="1"/>
            <p:nvPr/>
          </p:nvSpPr>
          <p:spPr>
            <a:xfrm>
              <a:off x="2831989" y="2485286"/>
              <a:ext cx="699881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Cognigy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2B19D6C-6C53-4292-83CC-A0D8B7923D7F}"/>
              </a:ext>
            </a:extLst>
          </p:cNvPr>
          <p:cNvGrpSpPr/>
          <p:nvPr/>
        </p:nvGrpSpPr>
        <p:grpSpPr>
          <a:xfrm>
            <a:off x="5335720" y="2718121"/>
            <a:ext cx="851457" cy="235706"/>
            <a:chOff x="2836559" y="1662548"/>
            <a:chExt cx="851457" cy="235706"/>
          </a:xfrm>
        </p:grpSpPr>
        <p:sp>
          <p:nvSpPr>
            <p:cNvPr id="231" name="Flowchart: Connector 230">
              <a:extLst>
                <a:ext uri="{FF2B5EF4-FFF2-40B4-BE49-F238E27FC236}">
                  <a16:creationId xmlns:a16="http://schemas.microsoft.com/office/drawing/2014/main" id="{D2A9546C-D3B0-4FB1-9FBA-665074993EC5}"/>
                </a:ext>
              </a:extLst>
            </p:cNvPr>
            <p:cNvSpPr/>
            <p:nvPr/>
          </p:nvSpPr>
          <p:spPr>
            <a:xfrm>
              <a:off x="2836559" y="1763250"/>
              <a:ext cx="61130" cy="59105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 cap="flat">
              <a:solidFill>
                <a:schemeClr val="accent4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D95F9473-7BE6-45DB-BD3D-3C27C754C728}"/>
                </a:ext>
              </a:extLst>
            </p:cNvPr>
            <p:cNvSpPr txBox="1"/>
            <p:nvPr/>
          </p:nvSpPr>
          <p:spPr>
            <a:xfrm>
              <a:off x="2841694" y="1662548"/>
              <a:ext cx="846322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IBM Watson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DDB15BE-139B-4E0E-BFF9-205BFACAB599}"/>
              </a:ext>
            </a:extLst>
          </p:cNvPr>
          <p:cNvGrpSpPr/>
          <p:nvPr/>
        </p:nvGrpSpPr>
        <p:grpSpPr>
          <a:xfrm>
            <a:off x="4825761" y="2480798"/>
            <a:ext cx="942047" cy="235706"/>
            <a:chOff x="4275520" y="2719874"/>
            <a:chExt cx="942047" cy="235706"/>
          </a:xfrm>
        </p:grpSpPr>
        <p:sp>
          <p:nvSpPr>
            <p:cNvPr id="237" name="Flowchart: Connector 236">
              <a:extLst>
                <a:ext uri="{FF2B5EF4-FFF2-40B4-BE49-F238E27FC236}">
                  <a16:creationId xmlns:a16="http://schemas.microsoft.com/office/drawing/2014/main" id="{8B5DF0CE-AA32-4288-8B3A-6023CCD1483B}"/>
                </a:ext>
              </a:extLst>
            </p:cNvPr>
            <p:cNvSpPr/>
            <p:nvPr/>
          </p:nvSpPr>
          <p:spPr>
            <a:xfrm>
              <a:off x="4275520" y="2820576"/>
              <a:ext cx="61130" cy="59105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 cap="flat">
              <a:solidFill>
                <a:schemeClr val="accent4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DB3A404A-5A97-4DC4-B500-B05B5819054A}"/>
                </a:ext>
              </a:extLst>
            </p:cNvPr>
            <p:cNvSpPr txBox="1"/>
            <p:nvPr/>
          </p:nvSpPr>
          <p:spPr>
            <a:xfrm>
              <a:off x="4280654" y="2719874"/>
              <a:ext cx="936913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Nanosemantics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24871670-48B1-46F3-B88F-F4AC0821B94C}"/>
              </a:ext>
            </a:extLst>
          </p:cNvPr>
          <p:cNvGrpSpPr/>
          <p:nvPr/>
        </p:nvGrpSpPr>
        <p:grpSpPr>
          <a:xfrm>
            <a:off x="4122826" y="2328596"/>
            <a:ext cx="942047" cy="238655"/>
            <a:chOff x="4275520" y="2719874"/>
            <a:chExt cx="942047" cy="238655"/>
          </a:xfrm>
        </p:grpSpPr>
        <p:sp>
          <p:nvSpPr>
            <p:cNvPr id="240" name="Flowchart: Connector 239">
              <a:extLst>
                <a:ext uri="{FF2B5EF4-FFF2-40B4-BE49-F238E27FC236}">
                  <a16:creationId xmlns:a16="http://schemas.microsoft.com/office/drawing/2014/main" id="{C2C55F6C-6332-43F8-AEB4-445CA9E853EB}"/>
                </a:ext>
              </a:extLst>
            </p:cNvPr>
            <p:cNvSpPr/>
            <p:nvPr/>
          </p:nvSpPr>
          <p:spPr>
            <a:xfrm>
              <a:off x="4275520" y="2820576"/>
              <a:ext cx="61130" cy="59105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 cap="flat">
              <a:solidFill>
                <a:schemeClr val="accent4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D82B60DE-E8C3-4316-96DB-277D674C2216}"/>
                </a:ext>
              </a:extLst>
            </p:cNvPr>
            <p:cNvSpPr txBox="1"/>
            <p:nvPr/>
          </p:nvSpPr>
          <p:spPr>
            <a:xfrm>
              <a:off x="4280654" y="2719874"/>
              <a:ext cx="936913" cy="2386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SpeechTechCtr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24F8FFE2-DACD-464A-A0B6-5461742AE2E3}"/>
              </a:ext>
            </a:extLst>
          </p:cNvPr>
          <p:cNvGrpSpPr/>
          <p:nvPr/>
        </p:nvGrpSpPr>
        <p:grpSpPr>
          <a:xfrm>
            <a:off x="5213979" y="4300163"/>
            <a:ext cx="705016" cy="235706"/>
            <a:chOff x="2826854" y="2485286"/>
            <a:chExt cx="705016" cy="235706"/>
          </a:xfrm>
        </p:grpSpPr>
        <p:sp>
          <p:nvSpPr>
            <p:cNvPr id="244" name="Flowchart: Connector 243">
              <a:extLst>
                <a:ext uri="{FF2B5EF4-FFF2-40B4-BE49-F238E27FC236}">
                  <a16:creationId xmlns:a16="http://schemas.microsoft.com/office/drawing/2014/main" id="{81B6C55F-522A-472F-8369-98170CCCD06E}"/>
                </a:ext>
              </a:extLst>
            </p:cNvPr>
            <p:cNvSpPr/>
            <p:nvPr/>
          </p:nvSpPr>
          <p:spPr>
            <a:xfrm>
              <a:off x="2826854" y="2585988"/>
              <a:ext cx="61130" cy="59105"/>
            </a:xfrm>
            <a:prstGeom prst="flowChartConnector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DA63FC66-D092-42AB-AD7F-907276358C3E}"/>
                </a:ext>
              </a:extLst>
            </p:cNvPr>
            <p:cNvSpPr txBox="1"/>
            <p:nvPr/>
          </p:nvSpPr>
          <p:spPr>
            <a:xfrm>
              <a:off x="2831989" y="2485286"/>
              <a:ext cx="699881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Aimylogic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798692FA-639B-4360-AC92-C26A5C341B1B}"/>
              </a:ext>
            </a:extLst>
          </p:cNvPr>
          <p:cNvGrpSpPr/>
          <p:nvPr/>
        </p:nvGrpSpPr>
        <p:grpSpPr>
          <a:xfrm>
            <a:off x="3842706" y="5176702"/>
            <a:ext cx="705016" cy="235706"/>
            <a:chOff x="2826854" y="2485286"/>
            <a:chExt cx="705016" cy="235706"/>
          </a:xfrm>
        </p:grpSpPr>
        <p:sp>
          <p:nvSpPr>
            <p:cNvPr id="247" name="Flowchart: Connector 246">
              <a:extLst>
                <a:ext uri="{FF2B5EF4-FFF2-40B4-BE49-F238E27FC236}">
                  <a16:creationId xmlns:a16="http://schemas.microsoft.com/office/drawing/2014/main" id="{811DD774-E8CB-40AA-AA18-904DD57252A1}"/>
                </a:ext>
              </a:extLst>
            </p:cNvPr>
            <p:cNvSpPr/>
            <p:nvPr/>
          </p:nvSpPr>
          <p:spPr>
            <a:xfrm>
              <a:off x="2826854" y="2585988"/>
              <a:ext cx="61130" cy="59105"/>
            </a:xfrm>
            <a:prstGeom prst="flowChartConnector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4C7F8127-CF50-4903-8A57-57535526F947}"/>
                </a:ext>
              </a:extLst>
            </p:cNvPr>
            <p:cNvSpPr txBox="1"/>
            <p:nvPr/>
          </p:nvSpPr>
          <p:spPr>
            <a:xfrm>
              <a:off x="2831989" y="2485286"/>
              <a:ext cx="699881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JAICF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D115ECC4-95C1-4BDB-8701-14D42C15C119}"/>
              </a:ext>
            </a:extLst>
          </p:cNvPr>
          <p:cNvGrpSpPr/>
          <p:nvPr/>
        </p:nvGrpSpPr>
        <p:grpSpPr>
          <a:xfrm>
            <a:off x="2556063" y="3564341"/>
            <a:ext cx="705016" cy="235706"/>
            <a:chOff x="2826854" y="2485286"/>
            <a:chExt cx="705016" cy="235706"/>
          </a:xfrm>
        </p:grpSpPr>
        <p:sp>
          <p:nvSpPr>
            <p:cNvPr id="250" name="Flowchart: Connector 249">
              <a:extLst>
                <a:ext uri="{FF2B5EF4-FFF2-40B4-BE49-F238E27FC236}">
                  <a16:creationId xmlns:a16="http://schemas.microsoft.com/office/drawing/2014/main" id="{E96081B1-E984-4318-9540-7A75258C4669}"/>
                </a:ext>
              </a:extLst>
            </p:cNvPr>
            <p:cNvSpPr/>
            <p:nvPr/>
          </p:nvSpPr>
          <p:spPr>
            <a:xfrm>
              <a:off x="2826854" y="2585988"/>
              <a:ext cx="61130" cy="59105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 cap="flat">
              <a:solidFill>
                <a:schemeClr val="accent4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2ACC46B5-9535-4C89-B39A-B04FD401CDFB}"/>
                </a:ext>
              </a:extLst>
            </p:cNvPr>
            <p:cNvSpPr txBox="1"/>
            <p:nvPr/>
          </p:nvSpPr>
          <p:spPr>
            <a:xfrm>
              <a:off x="2831989" y="2485286"/>
              <a:ext cx="699881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Dialogflow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532A9C8F-E35F-43A0-9E2F-61F584B2CDDA}"/>
              </a:ext>
            </a:extLst>
          </p:cNvPr>
          <p:cNvGrpSpPr/>
          <p:nvPr/>
        </p:nvGrpSpPr>
        <p:grpSpPr>
          <a:xfrm>
            <a:off x="2550928" y="4022337"/>
            <a:ext cx="705016" cy="235706"/>
            <a:chOff x="2826854" y="2485286"/>
            <a:chExt cx="705016" cy="235706"/>
          </a:xfrm>
        </p:grpSpPr>
        <p:sp>
          <p:nvSpPr>
            <p:cNvPr id="253" name="Flowchart: Connector 252">
              <a:extLst>
                <a:ext uri="{FF2B5EF4-FFF2-40B4-BE49-F238E27FC236}">
                  <a16:creationId xmlns:a16="http://schemas.microsoft.com/office/drawing/2014/main" id="{166BABFC-FCF6-4313-BAE8-8E5600BA6BE9}"/>
                </a:ext>
              </a:extLst>
            </p:cNvPr>
            <p:cNvSpPr/>
            <p:nvPr/>
          </p:nvSpPr>
          <p:spPr>
            <a:xfrm>
              <a:off x="2826854" y="2585988"/>
              <a:ext cx="61130" cy="59105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 cap="flat">
              <a:solidFill>
                <a:schemeClr val="accent4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D2DCC241-4785-4E84-97DB-441CE984B2C0}"/>
                </a:ext>
              </a:extLst>
            </p:cNvPr>
            <p:cNvSpPr txBox="1"/>
            <p:nvPr/>
          </p:nvSpPr>
          <p:spPr>
            <a:xfrm>
              <a:off x="2831989" y="2485286"/>
              <a:ext cx="699881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Dialogflow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1690F80-5492-4F94-8C3A-7AD7D72D83D8}"/>
              </a:ext>
            </a:extLst>
          </p:cNvPr>
          <p:cNvCxnSpPr>
            <a:cxnSpLocks/>
          </p:cNvCxnSpPr>
          <p:nvPr/>
        </p:nvCxnSpPr>
        <p:spPr>
          <a:xfrm flipH="1">
            <a:off x="2581463" y="3682194"/>
            <a:ext cx="5135" cy="457996"/>
          </a:xfrm>
          <a:prstGeom prst="lin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0373D9DD-F89C-47CA-A5EC-778092DA51FD}"/>
              </a:ext>
            </a:extLst>
          </p:cNvPr>
          <p:cNvGrpSpPr/>
          <p:nvPr/>
        </p:nvGrpSpPr>
        <p:grpSpPr>
          <a:xfrm>
            <a:off x="2552585" y="5824251"/>
            <a:ext cx="942047" cy="235706"/>
            <a:chOff x="4275520" y="2719874"/>
            <a:chExt cx="942047" cy="235706"/>
          </a:xfrm>
        </p:grpSpPr>
        <p:sp>
          <p:nvSpPr>
            <p:cNvPr id="259" name="Flowchart: Connector 258">
              <a:extLst>
                <a:ext uri="{FF2B5EF4-FFF2-40B4-BE49-F238E27FC236}">
                  <a16:creationId xmlns:a16="http://schemas.microsoft.com/office/drawing/2014/main" id="{6047C444-2612-41A1-B069-DECEE95B391C}"/>
                </a:ext>
              </a:extLst>
            </p:cNvPr>
            <p:cNvSpPr/>
            <p:nvPr/>
          </p:nvSpPr>
          <p:spPr>
            <a:xfrm>
              <a:off x="4275520" y="2820576"/>
              <a:ext cx="61130" cy="59105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 cap="flat">
              <a:solidFill>
                <a:schemeClr val="accent4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8050C6B7-76D0-44C5-A423-253F89BA92E7}"/>
                </a:ext>
              </a:extLst>
            </p:cNvPr>
            <p:cNvSpPr txBox="1"/>
            <p:nvPr/>
          </p:nvSpPr>
          <p:spPr>
            <a:xfrm>
              <a:off x="4280654" y="2719874"/>
              <a:ext cx="936913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Hugging Face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4614B7E-AFBB-43F9-8D33-248F68901E1E}"/>
              </a:ext>
            </a:extLst>
          </p:cNvPr>
          <p:cNvCxnSpPr>
            <a:cxnSpLocks/>
            <a:stCxn id="245" idx="1"/>
            <a:endCxn id="248" idx="1"/>
          </p:cNvCxnSpPr>
          <p:nvPr/>
        </p:nvCxnSpPr>
        <p:spPr>
          <a:xfrm flipH="1">
            <a:off x="3847841" y="4418016"/>
            <a:ext cx="1371273" cy="876539"/>
          </a:xfrm>
          <a:prstGeom prst="line">
            <a:avLst/>
          </a:prstGeom>
          <a:noFill/>
          <a:ln w="9525" cap="flat">
            <a:solidFill>
              <a:srgbClr val="32FFF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BE5848A-2528-422F-B89B-48DABB1EB677}"/>
              </a:ext>
            </a:extLst>
          </p:cNvPr>
          <p:cNvGrpSpPr/>
          <p:nvPr/>
        </p:nvGrpSpPr>
        <p:grpSpPr>
          <a:xfrm>
            <a:off x="2112585" y="3276646"/>
            <a:ext cx="1258600" cy="235706"/>
            <a:chOff x="1619739" y="2821365"/>
            <a:chExt cx="1258600" cy="235706"/>
          </a:xfrm>
        </p:grpSpPr>
        <p:sp>
          <p:nvSpPr>
            <p:cNvPr id="262" name="Flowchart: Connector 261">
              <a:extLst>
                <a:ext uri="{FF2B5EF4-FFF2-40B4-BE49-F238E27FC236}">
                  <a16:creationId xmlns:a16="http://schemas.microsoft.com/office/drawing/2014/main" id="{2DD9976C-5FEB-4298-9629-9643F768AAC7}"/>
                </a:ext>
              </a:extLst>
            </p:cNvPr>
            <p:cNvSpPr/>
            <p:nvPr/>
          </p:nvSpPr>
          <p:spPr>
            <a:xfrm>
              <a:off x="1619739" y="2922067"/>
              <a:ext cx="61130" cy="59105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 cap="flat">
              <a:solidFill>
                <a:schemeClr val="accent4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A7CCDC89-4463-457D-9D51-5D58FBA9E389}"/>
                </a:ext>
              </a:extLst>
            </p:cNvPr>
            <p:cNvSpPr txBox="1"/>
            <p:nvPr/>
          </p:nvSpPr>
          <p:spPr>
            <a:xfrm>
              <a:off x="1624873" y="2821365"/>
              <a:ext cx="1253466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Amazon Comprehend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1AECFC9C-6749-4BDD-8120-BC38A3E59865}"/>
              </a:ext>
            </a:extLst>
          </p:cNvPr>
          <p:cNvGrpSpPr/>
          <p:nvPr/>
        </p:nvGrpSpPr>
        <p:grpSpPr>
          <a:xfrm>
            <a:off x="6167986" y="2745466"/>
            <a:ext cx="705016" cy="235706"/>
            <a:chOff x="2826854" y="2485286"/>
            <a:chExt cx="705016" cy="235706"/>
          </a:xfrm>
        </p:grpSpPr>
        <p:sp>
          <p:nvSpPr>
            <p:cNvPr id="268" name="Flowchart: Connector 267">
              <a:extLst>
                <a:ext uri="{FF2B5EF4-FFF2-40B4-BE49-F238E27FC236}">
                  <a16:creationId xmlns:a16="http://schemas.microsoft.com/office/drawing/2014/main" id="{B8F3CA46-BCB4-4DFA-BB31-AA81169AD228}"/>
                </a:ext>
              </a:extLst>
            </p:cNvPr>
            <p:cNvSpPr/>
            <p:nvPr/>
          </p:nvSpPr>
          <p:spPr>
            <a:xfrm>
              <a:off x="2826854" y="2585988"/>
              <a:ext cx="61130" cy="59105"/>
            </a:xfrm>
            <a:prstGeom prst="flowChartConnector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5FF87617-5C7E-4382-B02A-ED0B68CEA95F}"/>
                </a:ext>
              </a:extLst>
            </p:cNvPr>
            <p:cNvSpPr txBox="1"/>
            <p:nvPr/>
          </p:nvSpPr>
          <p:spPr>
            <a:xfrm>
              <a:off x="2831989" y="2485286"/>
              <a:ext cx="699881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Just AI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601363F9-C7C3-4ED6-91FB-A7BB57033702}"/>
              </a:ext>
            </a:extLst>
          </p:cNvPr>
          <p:cNvGrpSpPr/>
          <p:nvPr/>
        </p:nvGrpSpPr>
        <p:grpSpPr>
          <a:xfrm>
            <a:off x="5974391" y="1855231"/>
            <a:ext cx="705016" cy="235706"/>
            <a:chOff x="2826854" y="2485286"/>
            <a:chExt cx="705016" cy="235706"/>
          </a:xfrm>
        </p:grpSpPr>
        <p:sp>
          <p:nvSpPr>
            <p:cNvPr id="271" name="Flowchart: Connector 270">
              <a:extLst>
                <a:ext uri="{FF2B5EF4-FFF2-40B4-BE49-F238E27FC236}">
                  <a16:creationId xmlns:a16="http://schemas.microsoft.com/office/drawing/2014/main" id="{3C2DF96C-0C68-4693-AB70-482DB0A8056D}"/>
                </a:ext>
              </a:extLst>
            </p:cNvPr>
            <p:cNvSpPr/>
            <p:nvPr/>
          </p:nvSpPr>
          <p:spPr>
            <a:xfrm>
              <a:off x="2826854" y="2585988"/>
              <a:ext cx="61130" cy="59105"/>
            </a:xfrm>
            <a:prstGeom prst="flowChartConnector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E865AF4B-ACD6-41BA-8A7D-F325E8413531}"/>
                </a:ext>
              </a:extLst>
            </p:cNvPr>
            <p:cNvSpPr txBox="1"/>
            <p:nvPr/>
          </p:nvSpPr>
          <p:spPr>
            <a:xfrm>
              <a:off x="2831989" y="2485286"/>
              <a:ext cx="699881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Neuronet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599DC942-F31E-42A3-97D1-47FB1D2F9B83}"/>
              </a:ext>
            </a:extLst>
          </p:cNvPr>
          <p:cNvGrpSpPr/>
          <p:nvPr/>
        </p:nvGrpSpPr>
        <p:grpSpPr>
          <a:xfrm>
            <a:off x="6038817" y="1747325"/>
            <a:ext cx="705016" cy="235706"/>
            <a:chOff x="2826854" y="2485286"/>
            <a:chExt cx="705016" cy="235706"/>
          </a:xfrm>
        </p:grpSpPr>
        <p:sp>
          <p:nvSpPr>
            <p:cNvPr id="274" name="Flowchart: Connector 273">
              <a:extLst>
                <a:ext uri="{FF2B5EF4-FFF2-40B4-BE49-F238E27FC236}">
                  <a16:creationId xmlns:a16="http://schemas.microsoft.com/office/drawing/2014/main" id="{7E6745C5-4E74-4BFC-B8F7-D06D5DE8BB9C}"/>
                </a:ext>
              </a:extLst>
            </p:cNvPr>
            <p:cNvSpPr/>
            <p:nvPr/>
          </p:nvSpPr>
          <p:spPr>
            <a:xfrm>
              <a:off x="2826854" y="2585988"/>
              <a:ext cx="61130" cy="59105"/>
            </a:xfrm>
            <a:prstGeom prst="flowChartConnector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655B40EC-9BA3-4D2B-85A7-667573B011D0}"/>
                </a:ext>
              </a:extLst>
            </p:cNvPr>
            <p:cNvSpPr txBox="1"/>
            <p:nvPr/>
          </p:nvSpPr>
          <p:spPr>
            <a:xfrm>
              <a:off x="2831989" y="2485286"/>
              <a:ext cx="699881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Kvint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E0E2583C-3C0B-4C00-A1D2-912C2E5138FF}"/>
              </a:ext>
            </a:extLst>
          </p:cNvPr>
          <p:cNvGrpSpPr/>
          <p:nvPr/>
        </p:nvGrpSpPr>
        <p:grpSpPr>
          <a:xfrm>
            <a:off x="7222067" y="1758452"/>
            <a:ext cx="705016" cy="235706"/>
            <a:chOff x="2826854" y="2485286"/>
            <a:chExt cx="705016" cy="235706"/>
          </a:xfrm>
        </p:grpSpPr>
        <p:sp>
          <p:nvSpPr>
            <p:cNvPr id="277" name="Flowchart: Connector 276">
              <a:extLst>
                <a:ext uri="{FF2B5EF4-FFF2-40B4-BE49-F238E27FC236}">
                  <a16:creationId xmlns:a16="http://schemas.microsoft.com/office/drawing/2014/main" id="{3488472F-2F53-4D5B-81FB-1534D52DB69B}"/>
                </a:ext>
              </a:extLst>
            </p:cNvPr>
            <p:cNvSpPr/>
            <p:nvPr/>
          </p:nvSpPr>
          <p:spPr>
            <a:xfrm>
              <a:off x="2826854" y="2585988"/>
              <a:ext cx="61130" cy="59105"/>
            </a:xfrm>
            <a:prstGeom prst="flowChartConnector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094F5FAF-EE16-49EF-AE78-D72B918124BD}"/>
                </a:ext>
              </a:extLst>
            </p:cNvPr>
            <p:cNvSpPr txBox="1"/>
            <p:nvPr/>
          </p:nvSpPr>
          <p:spPr>
            <a:xfrm>
              <a:off x="2831989" y="2485286"/>
              <a:ext cx="699881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Just AI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CFDE547E-3C03-449B-8EBC-3D67391D67E5}"/>
              </a:ext>
            </a:extLst>
          </p:cNvPr>
          <p:cNvGrpSpPr/>
          <p:nvPr/>
        </p:nvGrpSpPr>
        <p:grpSpPr>
          <a:xfrm>
            <a:off x="6811833" y="2112770"/>
            <a:ext cx="705016" cy="235706"/>
            <a:chOff x="2826854" y="2485286"/>
            <a:chExt cx="705016" cy="235706"/>
          </a:xfrm>
        </p:grpSpPr>
        <p:sp>
          <p:nvSpPr>
            <p:cNvPr id="280" name="Flowchart: Connector 279">
              <a:extLst>
                <a:ext uri="{FF2B5EF4-FFF2-40B4-BE49-F238E27FC236}">
                  <a16:creationId xmlns:a16="http://schemas.microsoft.com/office/drawing/2014/main" id="{905ED65D-7EE2-44B7-8C9F-6456E5503DD8}"/>
                </a:ext>
              </a:extLst>
            </p:cNvPr>
            <p:cNvSpPr/>
            <p:nvPr/>
          </p:nvSpPr>
          <p:spPr>
            <a:xfrm>
              <a:off x="2826854" y="2585988"/>
              <a:ext cx="61130" cy="59105"/>
            </a:xfrm>
            <a:prstGeom prst="flowChartConnector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0B768F34-AFB1-4C4D-AC30-0FD506EB09B0}"/>
                </a:ext>
              </a:extLst>
            </p:cNvPr>
            <p:cNvSpPr txBox="1"/>
            <p:nvPr/>
          </p:nvSpPr>
          <p:spPr>
            <a:xfrm>
              <a:off x="2831989" y="2485286"/>
              <a:ext cx="699881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Just AI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23F7F6E7-57BF-4647-80E9-88589186299C}"/>
              </a:ext>
            </a:extLst>
          </p:cNvPr>
          <p:cNvGrpSpPr/>
          <p:nvPr/>
        </p:nvGrpSpPr>
        <p:grpSpPr>
          <a:xfrm>
            <a:off x="7270214" y="3667488"/>
            <a:ext cx="705016" cy="235706"/>
            <a:chOff x="2826854" y="2485286"/>
            <a:chExt cx="705016" cy="235706"/>
          </a:xfrm>
        </p:grpSpPr>
        <p:sp>
          <p:nvSpPr>
            <p:cNvPr id="283" name="Flowchart: Connector 282">
              <a:extLst>
                <a:ext uri="{FF2B5EF4-FFF2-40B4-BE49-F238E27FC236}">
                  <a16:creationId xmlns:a16="http://schemas.microsoft.com/office/drawing/2014/main" id="{D48C661E-3407-468D-9EDD-3FB2753B0C2F}"/>
                </a:ext>
              </a:extLst>
            </p:cNvPr>
            <p:cNvSpPr/>
            <p:nvPr/>
          </p:nvSpPr>
          <p:spPr>
            <a:xfrm>
              <a:off x="2826854" y="2585988"/>
              <a:ext cx="61130" cy="59105"/>
            </a:xfrm>
            <a:prstGeom prst="flowChartConnector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93783724-E73B-477C-9D3B-83C04FDD4CDB}"/>
                </a:ext>
              </a:extLst>
            </p:cNvPr>
            <p:cNvSpPr txBox="1"/>
            <p:nvPr/>
          </p:nvSpPr>
          <p:spPr>
            <a:xfrm>
              <a:off x="2831989" y="2485286"/>
              <a:ext cx="699881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Just AI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29DF3AE4-D02E-49E9-800F-0357B4C8B858}"/>
              </a:ext>
            </a:extLst>
          </p:cNvPr>
          <p:cNvGrpSpPr/>
          <p:nvPr/>
        </p:nvGrpSpPr>
        <p:grpSpPr>
          <a:xfrm>
            <a:off x="10112363" y="3309697"/>
            <a:ext cx="705016" cy="235706"/>
            <a:chOff x="2826854" y="2485286"/>
            <a:chExt cx="705016" cy="235706"/>
          </a:xfrm>
        </p:grpSpPr>
        <p:sp>
          <p:nvSpPr>
            <p:cNvPr id="286" name="Flowchart: Connector 285">
              <a:extLst>
                <a:ext uri="{FF2B5EF4-FFF2-40B4-BE49-F238E27FC236}">
                  <a16:creationId xmlns:a16="http://schemas.microsoft.com/office/drawing/2014/main" id="{E403C5BE-4645-4E66-B0EF-AD5C46BC243A}"/>
                </a:ext>
              </a:extLst>
            </p:cNvPr>
            <p:cNvSpPr/>
            <p:nvPr/>
          </p:nvSpPr>
          <p:spPr>
            <a:xfrm>
              <a:off x="2826854" y="2585988"/>
              <a:ext cx="61130" cy="59105"/>
            </a:xfrm>
            <a:prstGeom prst="flowChartConnector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22055DFF-84C5-49DA-A190-5450E8373CE5}"/>
                </a:ext>
              </a:extLst>
            </p:cNvPr>
            <p:cNvSpPr txBox="1"/>
            <p:nvPr/>
          </p:nvSpPr>
          <p:spPr>
            <a:xfrm>
              <a:off x="2831989" y="2485286"/>
              <a:ext cx="699881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Just AI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BDD245AE-66B7-43DE-8191-363AF3360221}"/>
              </a:ext>
            </a:extLst>
          </p:cNvPr>
          <p:cNvGrpSpPr/>
          <p:nvPr/>
        </p:nvGrpSpPr>
        <p:grpSpPr>
          <a:xfrm>
            <a:off x="7270214" y="3279716"/>
            <a:ext cx="705016" cy="235706"/>
            <a:chOff x="2826854" y="2485286"/>
            <a:chExt cx="705016" cy="235706"/>
          </a:xfrm>
        </p:grpSpPr>
        <p:sp>
          <p:nvSpPr>
            <p:cNvPr id="289" name="Flowchart: Connector 288">
              <a:extLst>
                <a:ext uri="{FF2B5EF4-FFF2-40B4-BE49-F238E27FC236}">
                  <a16:creationId xmlns:a16="http://schemas.microsoft.com/office/drawing/2014/main" id="{45692DC6-7D99-4D0A-9A9E-47A381357D06}"/>
                </a:ext>
              </a:extLst>
            </p:cNvPr>
            <p:cNvSpPr/>
            <p:nvPr/>
          </p:nvSpPr>
          <p:spPr>
            <a:xfrm>
              <a:off x="2826854" y="2585988"/>
              <a:ext cx="61130" cy="59105"/>
            </a:xfrm>
            <a:prstGeom prst="flowChartConnector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06C60B85-EA0E-4665-8A7E-D66024044BA9}"/>
                </a:ext>
              </a:extLst>
            </p:cNvPr>
            <p:cNvSpPr txBox="1"/>
            <p:nvPr/>
          </p:nvSpPr>
          <p:spPr>
            <a:xfrm>
              <a:off x="2831989" y="2485286"/>
              <a:ext cx="699881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Just AI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510829B2-0E36-475B-A3D4-67B18E4AC96B}"/>
              </a:ext>
            </a:extLst>
          </p:cNvPr>
          <p:cNvGrpSpPr/>
          <p:nvPr/>
        </p:nvGrpSpPr>
        <p:grpSpPr>
          <a:xfrm>
            <a:off x="3489398" y="4456556"/>
            <a:ext cx="705016" cy="235706"/>
            <a:chOff x="2826854" y="2485286"/>
            <a:chExt cx="705016" cy="235706"/>
          </a:xfrm>
        </p:grpSpPr>
        <p:sp>
          <p:nvSpPr>
            <p:cNvPr id="292" name="Flowchart: Connector 291">
              <a:extLst>
                <a:ext uri="{FF2B5EF4-FFF2-40B4-BE49-F238E27FC236}">
                  <a16:creationId xmlns:a16="http://schemas.microsoft.com/office/drawing/2014/main" id="{9F11916E-F3EC-4139-BF66-082F6341C1E2}"/>
                </a:ext>
              </a:extLst>
            </p:cNvPr>
            <p:cNvSpPr/>
            <p:nvPr/>
          </p:nvSpPr>
          <p:spPr>
            <a:xfrm>
              <a:off x="2826854" y="2585988"/>
              <a:ext cx="61130" cy="59105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 cap="flat">
              <a:solidFill>
                <a:schemeClr val="accent4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9ACC053F-9109-4D62-98F9-74D7A67E6348}"/>
                </a:ext>
              </a:extLst>
            </p:cNvPr>
            <p:cNvSpPr txBox="1"/>
            <p:nvPr/>
          </p:nvSpPr>
          <p:spPr>
            <a:xfrm>
              <a:off x="2831989" y="2485286"/>
              <a:ext cx="699881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Flow.ai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55CD668C-1F89-4D5E-89C9-FFF47602D3F9}"/>
              </a:ext>
            </a:extLst>
          </p:cNvPr>
          <p:cNvGrpSpPr/>
          <p:nvPr/>
        </p:nvGrpSpPr>
        <p:grpSpPr>
          <a:xfrm>
            <a:off x="1932532" y="5560634"/>
            <a:ext cx="942047" cy="235706"/>
            <a:chOff x="4275520" y="2719874"/>
            <a:chExt cx="942047" cy="235706"/>
          </a:xfrm>
        </p:grpSpPr>
        <p:sp>
          <p:nvSpPr>
            <p:cNvPr id="295" name="Flowchart: Connector 294">
              <a:extLst>
                <a:ext uri="{FF2B5EF4-FFF2-40B4-BE49-F238E27FC236}">
                  <a16:creationId xmlns:a16="http://schemas.microsoft.com/office/drawing/2014/main" id="{3996B08D-D3CA-4B8E-BB3A-94A1D891DFB4}"/>
                </a:ext>
              </a:extLst>
            </p:cNvPr>
            <p:cNvSpPr/>
            <p:nvPr/>
          </p:nvSpPr>
          <p:spPr>
            <a:xfrm>
              <a:off x="4275520" y="2820576"/>
              <a:ext cx="61130" cy="59105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 cap="flat">
              <a:solidFill>
                <a:schemeClr val="accent4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83CD9F6F-771B-404D-AED7-E64595E23553}"/>
                </a:ext>
              </a:extLst>
            </p:cNvPr>
            <p:cNvSpPr txBox="1"/>
            <p:nvPr/>
          </p:nvSpPr>
          <p:spPr>
            <a:xfrm>
              <a:off x="4280654" y="2719874"/>
              <a:ext cx="936913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DeepPavlov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77D90046-5C62-4F97-BD84-0B7E785E9C08}"/>
              </a:ext>
            </a:extLst>
          </p:cNvPr>
          <p:cNvGrpSpPr/>
          <p:nvPr/>
        </p:nvGrpSpPr>
        <p:grpSpPr>
          <a:xfrm>
            <a:off x="4498292" y="5394659"/>
            <a:ext cx="705016" cy="235706"/>
            <a:chOff x="2826854" y="2485286"/>
            <a:chExt cx="705016" cy="235706"/>
          </a:xfrm>
        </p:grpSpPr>
        <p:sp>
          <p:nvSpPr>
            <p:cNvPr id="298" name="Flowchart: Connector 297">
              <a:extLst>
                <a:ext uri="{FF2B5EF4-FFF2-40B4-BE49-F238E27FC236}">
                  <a16:creationId xmlns:a16="http://schemas.microsoft.com/office/drawing/2014/main" id="{36B39603-5A20-429E-A5E5-4EF388E72C6C}"/>
                </a:ext>
              </a:extLst>
            </p:cNvPr>
            <p:cNvSpPr/>
            <p:nvPr/>
          </p:nvSpPr>
          <p:spPr>
            <a:xfrm>
              <a:off x="2826854" y="2585988"/>
              <a:ext cx="61130" cy="59105"/>
            </a:xfrm>
            <a:prstGeom prst="flowChartConnector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E338A8B9-EBCA-480E-A38B-FEF21037AC2D}"/>
                </a:ext>
              </a:extLst>
            </p:cNvPr>
            <p:cNvSpPr txBox="1"/>
            <p:nvPr/>
          </p:nvSpPr>
          <p:spPr>
            <a:xfrm>
              <a:off x="2831989" y="2485286"/>
              <a:ext cx="699881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CAILA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BF66CFFB-0406-4FA6-B811-314220C9316A}"/>
              </a:ext>
            </a:extLst>
          </p:cNvPr>
          <p:cNvCxnSpPr>
            <a:cxnSpLocks/>
            <a:endCxn id="248" idx="1"/>
          </p:cNvCxnSpPr>
          <p:nvPr/>
        </p:nvCxnSpPr>
        <p:spPr>
          <a:xfrm flipH="1" flipV="1">
            <a:off x="3847841" y="5294555"/>
            <a:ext cx="685392" cy="256446"/>
          </a:xfrm>
          <a:prstGeom prst="line">
            <a:avLst/>
          </a:prstGeom>
          <a:noFill/>
          <a:ln w="9525" cap="flat">
            <a:solidFill>
              <a:srgbClr val="32FFF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56E9F6DC-8692-4BE7-851C-A9328F6601D3}"/>
              </a:ext>
            </a:extLst>
          </p:cNvPr>
          <p:cNvCxnSpPr>
            <a:cxnSpLocks/>
          </p:cNvCxnSpPr>
          <p:nvPr/>
        </p:nvCxnSpPr>
        <p:spPr>
          <a:xfrm flipV="1">
            <a:off x="5244544" y="3749239"/>
            <a:ext cx="68361" cy="672585"/>
          </a:xfrm>
          <a:prstGeom prst="line">
            <a:avLst/>
          </a:prstGeom>
          <a:noFill/>
          <a:ln w="9525" cap="flat">
            <a:solidFill>
              <a:srgbClr val="32FFF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75E5256B-9F62-4517-B5FF-4BBFE87EA80E}"/>
              </a:ext>
            </a:extLst>
          </p:cNvPr>
          <p:cNvGrpSpPr/>
          <p:nvPr/>
        </p:nvGrpSpPr>
        <p:grpSpPr>
          <a:xfrm>
            <a:off x="2917911" y="5292599"/>
            <a:ext cx="942047" cy="235706"/>
            <a:chOff x="4275520" y="2719874"/>
            <a:chExt cx="942047" cy="235706"/>
          </a:xfrm>
        </p:grpSpPr>
        <p:sp>
          <p:nvSpPr>
            <p:cNvPr id="308" name="Flowchart: Connector 307">
              <a:extLst>
                <a:ext uri="{FF2B5EF4-FFF2-40B4-BE49-F238E27FC236}">
                  <a16:creationId xmlns:a16="http://schemas.microsoft.com/office/drawing/2014/main" id="{9C041A5B-FADD-4AF0-9585-31A8D681A50D}"/>
                </a:ext>
              </a:extLst>
            </p:cNvPr>
            <p:cNvSpPr/>
            <p:nvPr/>
          </p:nvSpPr>
          <p:spPr>
            <a:xfrm>
              <a:off x="4275520" y="2820576"/>
              <a:ext cx="61130" cy="59105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 cap="flat">
              <a:solidFill>
                <a:schemeClr val="accent4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A78282E4-49D6-4C8D-9BA9-1E3165DDD166}"/>
                </a:ext>
              </a:extLst>
            </p:cNvPr>
            <p:cNvSpPr txBox="1"/>
            <p:nvPr/>
          </p:nvSpPr>
          <p:spPr>
            <a:xfrm>
              <a:off x="4280654" y="2719874"/>
              <a:ext cx="936913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Jovo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B2749F65-DB35-417A-A1A0-53621CD551AB}"/>
              </a:ext>
            </a:extLst>
          </p:cNvPr>
          <p:cNvGrpSpPr/>
          <p:nvPr/>
        </p:nvGrpSpPr>
        <p:grpSpPr>
          <a:xfrm>
            <a:off x="4520001" y="2632722"/>
            <a:ext cx="705016" cy="235706"/>
            <a:chOff x="2826854" y="2485286"/>
            <a:chExt cx="705016" cy="235706"/>
          </a:xfrm>
        </p:grpSpPr>
        <p:sp>
          <p:nvSpPr>
            <p:cNvPr id="311" name="Flowchart: Connector 310">
              <a:extLst>
                <a:ext uri="{FF2B5EF4-FFF2-40B4-BE49-F238E27FC236}">
                  <a16:creationId xmlns:a16="http://schemas.microsoft.com/office/drawing/2014/main" id="{104BA33B-16DC-473D-859C-202151060C49}"/>
                </a:ext>
              </a:extLst>
            </p:cNvPr>
            <p:cNvSpPr/>
            <p:nvPr/>
          </p:nvSpPr>
          <p:spPr>
            <a:xfrm>
              <a:off x="2826854" y="2585988"/>
              <a:ext cx="61130" cy="59105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 cap="flat">
              <a:solidFill>
                <a:schemeClr val="accent4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1387A925-8BAC-43CF-9C57-77144220EA83}"/>
                </a:ext>
              </a:extLst>
            </p:cNvPr>
            <p:cNvSpPr txBox="1"/>
            <p:nvPr/>
          </p:nvSpPr>
          <p:spPr>
            <a:xfrm>
              <a:off x="2831989" y="2485286"/>
              <a:ext cx="699881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Omelia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FAA92DE2-9852-40D2-B1F2-B8FC80EBA547}"/>
              </a:ext>
            </a:extLst>
          </p:cNvPr>
          <p:cNvGrpSpPr/>
          <p:nvPr/>
        </p:nvGrpSpPr>
        <p:grpSpPr>
          <a:xfrm>
            <a:off x="2203727" y="5058846"/>
            <a:ext cx="1258600" cy="235706"/>
            <a:chOff x="1619739" y="2821365"/>
            <a:chExt cx="1258600" cy="235706"/>
          </a:xfrm>
        </p:grpSpPr>
        <p:sp>
          <p:nvSpPr>
            <p:cNvPr id="314" name="Flowchart: Connector 313">
              <a:extLst>
                <a:ext uri="{FF2B5EF4-FFF2-40B4-BE49-F238E27FC236}">
                  <a16:creationId xmlns:a16="http://schemas.microsoft.com/office/drawing/2014/main" id="{80DCD7A5-8CCD-47D4-A4FE-A94D1B613B0F}"/>
                </a:ext>
              </a:extLst>
            </p:cNvPr>
            <p:cNvSpPr/>
            <p:nvPr/>
          </p:nvSpPr>
          <p:spPr>
            <a:xfrm>
              <a:off x="1619739" y="2922067"/>
              <a:ext cx="61130" cy="59105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 cap="flat">
              <a:solidFill>
                <a:schemeClr val="accent4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AD14CDFB-83F0-4408-86A4-050B0C5E0AFA}"/>
                </a:ext>
              </a:extLst>
            </p:cNvPr>
            <p:cNvSpPr txBox="1"/>
            <p:nvPr/>
          </p:nvSpPr>
          <p:spPr>
            <a:xfrm>
              <a:off x="1624873" y="2821365"/>
              <a:ext cx="1253466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Voximplant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cxnSp>
        <p:nvCxnSpPr>
          <p:cNvPr id="317" name="Straight Arrow Connector 316">
            <a:extLst>
              <a:ext uri="{FF2B5EF4-FFF2-40B4-BE49-F238E27FC236}">
                <a16:creationId xmlns:a16="http://schemas.microsoft.com/office/drawing/2014/main" id="{EB9D5F7C-76B8-49BF-8DD2-709F1ECDFF8F}"/>
              </a:ext>
            </a:extLst>
          </p:cNvPr>
          <p:cNvCxnSpPr>
            <a:cxnSpLocks/>
          </p:cNvCxnSpPr>
          <p:nvPr/>
        </p:nvCxnSpPr>
        <p:spPr>
          <a:xfrm>
            <a:off x="1229335" y="1788227"/>
            <a:ext cx="0" cy="2008604"/>
          </a:xfrm>
          <a:prstGeom prst="straightConnector1">
            <a:avLst/>
          </a:prstGeom>
          <a:noFill/>
          <a:ln w="9525" cap="flat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8" name="TextBox 317">
            <a:extLst>
              <a:ext uri="{FF2B5EF4-FFF2-40B4-BE49-F238E27FC236}">
                <a16:creationId xmlns:a16="http://schemas.microsoft.com/office/drawing/2014/main" id="{0DE13559-4B81-4E91-AFCB-6429E725C14B}"/>
              </a:ext>
            </a:extLst>
          </p:cNvPr>
          <p:cNvSpPr txBox="1"/>
          <p:nvPr/>
        </p:nvSpPr>
        <p:spPr>
          <a:xfrm>
            <a:off x="378619" y="2566583"/>
            <a:ext cx="841582" cy="5095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CAI Platforms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19C4F784-9EE3-4362-A79C-CAE64D8D9602}"/>
              </a:ext>
            </a:extLst>
          </p:cNvPr>
          <p:cNvSpPr txBox="1"/>
          <p:nvPr/>
        </p:nvSpPr>
        <p:spPr>
          <a:xfrm>
            <a:off x="5181611" y="6297662"/>
            <a:ext cx="979608" cy="3432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Complex</a:t>
            </a:r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320" name="Straight Arrow Connector 319">
            <a:extLst>
              <a:ext uri="{FF2B5EF4-FFF2-40B4-BE49-F238E27FC236}">
                <a16:creationId xmlns:a16="http://schemas.microsoft.com/office/drawing/2014/main" id="{01DD0C9A-6C7A-4504-92CA-D6525C991BD7}"/>
              </a:ext>
            </a:extLst>
          </p:cNvPr>
          <p:cNvCxnSpPr>
            <a:cxnSpLocks/>
          </p:cNvCxnSpPr>
          <p:nvPr/>
        </p:nvCxnSpPr>
        <p:spPr>
          <a:xfrm flipH="1">
            <a:off x="2061020" y="6500756"/>
            <a:ext cx="3111047" cy="9667"/>
          </a:xfrm>
          <a:prstGeom prst="straightConnector1">
            <a:avLst/>
          </a:prstGeom>
          <a:noFill/>
          <a:ln w="9525" cap="flat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3" name="TextBox 322">
            <a:extLst>
              <a:ext uri="{FF2B5EF4-FFF2-40B4-BE49-F238E27FC236}">
                <a16:creationId xmlns:a16="http://schemas.microsoft.com/office/drawing/2014/main" id="{69875163-5404-490F-9EF5-FD6EA4E3D292}"/>
              </a:ext>
            </a:extLst>
          </p:cNvPr>
          <p:cNvSpPr txBox="1"/>
          <p:nvPr/>
        </p:nvSpPr>
        <p:spPr>
          <a:xfrm>
            <a:off x="2979041" y="6151704"/>
            <a:ext cx="1302105" cy="3074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 Light"/>
              </a:rPr>
              <a:t>Инструменты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DA2D467A-FCE2-4A6E-AA1B-F6655E2FE9B6}"/>
              </a:ext>
            </a:extLst>
          </p:cNvPr>
          <p:cNvSpPr txBox="1"/>
          <p:nvPr/>
        </p:nvSpPr>
        <p:spPr>
          <a:xfrm>
            <a:off x="7798572" y="6140326"/>
            <a:ext cx="927764" cy="3074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 Light"/>
              </a:rPr>
              <a:t>Решения</a:t>
            </a:r>
          </a:p>
        </p:txBody>
      </p: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A57A57C8-E776-4956-9787-A3196715011A}"/>
              </a:ext>
            </a:extLst>
          </p:cNvPr>
          <p:cNvGrpSpPr/>
          <p:nvPr/>
        </p:nvGrpSpPr>
        <p:grpSpPr>
          <a:xfrm>
            <a:off x="6481923" y="5763059"/>
            <a:ext cx="928693" cy="235706"/>
            <a:chOff x="6459325" y="5519828"/>
            <a:chExt cx="928693" cy="235706"/>
          </a:xfrm>
        </p:grpSpPr>
        <p:sp>
          <p:nvSpPr>
            <p:cNvPr id="330" name="Flowchart: Connector 329">
              <a:extLst>
                <a:ext uri="{FF2B5EF4-FFF2-40B4-BE49-F238E27FC236}">
                  <a16:creationId xmlns:a16="http://schemas.microsoft.com/office/drawing/2014/main" id="{B6D1C9EF-BD71-4109-8F3B-B72237C76C91}"/>
                </a:ext>
              </a:extLst>
            </p:cNvPr>
            <p:cNvSpPr/>
            <p:nvPr/>
          </p:nvSpPr>
          <p:spPr>
            <a:xfrm>
              <a:off x="6459325" y="5620530"/>
              <a:ext cx="61130" cy="59105"/>
            </a:xfrm>
            <a:prstGeom prst="flowChartConnector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976DA1BA-93C3-403E-82DF-83A1EF72640C}"/>
                </a:ext>
              </a:extLst>
            </p:cNvPr>
            <p:cNvSpPr txBox="1"/>
            <p:nvPr/>
          </p:nvSpPr>
          <p:spPr>
            <a:xfrm>
              <a:off x="6464460" y="5519828"/>
              <a:ext cx="923558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Digital Genius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340" name="TextBox 339">
            <a:extLst>
              <a:ext uri="{FF2B5EF4-FFF2-40B4-BE49-F238E27FC236}">
                <a16:creationId xmlns:a16="http://schemas.microsoft.com/office/drawing/2014/main" id="{D3E65E00-1898-41AB-8BD5-BE9BE1681E52}"/>
              </a:ext>
            </a:extLst>
          </p:cNvPr>
          <p:cNvSpPr txBox="1"/>
          <p:nvPr/>
        </p:nvSpPr>
        <p:spPr>
          <a:xfrm>
            <a:off x="10501988" y="5882974"/>
            <a:ext cx="1174197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General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15BAFF4C-F5CF-4E2B-A97E-40488F00B81E}"/>
              </a:ext>
            </a:extLst>
          </p:cNvPr>
          <p:cNvGrpSpPr/>
          <p:nvPr/>
        </p:nvGrpSpPr>
        <p:grpSpPr>
          <a:xfrm>
            <a:off x="5970449" y="5842607"/>
            <a:ext cx="705016" cy="235706"/>
            <a:chOff x="2826854" y="2485286"/>
            <a:chExt cx="705016" cy="235706"/>
          </a:xfrm>
        </p:grpSpPr>
        <p:sp>
          <p:nvSpPr>
            <p:cNvPr id="358" name="Flowchart: Connector 357">
              <a:extLst>
                <a:ext uri="{FF2B5EF4-FFF2-40B4-BE49-F238E27FC236}">
                  <a16:creationId xmlns:a16="http://schemas.microsoft.com/office/drawing/2014/main" id="{9C938BB3-702C-4E3D-84EA-6E4700B5F079}"/>
                </a:ext>
              </a:extLst>
            </p:cNvPr>
            <p:cNvSpPr/>
            <p:nvPr/>
          </p:nvSpPr>
          <p:spPr>
            <a:xfrm>
              <a:off x="2826854" y="2585988"/>
              <a:ext cx="61130" cy="59105"/>
            </a:xfrm>
            <a:prstGeom prst="flowChartConnector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B26A9F5C-6579-4316-A6FF-1B9CEBDF4D2C}"/>
                </a:ext>
              </a:extLst>
            </p:cNvPr>
            <p:cNvSpPr txBox="1"/>
            <p:nvPr/>
          </p:nvSpPr>
          <p:spPr>
            <a:xfrm>
              <a:off x="2831989" y="2485286"/>
              <a:ext cx="699881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Dasha AI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3AF03EB8-4C9B-412A-9F3B-CE75030BC9B9}"/>
              </a:ext>
            </a:extLst>
          </p:cNvPr>
          <p:cNvGrpSpPr/>
          <p:nvPr/>
        </p:nvGrpSpPr>
        <p:grpSpPr>
          <a:xfrm>
            <a:off x="1759851" y="4489434"/>
            <a:ext cx="942047" cy="235706"/>
            <a:chOff x="4275520" y="2719874"/>
            <a:chExt cx="942047" cy="235706"/>
          </a:xfrm>
        </p:grpSpPr>
        <p:sp>
          <p:nvSpPr>
            <p:cNvPr id="372" name="Flowchart: Connector 371">
              <a:extLst>
                <a:ext uri="{FF2B5EF4-FFF2-40B4-BE49-F238E27FC236}">
                  <a16:creationId xmlns:a16="http://schemas.microsoft.com/office/drawing/2014/main" id="{A0442FD7-0177-4C69-9EE8-C299CA80FCA4}"/>
                </a:ext>
              </a:extLst>
            </p:cNvPr>
            <p:cNvSpPr/>
            <p:nvPr/>
          </p:nvSpPr>
          <p:spPr>
            <a:xfrm>
              <a:off x="4275520" y="2820576"/>
              <a:ext cx="61130" cy="59105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 cap="flat">
              <a:solidFill>
                <a:schemeClr val="accent4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373" name="TextBox 372">
              <a:extLst>
                <a:ext uri="{FF2B5EF4-FFF2-40B4-BE49-F238E27FC236}">
                  <a16:creationId xmlns:a16="http://schemas.microsoft.com/office/drawing/2014/main" id="{F6DD65A4-9EAE-4B5A-A0CA-1EA1BA5363C3}"/>
                </a:ext>
              </a:extLst>
            </p:cNvPr>
            <p:cNvSpPr txBox="1"/>
            <p:nvPr/>
          </p:nvSpPr>
          <p:spPr>
            <a:xfrm>
              <a:off x="4280654" y="2719874"/>
              <a:ext cx="936913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Chatfuel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AEFF2E35-D984-43D9-8B80-FF6057C7B324}"/>
              </a:ext>
            </a:extLst>
          </p:cNvPr>
          <p:cNvGrpSpPr/>
          <p:nvPr/>
        </p:nvGrpSpPr>
        <p:grpSpPr>
          <a:xfrm>
            <a:off x="1509513" y="4749407"/>
            <a:ext cx="942047" cy="235706"/>
            <a:chOff x="4275520" y="2719874"/>
            <a:chExt cx="942047" cy="235706"/>
          </a:xfrm>
        </p:grpSpPr>
        <p:sp>
          <p:nvSpPr>
            <p:cNvPr id="375" name="Flowchart: Connector 374">
              <a:extLst>
                <a:ext uri="{FF2B5EF4-FFF2-40B4-BE49-F238E27FC236}">
                  <a16:creationId xmlns:a16="http://schemas.microsoft.com/office/drawing/2014/main" id="{CE6BB3BC-48BE-4E71-8533-0D359A0C0F17}"/>
                </a:ext>
              </a:extLst>
            </p:cNvPr>
            <p:cNvSpPr/>
            <p:nvPr/>
          </p:nvSpPr>
          <p:spPr>
            <a:xfrm>
              <a:off x="4275520" y="2820576"/>
              <a:ext cx="61130" cy="59105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 cap="flat">
              <a:solidFill>
                <a:schemeClr val="accent4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1A950E85-F9B7-4B9E-9EFC-67E00FC0D3D1}"/>
                </a:ext>
              </a:extLst>
            </p:cNvPr>
            <p:cNvSpPr txBox="1"/>
            <p:nvPr/>
          </p:nvSpPr>
          <p:spPr>
            <a:xfrm>
              <a:off x="4280654" y="2719874"/>
              <a:ext cx="936913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Manychat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3522213E-1446-48DF-86D2-1FA5CC8DEAD4}"/>
              </a:ext>
            </a:extLst>
          </p:cNvPr>
          <p:cNvGrpSpPr/>
          <p:nvPr/>
        </p:nvGrpSpPr>
        <p:grpSpPr>
          <a:xfrm>
            <a:off x="2083256" y="2162163"/>
            <a:ext cx="705016" cy="235706"/>
            <a:chOff x="2826854" y="2485286"/>
            <a:chExt cx="705016" cy="235706"/>
          </a:xfrm>
        </p:grpSpPr>
        <p:sp>
          <p:nvSpPr>
            <p:cNvPr id="378" name="Flowchart: Connector 377">
              <a:extLst>
                <a:ext uri="{FF2B5EF4-FFF2-40B4-BE49-F238E27FC236}">
                  <a16:creationId xmlns:a16="http://schemas.microsoft.com/office/drawing/2014/main" id="{50A963F7-7714-475A-B3B0-9EBF29B8EAF6}"/>
                </a:ext>
              </a:extLst>
            </p:cNvPr>
            <p:cNvSpPr/>
            <p:nvPr/>
          </p:nvSpPr>
          <p:spPr>
            <a:xfrm>
              <a:off x="2826854" y="2585988"/>
              <a:ext cx="61130" cy="59105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 cap="flat">
              <a:solidFill>
                <a:schemeClr val="accent4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379" name="TextBox 378">
              <a:extLst>
                <a:ext uri="{FF2B5EF4-FFF2-40B4-BE49-F238E27FC236}">
                  <a16:creationId xmlns:a16="http://schemas.microsoft.com/office/drawing/2014/main" id="{CAC969D8-1454-4D9A-8D92-28C1884E2AC6}"/>
                </a:ext>
              </a:extLst>
            </p:cNvPr>
            <p:cNvSpPr txBox="1"/>
            <p:nvPr/>
          </p:nvSpPr>
          <p:spPr>
            <a:xfrm>
              <a:off x="2831989" y="2485286"/>
              <a:ext cx="699881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Naumen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B7AD9C9B-ED7D-4AF3-9EA0-A4536BE3D626}"/>
              </a:ext>
            </a:extLst>
          </p:cNvPr>
          <p:cNvGrpSpPr/>
          <p:nvPr/>
        </p:nvGrpSpPr>
        <p:grpSpPr>
          <a:xfrm>
            <a:off x="2144386" y="4806597"/>
            <a:ext cx="1258600" cy="235706"/>
            <a:chOff x="1619739" y="2821365"/>
            <a:chExt cx="1258600" cy="235706"/>
          </a:xfrm>
        </p:grpSpPr>
        <p:sp>
          <p:nvSpPr>
            <p:cNvPr id="381" name="Flowchart: Connector 380">
              <a:extLst>
                <a:ext uri="{FF2B5EF4-FFF2-40B4-BE49-F238E27FC236}">
                  <a16:creationId xmlns:a16="http://schemas.microsoft.com/office/drawing/2014/main" id="{23025E55-E058-4DD4-AE8F-E6C557B449E4}"/>
                </a:ext>
              </a:extLst>
            </p:cNvPr>
            <p:cNvSpPr/>
            <p:nvPr/>
          </p:nvSpPr>
          <p:spPr>
            <a:xfrm>
              <a:off x="1619739" y="2922067"/>
              <a:ext cx="61130" cy="59105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 cap="flat">
              <a:solidFill>
                <a:schemeClr val="accent4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B4FDD88A-9888-4488-B124-5FF38E1C308E}"/>
                </a:ext>
              </a:extLst>
            </p:cNvPr>
            <p:cNvSpPr txBox="1"/>
            <p:nvPr/>
          </p:nvSpPr>
          <p:spPr>
            <a:xfrm>
              <a:off x="1624873" y="2821365"/>
              <a:ext cx="1253466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Voximplant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D9C55648-1D3C-4CDA-B10E-957F0E629925}"/>
              </a:ext>
            </a:extLst>
          </p:cNvPr>
          <p:cNvCxnSpPr>
            <a:cxnSpLocks/>
          </p:cNvCxnSpPr>
          <p:nvPr/>
        </p:nvCxnSpPr>
        <p:spPr>
          <a:xfrm>
            <a:off x="2171534" y="4929682"/>
            <a:ext cx="59341" cy="252249"/>
          </a:xfrm>
          <a:prstGeom prst="lin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87B39412-2980-440D-9C16-B02D87BB80A6}"/>
              </a:ext>
            </a:extLst>
          </p:cNvPr>
          <p:cNvGrpSpPr/>
          <p:nvPr/>
        </p:nvGrpSpPr>
        <p:grpSpPr>
          <a:xfrm>
            <a:off x="6459325" y="3512352"/>
            <a:ext cx="1113301" cy="235706"/>
            <a:chOff x="8630989" y="273059"/>
            <a:chExt cx="1113301" cy="235706"/>
          </a:xfrm>
        </p:grpSpPr>
        <p:sp>
          <p:nvSpPr>
            <p:cNvPr id="388" name="Flowchart: Connector 387">
              <a:extLst>
                <a:ext uri="{FF2B5EF4-FFF2-40B4-BE49-F238E27FC236}">
                  <a16:creationId xmlns:a16="http://schemas.microsoft.com/office/drawing/2014/main" id="{8E4BEFD9-DDAD-48AD-A867-10CFF078AD89}"/>
                </a:ext>
              </a:extLst>
            </p:cNvPr>
            <p:cNvSpPr/>
            <p:nvPr/>
          </p:nvSpPr>
          <p:spPr>
            <a:xfrm>
              <a:off x="8630989" y="373762"/>
              <a:ext cx="64860" cy="61501"/>
            </a:xfrm>
            <a:prstGeom prst="flowChartConnector">
              <a:avLst/>
            </a:prstGeom>
            <a:solidFill>
              <a:srgbClr val="7030A0"/>
            </a:solidFill>
            <a:ln w="25400" cap="flat">
              <a:solidFill>
                <a:srgbClr val="7030A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389" name="TextBox 388">
              <a:extLst>
                <a:ext uri="{FF2B5EF4-FFF2-40B4-BE49-F238E27FC236}">
                  <a16:creationId xmlns:a16="http://schemas.microsoft.com/office/drawing/2014/main" id="{9C76765D-0A6D-435F-92EC-AA46CB6EBA7D}"/>
                </a:ext>
              </a:extLst>
            </p:cNvPr>
            <p:cNvSpPr txBox="1"/>
            <p:nvPr/>
          </p:nvSpPr>
          <p:spPr>
            <a:xfrm>
              <a:off x="8636124" y="273059"/>
              <a:ext cx="1108166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Digital Intelligence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53873576-3BA4-4894-9B4C-55CB9F8D1DBB}"/>
              </a:ext>
            </a:extLst>
          </p:cNvPr>
          <p:cNvGrpSpPr/>
          <p:nvPr/>
        </p:nvGrpSpPr>
        <p:grpSpPr>
          <a:xfrm>
            <a:off x="6108766" y="2429174"/>
            <a:ext cx="1113301" cy="235706"/>
            <a:chOff x="8630989" y="273059"/>
            <a:chExt cx="1113301" cy="235706"/>
          </a:xfrm>
        </p:grpSpPr>
        <p:sp>
          <p:nvSpPr>
            <p:cNvPr id="392" name="Flowchart: Connector 391">
              <a:extLst>
                <a:ext uri="{FF2B5EF4-FFF2-40B4-BE49-F238E27FC236}">
                  <a16:creationId xmlns:a16="http://schemas.microsoft.com/office/drawing/2014/main" id="{297DE45D-35B6-46EB-A13D-D0F6260FD253}"/>
                </a:ext>
              </a:extLst>
            </p:cNvPr>
            <p:cNvSpPr/>
            <p:nvPr/>
          </p:nvSpPr>
          <p:spPr>
            <a:xfrm>
              <a:off x="8630989" y="373762"/>
              <a:ext cx="64860" cy="61501"/>
            </a:xfrm>
            <a:prstGeom prst="flowChartConnector">
              <a:avLst/>
            </a:prstGeom>
            <a:solidFill>
              <a:srgbClr val="7030A0"/>
            </a:solidFill>
            <a:ln w="25400" cap="flat">
              <a:solidFill>
                <a:srgbClr val="7030A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D4046F40-E6B0-4269-898D-4AC245912BE9}"/>
                </a:ext>
              </a:extLst>
            </p:cNvPr>
            <p:cNvSpPr txBox="1"/>
            <p:nvPr/>
          </p:nvSpPr>
          <p:spPr>
            <a:xfrm>
              <a:off x="8636124" y="273059"/>
              <a:ext cx="1108166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Intelza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5783894B-9062-4EC3-A32E-EC026F923ED4}"/>
              </a:ext>
            </a:extLst>
          </p:cNvPr>
          <p:cNvGrpSpPr/>
          <p:nvPr/>
        </p:nvGrpSpPr>
        <p:grpSpPr>
          <a:xfrm>
            <a:off x="6417862" y="5971712"/>
            <a:ext cx="1113301" cy="235706"/>
            <a:chOff x="8630989" y="273059"/>
            <a:chExt cx="1113301" cy="235706"/>
          </a:xfrm>
        </p:grpSpPr>
        <p:sp>
          <p:nvSpPr>
            <p:cNvPr id="395" name="Flowchart: Connector 394">
              <a:extLst>
                <a:ext uri="{FF2B5EF4-FFF2-40B4-BE49-F238E27FC236}">
                  <a16:creationId xmlns:a16="http://schemas.microsoft.com/office/drawing/2014/main" id="{176EA4FF-9BA7-4DE1-9C47-05C4CC501342}"/>
                </a:ext>
              </a:extLst>
            </p:cNvPr>
            <p:cNvSpPr/>
            <p:nvPr/>
          </p:nvSpPr>
          <p:spPr>
            <a:xfrm>
              <a:off x="8630989" y="373762"/>
              <a:ext cx="64860" cy="61501"/>
            </a:xfrm>
            <a:prstGeom prst="flowChartConnector">
              <a:avLst/>
            </a:prstGeom>
            <a:solidFill>
              <a:srgbClr val="7030A0"/>
            </a:solidFill>
            <a:ln w="25400" cap="flat">
              <a:solidFill>
                <a:srgbClr val="7030A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1BBF4904-71AC-4B5A-843F-D43E8E726665}"/>
                </a:ext>
              </a:extLst>
            </p:cNvPr>
            <p:cNvSpPr txBox="1"/>
            <p:nvPr/>
          </p:nvSpPr>
          <p:spPr>
            <a:xfrm>
              <a:off x="8636124" y="273059"/>
              <a:ext cx="1108166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Voice Game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C0E2CE3C-B3EE-4A9B-AB68-68057D055F1E}"/>
              </a:ext>
            </a:extLst>
          </p:cNvPr>
          <p:cNvGrpSpPr/>
          <p:nvPr/>
        </p:nvGrpSpPr>
        <p:grpSpPr>
          <a:xfrm>
            <a:off x="6065436" y="3700741"/>
            <a:ext cx="1338001" cy="235706"/>
            <a:chOff x="6594286" y="6254614"/>
            <a:chExt cx="1338001" cy="235706"/>
          </a:xfrm>
        </p:grpSpPr>
        <p:sp>
          <p:nvSpPr>
            <p:cNvPr id="399" name="Flowchart: Connector 398">
              <a:extLst>
                <a:ext uri="{FF2B5EF4-FFF2-40B4-BE49-F238E27FC236}">
                  <a16:creationId xmlns:a16="http://schemas.microsoft.com/office/drawing/2014/main" id="{5DEE0E73-A325-4872-91CF-ED3BF63B1444}"/>
                </a:ext>
              </a:extLst>
            </p:cNvPr>
            <p:cNvSpPr/>
            <p:nvPr/>
          </p:nvSpPr>
          <p:spPr>
            <a:xfrm>
              <a:off x="6594286" y="6355317"/>
              <a:ext cx="64860" cy="61501"/>
            </a:xfrm>
            <a:prstGeom prst="flowChartConnector">
              <a:avLst/>
            </a:prstGeom>
            <a:solidFill>
              <a:srgbClr val="7030A0"/>
            </a:solidFill>
            <a:ln w="25400" cap="flat">
              <a:solidFill>
                <a:srgbClr val="7030A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400" name="TextBox 399">
              <a:extLst>
                <a:ext uri="{FF2B5EF4-FFF2-40B4-BE49-F238E27FC236}">
                  <a16:creationId xmlns:a16="http://schemas.microsoft.com/office/drawing/2014/main" id="{ACBD2D13-305F-4118-87A2-DA187C199817}"/>
                </a:ext>
              </a:extLst>
            </p:cNvPr>
            <p:cNvSpPr txBox="1"/>
            <p:nvPr/>
          </p:nvSpPr>
          <p:spPr>
            <a:xfrm>
              <a:off x="6599420" y="6254614"/>
              <a:ext cx="1332867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Khrustalev</a:t>
              </a: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 </a:t>
              </a:r>
              <a:r>
                <a:rPr lang="en-US" sz="800" kern="0" dirty="0">
                  <a:solidFill>
                    <a:srgbClr val="A7A7A7">
                      <a:lumMod val="75000"/>
                    </a:srgbClr>
                  </a:solidFill>
                  <a:latin typeface="Helvetica Neue Light"/>
                  <a:cs typeface="Helvetica Neue Light"/>
                  <a:sym typeface="Helvetica Neue Light"/>
                </a:rPr>
                <a:t>Studio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79A4E72A-609B-4D8D-8003-8F5EAA6B25A4}"/>
              </a:ext>
            </a:extLst>
          </p:cNvPr>
          <p:cNvGrpSpPr/>
          <p:nvPr/>
        </p:nvGrpSpPr>
        <p:grpSpPr>
          <a:xfrm>
            <a:off x="10132998" y="5817228"/>
            <a:ext cx="705016" cy="235706"/>
            <a:chOff x="2826854" y="2485286"/>
            <a:chExt cx="705016" cy="235706"/>
          </a:xfrm>
        </p:grpSpPr>
        <p:sp>
          <p:nvSpPr>
            <p:cNvPr id="403" name="Flowchart: Connector 402">
              <a:extLst>
                <a:ext uri="{FF2B5EF4-FFF2-40B4-BE49-F238E27FC236}">
                  <a16:creationId xmlns:a16="http://schemas.microsoft.com/office/drawing/2014/main" id="{1FB78426-5EF2-4570-A9EE-C463FBB35388}"/>
                </a:ext>
              </a:extLst>
            </p:cNvPr>
            <p:cNvSpPr/>
            <p:nvPr/>
          </p:nvSpPr>
          <p:spPr>
            <a:xfrm>
              <a:off x="2826854" y="2585988"/>
              <a:ext cx="61130" cy="59105"/>
            </a:xfrm>
            <a:prstGeom prst="flowChartConnector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86F18414-E4BA-4FDD-B4AA-C77D69AD0DDF}"/>
                </a:ext>
              </a:extLst>
            </p:cNvPr>
            <p:cNvSpPr txBox="1"/>
            <p:nvPr/>
          </p:nvSpPr>
          <p:spPr>
            <a:xfrm>
              <a:off x="2831989" y="2485286"/>
              <a:ext cx="699881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Stafory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405" name="Group 404">
            <a:extLst>
              <a:ext uri="{FF2B5EF4-FFF2-40B4-BE49-F238E27FC236}">
                <a16:creationId xmlns:a16="http://schemas.microsoft.com/office/drawing/2014/main" id="{B0408390-1DC4-4A62-A900-6353093E9582}"/>
              </a:ext>
            </a:extLst>
          </p:cNvPr>
          <p:cNvGrpSpPr/>
          <p:nvPr/>
        </p:nvGrpSpPr>
        <p:grpSpPr>
          <a:xfrm>
            <a:off x="8913530" y="5218656"/>
            <a:ext cx="705016" cy="235706"/>
            <a:chOff x="2826854" y="2485286"/>
            <a:chExt cx="705016" cy="235706"/>
          </a:xfrm>
        </p:grpSpPr>
        <p:sp>
          <p:nvSpPr>
            <p:cNvPr id="406" name="Flowchart: Connector 405">
              <a:extLst>
                <a:ext uri="{FF2B5EF4-FFF2-40B4-BE49-F238E27FC236}">
                  <a16:creationId xmlns:a16="http://schemas.microsoft.com/office/drawing/2014/main" id="{F80D929F-3931-427A-8CF4-2467388DBCA6}"/>
                </a:ext>
              </a:extLst>
            </p:cNvPr>
            <p:cNvSpPr/>
            <p:nvPr/>
          </p:nvSpPr>
          <p:spPr>
            <a:xfrm>
              <a:off x="2826854" y="2585988"/>
              <a:ext cx="61130" cy="59105"/>
            </a:xfrm>
            <a:prstGeom prst="flowChartConnector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id="{A452F41A-7F5F-465A-87A5-26839F2F9F53}"/>
                </a:ext>
              </a:extLst>
            </p:cNvPr>
            <p:cNvSpPr txBox="1"/>
            <p:nvPr/>
          </p:nvSpPr>
          <p:spPr>
            <a:xfrm>
              <a:off x="2831989" y="2485286"/>
              <a:ext cx="699881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Hotbot.ai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A27177C0-1F15-4C32-A755-6F80FE762C9C}"/>
              </a:ext>
            </a:extLst>
          </p:cNvPr>
          <p:cNvGrpSpPr/>
          <p:nvPr/>
        </p:nvGrpSpPr>
        <p:grpSpPr>
          <a:xfrm>
            <a:off x="7672625" y="3528622"/>
            <a:ext cx="705016" cy="235706"/>
            <a:chOff x="2826854" y="2485286"/>
            <a:chExt cx="705016" cy="235706"/>
          </a:xfrm>
        </p:grpSpPr>
        <p:sp>
          <p:nvSpPr>
            <p:cNvPr id="409" name="Flowchart: Connector 408">
              <a:extLst>
                <a:ext uri="{FF2B5EF4-FFF2-40B4-BE49-F238E27FC236}">
                  <a16:creationId xmlns:a16="http://schemas.microsoft.com/office/drawing/2014/main" id="{32CD42C6-D79E-46D4-82F2-12945ABE1004}"/>
                </a:ext>
              </a:extLst>
            </p:cNvPr>
            <p:cNvSpPr/>
            <p:nvPr/>
          </p:nvSpPr>
          <p:spPr>
            <a:xfrm>
              <a:off x="2826854" y="2585988"/>
              <a:ext cx="61130" cy="59105"/>
            </a:xfrm>
            <a:prstGeom prst="flowChartConnector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DF46E4C4-D82B-4AA5-82DF-FF51F1758AC5}"/>
                </a:ext>
              </a:extLst>
            </p:cNvPr>
            <p:cNvSpPr txBox="1"/>
            <p:nvPr/>
          </p:nvSpPr>
          <p:spPr>
            <a:xfrm>
              <a:off x="2831989" y="2485286"/>
              <a:ext cx="699881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Leeloo.ai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73CD8649-BC11-465B-A8F0-BAD2450AA74C}"/>
              </a:ext>
            </a:extLst>
          </p:cNvPr>
          <p:cNvGrpSpPr/>
          <p:nvPr/>
        </p:nvGrpSpPr>
        <p:grpSpPr>
          <a:xfrm>
            <a:off x="3109819" y="3011391"/>
            <a:ext cx="705016" cy="235706"/>
            <a:chOff x="2826854" y="2485286"/>
            <a:chExt cx="705016" cy="235706"/>
          </a:xfrm>
        </p:grpSpPr>
        <p:sp>
          <p:nvSpPr>
            <p:cNvPr id="412" name="Flowchart: Connector 411">
              <a:extLst>
                <a:ext uri="{FF2B5EF4-FFF2-40B4-BE49-F238E27FC236}">
                  <a16:creationId xmlns:a16="http://schemas.microsoft.com/office/drawing/2014/main" id="{8F4B1E5A-5528-4FDF-B09C-D046C708187B}"/>
                </a:ext>
              </a:extLst>
            </p:cNvPr>
            <p:cNvSpPr/>
            <p:nvPr/>
          </p:nvSpPr>
          <p:spPr>
            <a:xfrm>
              <a:off x="2826854" y="2585988"/>
              <a:ext cx="61130" cy="59105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 cap="flat">
              <a:solidFill>
                <a:schemeClr val="accent4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1AABCBBE-6C62-43B9-8354-B0FEE4B77B9D}"/>
                </a:ext>
              </a:extLst>
            </p:cNvPr>
            <p:cNvSpPr txBox="1"/>
            <p:nvPr/>
          </p:nvSpPr>
          <p:spPr>
            <a:xfrm>
              <a:off x="2831989" y="2485286"/>
              <a:ext cx="699881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Liveperson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9774BA70-9319-4067-863F-DF0A2D7DAF88}"/>
              </a:ext>
            </a:extLst>
          </p:cNvPr>
          <p:cNvGrpSpPr/>
          <p:nvPr/>
        </p:nvGrpSpPr>
        <p:grpSpPr>
          <a:xfrm>
            <a:off x="2622553" y="4338703"/>
            <a:ext cx="705016" cy="235706"/>
            <a:chOff x="2826854" y="2485286"/>
            <a:chExt cx="705016" cy="235706"/>
          </a:xfrm>
        </p:grpSpPr>
        <p:sp>
          <p:nvSpPr>
            <p:cNvPr id="415" name="Flowchart: Connector 414">
              <a:extLst>
                <a:ext uri="{FF2B5EF4-FFF2-40B4-BE49-F238E27FC236}">
                  <a16:creationId xmlns:a16="http://schemas.microsoft.com/office/drawing/2014/main" id="{E31122DE-2915-4493-87D4-AC35E1CA2A0D}"/>
                </a:ext>
              </a:extLst>
            </p:cNvPr>
            <p:cNvSpPr/>
            <p:nvPr/>
          </p:nvSpPr>
          <p:spPr>
            <a:xfrm>
              <a:off x="2826854" y="2585988"/>
              <a:ext cx="61130" cy="59105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 cap="flat">
              <a:solidFill>
                <a:schemeClr val="accent4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416" name="TextBox 415">
              <a:extLst>
                <a:ext uri="{FF2B5EF4-FFF2-40B4-BE49-F238E27FC236}">
                  <a16:creationId xmlns:a16="http://schemas.microsoft.com/office/drawing/2014/main" id="{DB3910D2-FBA8-466B-B54E-A92040B77B0A}"/>
                </a:ext>
              </a:extLst>
            </p:cNvPr>
            <p:cNvSpPr txBox="1"/>
            <p:nvPr/>
          </p:nvSpPr>
          <p:spPr>
            <a:xfrm>
              <a:off x="2831989" y="2485286"/>
              <a:ext cx="699881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Botmother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417" name="Group 416">
            <a:extLst>
              <a:ext uri="{FF2B5EF4-FFF2-40B4-BE49-F238E27FC236}">
                <a16:creationId xmlns:a16="http://schemas.microsoft.com/office/drawing/2014/main" id="{3687BA50-4D8C-48F7-88CB-71E6C9772BF8}"/>
              </a:ext>
            </a:extLst>
          </p:cNvPr>
          <p:cNvGrpSpPr/>
          <p:nvPr/>
        </p:nvGrpSpPr>
        <p:grpSpPr>
          <a:xfrm>
            <a:off x="8923396" y="4744898"/>
            <a:ext cx="705016" cy="235706"/>
            <a:chOff x="2826854" y="2485286"/>
            <a:chExt cx="705016" cy="235706"/>
          </a:xfrm>
        </p:grpSpPr>
        <p:sp>
          <p:nvSpPr>
            <p:cNvPr id="418" name="Flowchart: Connector 417">
              <a:extLst>
                <a:ext uri="{FF2B5EF4-FFF2-40B4-BE49-F238E27FC236}">
                  <a16:creationId xmlns:a16="http://schemas.microsoft.com/office/drawing/2014/main" id="{96A52771-8DBC-4CB9-9A36-7971D0ADD243}"/>
                </a:ext>
              </a:extLst>
            </p:cNvPr>
            <p:cNvSpPr/>
            <p:nvPr/>
          </p:nvSpPr>
          <p:spPr>
            <a:xfrm>
              <a:off x="2826854" y="2585988"/>
              <a:ext cx="61130" cy="59105"/>
            </a:xfrm>
            <a:prstGeom prst="flowChartConnector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503CE2E6-AF3A-4C1E-A40A-EF9A0969DA54}"/>
                </a:ext>
              </a:extLst>
            </p:cNvPr>
            <p:cNvSpPr txBox="1"/>
            <p:nvPr/>
          </p:nvSpPr>
          <p:spPr>
            <a:xfrm>
              <a:off x="2831989" y="2485286"/>
              <a:ext cx="699881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LasVilla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426" name="Group 425">
            <a:extLst>
              <a:ext uri="{FF2B5EF4-FFF2-40B4-BE49-F238E27FC236}">
                <a16:creationId xmlns:a16="http://schemas.microsoft.com/office/drawing/2014/main" id="{243CD205-2FFD-4727-B250-BAC948F9DF87}"/>
              </a:ext>
            </a:extLst>
          </p:cNvPr>
          <p:cNvGrpSpPr/>
          <p:nvPr/>
        </p:nvGrpSpPr>
        <p:grpSpPr>
          <a:xfrm>
            <a:off x="5975584" y="6048053"/>
            <a:ext cx="928693" cy="235706"/>
            <a:chOff x="6459325" y="5519828"/>
            <a:chExt cx="928693" cy="235706"/>
          </a:xfrm>
        </p:grpSpPr>
        <p:sp>
          <p:nvSpPr>
            <p:cNvPr id="427" name="Flowchart: Connector 426">
              <a:extLst>
                <a:ext uri="{FF2B5EF4-FFF2-40B4-BE49-F238E27FC236}">
                  <a16:creationId xmlns:a16="http://schemas.microsoft.com/office/drawing/2014/main" id="{E9D09078-6770-483F-BF3D-A68B7D55E00C}"/>
                </a:ext>
              </a:extLst>
            </p:cNvPr>
            <p:cNvSpPr/>
            <p:nvPr/>
          </p:nvSpPr>
          <p:spPr>
            <a:xfrm>
              <a:off x="6459325" y="5620530"/>
              <a:ext cx="61130" cy="59105"/>
            </a:xfrm>
            <a:prstGeom prst="flowChartConnector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428" name="TextBox 427">
              <a:extLst>
                <a:ext uri="{FF2B5EF4-FFF2-40B4-BE49-F238E27FC236}">
                  <a16:creationId xmlns:a16="http://schemas.microsoft.com/office/drawing/2014/main" id="{0D425F5C-BF7C-415E-9FDE-11BEC14BE507}"/>
                </a:ext>
              </a:extLst>
            </p:cNvPr>
            <p:cNvSpPr txBox="1"/>
            <p:nvPr/>
          </p:nvSpPr>
          <p:spPr>
            <a:xfrm>
              <a:off x="6464460" y="5519828"/>
              <a:ext cx="923558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Robovoice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429" name="Group 428">
            <a:extLst>
              <a:ext uri="{FF2B5EF4-FFF2-40B4-BE49-F238E27FC236}">
                <a16:creationId xmlns:a16="http://schemas.microsoft.com/office/drawing/2014/main" id="{E11465A4-12E1-4B10-BF3F-78972609CF56}"/>
              </a:ext>
            </a:extLst>
          </p:cNvPr>
          <p:cNvGrpSpPr/>
          <p:nvPr/>
        </p:nvGrpSpPr>
        <p:grpSpPr>
          <a:xfrm>
            <a:off x="2877891" y="4540077"/>
            <a:ext cx="942047" cy="235706"/>
            <a:chOff x="4275520" y="2719874"/>
            <a:chExt cx="942047" cy="235706"/>
          </a:xfrm>
        </p:grpSpPr>
        <p:sp>
          <p:nvSpPr>
            <p:cNvPr id="430" name="Flowchart: Connector 429">
              <a:extLst>
                <a:ext uri="{FF2B5EF4-FFF2-40B4-BE49-F238E27FC236}">
                  <a16:creationId xmlns:a16="http://schemas.microsoft.com/office/drawing/2014/main" id="{3D0147F4-6241-46F8-8490-D511B12E4CC7}"/>
                </a:ext>
              </a:extLst>
            </p:cNvPr>
            <p:cNvSpPr/>
            <p:nvPr/>
          </p:nvSpPr>
          <p:spPr>
            <a:xfrm>
              <a:off x="4275520" y="2820576"/>
              <a:ext cx="61130" cy="59105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 cap="flat">
              <a:solidFill>
                <a:schemeClr val="accent4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431" name="TextBox 430">
              <a:extLst>
                <a:ext uri="{FF2B5EF4-FFF2-40B4-BE49-F238E27FC236}">
                  <a16:creationId xmlns:a16="http://schemas.microsoft.com/office/drawing/2014/main" id="{2CCD88C9-52A4-467F-961C-848CF849D952}"/>
                </a:ext>
              </a:extLst>
            </p:cNvPr>
            <p:cNvSpPr txBox="1"/>
            <p:nvPr/>
          </p:nvSpPr>
          <p:spPr>
            <a:xfrm>
              <a:off x="4280654" y="2719874"/>
              <a:ext cx="936913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Landbot.io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432" name="Group 431">
            <a:extLst>
              <a:ext uri="{FF2B5EF4-FFF2-40B4-BE49-F238E27FC236}">
                <a16:creationId xmlns:a16="http://schemas.microsoft.com/office/drawing/2014/main" id="{6FF54546-C17F-4492-9F51-DEAC6158ADAD}"/>
              </a:ext>
            </a:extLst>
          </p:cNvPr>
          <p:cNvGrpSpPr/>
          <p:nvPr/>
        </p:nvGrpSpPr>
        <p:grpSpPr>
          <a:xfrm>
            <a:off x="2107855" y="5343679"/>
            <a:ext cx="942047" cy="235706"/>
            <a:chOff x="4275520" y="2719874"/>
            <a:chExt cx="942047" cy="235706"/>
          </a:xfrm>
        </p:grpSpPr>
        <p:sp>
          <p:nvSpPr>
            <p:cNvPr id="433" name="Flowchart: Connector 432">
              <a:extLst>
                <a:ext uri="{FF2B5EF4-FFF2-40B4-BE49-F238E27FC236}">
                  <a16:creationId xmlns:a16="http://schemas.microsoft.com/office/drawing/2014/main" id="{A8038464-58B3-45D5-AC85-3566D557592E}"/>
                </a:ext>
              </a:extLst>
            </p:cNvPr>
            <p:cNvSpPr/>
            <p:nvPr/>
          </p:nvSpPr>
          <p:spPr>
            <a:xfrm>
              <a:off x="4275520" y="2820576"/>
              <a:ext cx="61130" cy="59105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 cap="flat">
              <a:solidFill>
                <a:schemeClr val="accent4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427993D6-4D93-4639-A1CC-55AF0BDB0192}"/>
                </a:ext>
              </a:extLst>
            </p:cNvPr>
            <p:cNvSpPr txBox="1"/>
            <p:nvPr/>
          </p:nvSpPr>
          <p:spPr>
            <a:xfrm>
              <a:off x="4280654" y="2719874"/>
              <a:ext cx="936913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Wit.ai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82861A4F-29CA-40F7-A50C-B9C96F06A245}"/>
              </a:ext>
            </a:extLst>
          </p:cNvPr>
          <p:cNvGrpSpPr/>
          <p:nvPr/>
        </p:nvGrpSpPr>
        <p:grpSpPr>
          <a:xfrm>
            <a:off x="7729854" y="5899962"/>
            <a:ext cx="1113301" cy="235706"/>
            <a:chOff x="8630989" y="273059"/>
            <a:chExt cx="1113301" cy="235706"/>
          </a:xfrm>
        </p:grpSpPr>
        <p:sp>
          <p:nvSpPr>
            <p:cNvPr id="436" name="Flowchart: Connector 435">
              <a:extLst>
                <a:ext uri="{FF2B5EF4-FFF2-40B4-BE49-F238E27FC236}">
                  <a16:creationId xmlns:a16="http://schemas.microsoft.com/office/drawing/2014/main" id="{FE3C99CB-2FBF-43BD-8F46-C117AC13C348}"/>
                </a:ext>
              </a:extLst>
            </p:cNvPr>
            <p:cNvSpPr/>
            <p:nvPr/>
          </p:nvSpPr>
          <p:spPr>
            <a:xfrm>
              <a:off x="8630989" y="373762"/>
              <a:ext cx="64860" cy="61501"/>
            </a:xfrm>
            <a:prstGeom prst="flowChartConnector">
              <a:avLst/>
            </a:prstGeom>
            <a:solidFill>
              <a:srgbClr val="7030A0"/>
            </a:solidFill>
            <a:ln w="25400" cap="flat">
              <a:solidFill>
                <a:srgbClr val="7030A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437" name="TextBox 436">
              <a:extLst>
                <a:ext uri="{FF2B5EF4-FFF2-40B4-BE49-F238E27FC236}">
                  <a16:creationId xmlns:a16="http://schemas.microsoft.com/office/drawing/2014/main" id="{40B0AAD9-AE3C-4155-971E-B02159237E0D}"/>
                </a:ext>
              </a:extLst>
            </p:cNvPr>
            <p:cNvSpPr txBox="1"/>
            <p:nvPr/>
          </p:nvSpPr>
          <p:spPr>
            <a:xfrm>
              <a:off x="8636124" y="273059"/>
              <a:ext cx="1108166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Mediagram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6F27672-5354-4828-BD7A-CA53444E5095}"/>
              </a:ext>
            </a:extLst>
          </p:cNvPr>
          <p:cNvGrpSpPr/>
          <p:nvPr/>
        </p:nvGrpSpPr>
        <p:grpSpPr>
          <a:xfrm>
            <a:off x="12480196" y="1456306"/>
            <a:ext cx="1680469" cy="235706"/>
            <a:chOff x="2503487" y="962327"/>
            <a:chExt cx="1680469" cy="235706"/>
          </a:xfrm>
        </p:grpSpPr>
        <p:sp>
          <p:nvSpPr>
            <p:cNvPr id="256" name="Flowchart: Connector 255">
              <a:extLst>
                <a:ext uri="{FF2B5EF4-FFF2-40B4-BE49-F238E27FC236}">
                  <a16:creationId xmlns:a16="http://schemas.microsoft.com/office/drawing/2014/main" id="{739F6466-8C17-40DE-BAF8-AAEFC1E4465D}"/>
                </a:ext>
              </a:extLst>
            </p:cNvPr>
            <p:cNvSpPr/>
            <p:nvPr/>
          </p:nvSpPr>
          <p:spPr>
            <a:xfrm>
              <a:off x="2503487" y="1063029"/>
              <a:ext cx="61130" cy="59105"/>
            </a:xfrm>
            <a:prstGeom prst="flowChartConnector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3C599BB9-1D7A-417B-9E5B-BCB382FF1ACD}"/>
                </a:ext>
              </a:extLst>
            </p:cNvPr>
            <p:cNvSpPr txBox="1"/>
            <p:nvPr/>
          </p:nvSpPr>
          <p:spPr>
            <a:xfrm>
              <a:off x="2508622" y="962327"/>
              <a:ext cx="1675334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Just AI products and solutions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A4E8CAC-3C75-44A4-8A64-1081CE0EC8E4}"/>
              </a:ext>
            </a:extLst>
          </p:cNvPr>
          <p:cNvGrpSpPr/>
          <p:nvPr/>
        </p:nvGrpSpPr>
        <p:grpSpPr>
          <a:xfrm>
            <a:off x="12480196" y="1596241"/>
            <a:ext cx="1673228" cy="235706"/>
            <a:chOff x="320434" y="986156"/>
            <a:chExt cx="1673228" cy="235706"/>
          </a:xfrm>
        </p:grpSpPr>
        <p:sp>
          <p:nvSpPr>
            <p:cNvPr id="264" name="Flowchart: Connector 263">
              <a:extLst>
                <a:ext uri="{FF2B5EF4-FFF2-40B4-BE49-F238E27FC236}">
                  <a16:creationId xmlns:a16="http://schemas.microsoft.com/office/drawing/2014/main" id="{8B8F0FD5-D67F-461F-B16B-0DDD4C146BD9}"/>
                </a:ext>
              </a:extLst>
            </p:cNvPr>
            <p:cNvSpPr/>
            <p:nvPr/>
          </p:nvSpPr>
          <p:spPr>
            <a:xfrm>
              <a:off x="320434" y="1086858"/>
              <a:ext cx="61130" cy="59105"/>
            </a:xfrm>
            <a:prstGeom prst="flowChartConnector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9B2B76FC-FCC1-4067-8DE4-541180E680DB}"/>
                </a:ext>
              </a:extLst>
            </p:cNvPr>
            <p:cNvSpPr txBox="1"/>
            <p:nvPr/>
          </p:nvSpPr>
          <p:spPr>
            <a:xfrm>
              <a:off x="325569" y="986156"/>
              <a:ext cx="1668093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Solution-centric companies  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B1D481-0F5C-4041-BD60-BDE49B571634}"/>
              </a:ext>
            </a:extLst>
          </p:cNvPr>
          <p:cNvGrpSpPr/>
          <p:nvPr/>
        </p:nvGrpSpPr>
        <p:grpSpPr>
          <a:xfrm>
            <a:off x="12477656" y="1732863"/>
            <a:ext cx="1792555" cy="235706"/>
            <a:chOff x="320434" y="1130398"/>
            <a:chExt cx="1792555" cy="235706"/>
          </a:xfrm>
        </p:grpSpPr>
        <p:sp>
          <p:nvSpPr>
            <p:cNvPr id="302" name="Flowchart: Connector 301">
              <a:extLst>
                <a:ext uri="{FF2B5EF4-FFF2-40B4-BE49-F238E27FC236}">
                  <a16:creationId xmlns:a16="http://schemas.microsoft.com/office/drawing/2014/main" id="{B071DE45-2BD3-476F-8E4B-E212A5374981}"/>
                </a:ext>
              </a:extLst>
            </p:cNvPr>
            <p:cNvSpPr/>
            <p:nvPr/>
          </p:nvSpPr>
          <p:spPr>
            <a:xfrm>
              <a:off x="320434" y="1231100"/>
              <a:ext cx="61130" cy="59105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 cap="flat">
              <a:solidFill>
                <a:schemeClr val="accent4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B53B89ED-484E-496F-B1A9-763AF2FA5BFF}"/>
                </a:ext>
              </a:extLst>
            </p:cNvPr>
            <p:cNvSpPr txBox="1"/>
            <p:nvPr/>
          </p:nvSpPr>
          <p:spPr>
            <a:xfrm>
              <a:off x="325569" y="1130398"/>
              <a:ext cx="1787420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Platforms/tools-centric companies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D6CB874-DE87-49F2-9924-6B1C22388881}"/>
              </a:ext>
            </a:extLst>
          </p:cNvPr>
          <p:cNvGrpSpPr/>
          <p:nvPr/>
        </p:nvGrpSpPr>
        <p:grpSpPr>
          <a:xfrm>
            <a:off x="12474417" y="1865178"/>
            <a:ext cx="2228639" cy="235706"/>
            <a:chOff x="322275" y="1262713"/>
            <a:chExt cx="2228639" cy="235706"/>
          </a:xfrm>
        </p:grpSpPr>
        <p:sp>
          <p:nvSpPr>
            <p:cNvPr id="305" name="Flowchart: Connector 304">
              <a:extLst>
                <a:ext uri="{FF2B5EF4-FFF2-40B4-BE49-F238E27FC236}">
                  <a16:creationId xmlns:a16="http://schemas.microsoft.com/office/drawing/2014/main" id="{6B77AA07-5235-48FD-AA97-B00A1D1AEF85}"/>
                </a:ext>
              </a:extLst>
            </p:cNvPr>
            <p:cNvSpPr/>
            <p:nvPr/>
          </p:nvSpPr>
          <p:spPr>
            <a:xfrm>
              <a:off x="322275" y="1363416"/>
              <a:ext cx="64860" cy="61501"/>
            </a:xfrm>
            <a:prstGeom prst="flowChartConnector">
              <a:avLst/>
            </a:prstGeom>
            <a:solidFill>
              <a:srgbClr val="7030A0"/>
            </a:solidFill>
            <a:ln w="25400" cap="flat">
              <a:solidFill>
                <a:srgbClr val="7030A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C0CED7D8-D6DE-4C17-A08D-A16CD369E4B3}"/>
                </a:ext>
              </a:extLst>
            </p:cNvPr>
            <p:cNvSpPr txBox="1"/>
            <p:nvPr/>
          </p:nvSpPr>
          <p:spPr>
            <a:xfrm>
              <a:off x="327409" y="1262713"/>
              <a:ext cx="2223505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Just AI partners (use our tools)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901384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551;p58">
            <a:extLst>
              <a:ext uri="{FF2B5EF4-FFF2-40B4-BE49-F238E27FC236}">
                <a16:creationId xmlns:a16="http://schemas.microsoft.com/office/drawing/2014/main" id="{75FF0DA0-23E1-4E0A-A216-2C0975B6B2DC}"/>
              </a:ext>
            </a:extLst>
          </p:cNvPr>
          <p:cNvSpPr txBox="1"/>
          <p:nvPr/>
        </p:nvSpPr>
        <p:spPr>
          <a:xfrm>
            <a:off x="444655" y="256477"/>
            <a:ext cx="4757522" cy="414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699" tIns="45699" rIns="45699" bIns="45699">
            <a:spAutoFit/>
          </a:bodyPr>
          <a:lstStyle>
            <a:lvl1pPr>
              <a:lnSpc>
                <a:spcPct val="130000"/>
              </a:lnSpc>
              <a:defRPr sz="18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Ниши сегмента решений</a:t>
            </a:r>
            <a:r>
              <a:rPr lang="ru-RU" kern="0" dirty="0"/>
              <a:t> разговорного </a:t>
            </a:r>
            <a:r>
              <a:rPr lang="en-US" kern="0" dirty="0"/>
              <a:t>AI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DA2D467A-FCE2-4A6E-AA1B-F6655E2FE9B6}"/>
              </a:ext>
            </a:extLst>
          </p:cNvPr>
          <p:cNvSpPr txBox="1"/>
          <p:nvPr/>
        </p:nvSpPr>
        <p:spPr>
          <a:xfrm>
            <a:off x="7363604" y="6365289"/>
            <a:ext cx="1840040" cy="3074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 Light"/>
              </a:rPr>
              <a:t>Решения и сервисы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FD9D30DF-B5AD-48E9-BC97-6492BAF3ABA8}"/>
              </a:ext>
            </a:extLst>
          </p:cNvPr>
          <p:cNvCxnSpPr>
            <a:cxnSpLocks/>
          </p:cNvCxnSpPr>
          <p:nvPr/>
        </p:nvCxnSpPr>
        <p:spPr>
          <a:xfrm flipV="1">
            <a:off x="9655425" y="1645731"/>
            <a:ext cx="0" cy="4556072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4138E2C-E892-4DFF-AF79-14769229B835}"/>
              </a:ext>
            </a:extLst>
          </p:cNvPr>
          <p:cNvCxnSpPr>
            <a:cxnSpLocks/>
          </p:cNvCxnSpPr>
          <p:nvPr/>
        </p:nvCxnSpPr>
        <p:spPr>
          <a:xfrm>
            <a:off x="5907120" y="1648255"/>
            <a:ext cx="0" cy="4559163"/>
          </a:xfrm>
          <a:prstGeom prst="line">
            <a:avLst/>
          </a:prstGeom>
          <a:ln w="12700">
            <a:solidFill>
              <a:srgbClr val="3C3C47"/>
            </a:solidFill>
            <a:miter/>
          </a:ln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12E6DD4-3E3B-4896-BD66-1C726CD56ACF}"/>
              </a:ext>
            </a:extLst>
          </p:cNvPr>
          <p:cNvCxnSpPr/>
          <p:nvPr/>
        </p:nvCxnSpPr>
        <p:spPr>
          <a:xfrm>
            <a:off x="5907119" y="2013429"/>
            <a:ext cx="4532499" cy="19909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58A052AF-5351-4B35-A27E-5CEB46F1FF17}"/>
              </a:ext>
            </a:extLst>
          </p:cNvPr>
          <p:cNvCxnSpPr/>
          <p:nvPr/>
        </p:nvCxnSpPr>
        <p:spPr>
          <a:xfrm>
            <a:off x="5907118" y="2397395"/>
            <a:ext cx="4532499" cy="19909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7E09B3EC-7169-4A0F-AB58-7388D2C0058F}"/>
              </a:ext>
            </a:extLst>
          </p:cNvPr>
          <p:cNvCxnSpPr/>
          <p:nvPr/>
        </p:nvCxnSpPr>
        <p:spPr>
          <a:xfrm>
            <a:off x="5907117" y="2776930"/>
            <a:ext cx="4532499" cy="19909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6223B5C-5B9E-493B-BCD3-7CE79501EFB8}"/>
              </a:ext>
            </a:extLst>
          </p:cNvPr>
          <p:cNvCxnSpPr/>
          <p:nvPr/>
        </p:nvCxnSpPr>
        <p:spPr>
          <a:xfrm>
            <a:off x="5907116" y="3156465"/>
            <a:ext cx="4532499" cy="19909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E652BF20-DE3A-4FB1-AEC1-D873F3509D7A}"/>
              </a:ext>
            </a:extLst>
          </p:cNvPr>
          <p:cNvCxnSpPr/>
          <p:nvPr/>
        </p:nvCxnSpPr>
        <p:spPr>
          <a:xfrm>
            <a:off x="5907115" y="3540396"/>
            <a:ext cx="4532499" cy="19909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A363F4CE-8F83-42F3-98AF-60462CE178D9}"/>
              </a:ext>
            </a:extLst>
          </p:cNvPr>
          <p:cNvCxnSpPr/>
          <p:nvPr/>
        </p:nvCxnSpPr>
        <p:spPr>
          <a:xfrm>
            <a:off x="5907114" y="3937515"/>
            <a:ext cx="4532499" cy="19909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3F0BA4F-E8E7-48ED-A553-22F34573391C}"/>
              </a:ext>
            </a:extLst>
          </p:cNvPr>
          <p:cNvCxnSpPr/>
          <p:nvPr/>
        </p:nvCxnSpPr>
        <p:spPr>
          <a:xfrm>
            <a:off x="5907113" y="4312654"/>
            <a:ext cx="4532499" cy="19909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AAA5AEF1-B40A-43F5-B3AC-36DA5D634645}"/>
              </a:ext>
            </a:extLst>
          </p:cNvPr>
          <p:cNvCxnSpPr/>
          <p:nvPr/>
        </p:nvCxnSpPr>
        <p:spPr>
          <a:xfrm>
            <a:off x="5907112" y="4687793"/>
            <a:ext cx="4532499" cy="19909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533489AF-AA69-408F-997F-013145C7FE40}"/>
              </a:ext>
            </a:extLst>
          </p:cNvPr>
          <p:cNvCxnSpPr/>
          <p:nvPr/>
        </p:nvCxnSpPr>
        <p:spPr>
          <a:xfrm>
            <a:off x="5907111" y="5084912"/>
            <a:ext cx="4532499" cy="19909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45C99131-C074-4060-BB25-26959FDC4B00}"/>
              </a:ext>
            </a:extLst>
          </p:cNvPr>
          <p:cNvCxnSpPr/>
          <p:nvPr/>
        </p:nvCxnSpPr>
        <p:spPr>
          <a:xfrm>
            <a:off x="5907110" y="5468843"/>
            <a:ext cx="4532499" cy="19909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112DDD4-C762-4A77-88A5-713FAEE72D5B}"/>
              </a:ext>
            </a:extLst>
          </p:cNvPr>
          <p:cNvCxnSpPr/>
          <p:nvPr/>
        </p:nvCxnSpPr>
        <p:spPr>
          <a:xfrm>
            <a:off x="5907109" y="5848378"/>
            <a:ext cx="4532499" cy="19909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1AE1947F-27B2-4ED3-9D61-CCB395CB4B71}"/>
              </a:ext>
            </a:extLst>
          </p:cNvPr>
          <p:cNvSpPr txBox="1"/>
          <p:nvPr/>
        </p:nvSpPr>
        <p:spPr>
          <a:xfrm>
            <a:off x="10498167" y="1682545"/>
            <a:ext cx="660881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Банки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F67DD3E-8643-485E-9B87-DBBB7F7DC31A}"/>
              </a:ext>
            </a:extLst>
          </p:cNvPr>
          <p:cNvSpPr txBox="1"/>
          <p:nvPr/>
        </p:nvSpPr>
        <p:spPr>
          <a:xfrm>
            <a:off x="10497591" y="2061891"/>
            <a:ext cx="1174197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0" cap="none" spc="0" normalizeH="0" baseline="0" noProof="0" dirty="0" err="1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Ст</a:t>
            </a:r>
            <a:r>
              <a:rPr lang="ru-RU" sz="1100" kern="0" dirty="0">
                <a:solidFill>
                  <a:srgbClr val="A7A7A7">
                    <a:lumMod val="75000"/>
                  </a:srgbClr>
                </a:solidFill>
                <a:latin typeface="Helvetica Neue Light"/>
                <a:cs typeface="Helvetica Neue Light"/>
                <a:sym typeface="Helvetica Neue Light"/>
              </a:rPr>
              <a:t>р</a:t>
            </a:r>
            <a:r>
              <a:rPr kumimoji="0" lang="ru-RU" sz="1100" b="0" i="0" u="none" strike="noStrike" kern="0" cap="none" spc="0" normalizeH="0" baseline="0" noProof="0" dirty="0" err="1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ахование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417E9E4B-C2EF-4C3B-83D8-45E018775785}"/>
              </a:ext>
            </a:extLst>
          </p:cNvPr>
          <p:cNvSpPr txBox="1"/>
          <p:nvPr/>
        </p:nvSpPr>
        <p:spPr>
          <a:xfrm>
            <a:off x="10498167" y="2441237"/>
            <a:ext cx="1174197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0" cap="none" spc="0" normalizeH="0" baseline="0" noProof="0" dirty="0" err="1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Финтех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1E5558C-19B8-4F26-B3D2-D198857F30AE}"/>
              </a:ext>
            </a:extLst>
          </p:cNvPr>
          <p:cNvSpPr txBox="1"/>
          <p:nvPr/>
        </p:nvSpPr>
        <p:spPr>
          <a:xfrm>
            <a:off x="10498167" y="2839741"/>
            <a:ext cx="1174197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Телеком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401A521-9E87-4BE8-9B3F-A8D3BA6746F8}"/>
              </a:ext>
            </a:extLst>
          </p:cNvPr>
          <p:cNvSpPr txBox="1"/>
          <p:nvPr/>
        </p:nvSpPr>
        <p:spPr>
          <a:xfrm>
            <a:off x="10498167" y="3238245"/>
            <a:ext cx="1174197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IT&amp;Internet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11C28605-DFF6-4E3A-943B-DCD7EEC71F71}"/>
              </a:ext>
            </a:extLst>
          </p:cNvPr>
          <p:cNvSpPr txBox="1"/>
          <p:nvPr/>
        </p:nvSpPr>
        <p:spPr>
          <a:xfrm>
            <a:off x="10498167" y="3623561"/>
            <a:ext cx="1174197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Retail/ E-com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ED091812-AD7D-48CC-B59D-FAC71BBF18D3}"/>
              </a:ext>
            </a:extLst>
          </p:cNvPr>
          <p:cNvSpPr txBox="1"/>
          <p:nvPr/>
        </p:nvSpPr>
        <p:spPr>
          <a:xfrm>
            <a:off x="10498167" y="4035253"/>
            <a:ext cx="1174197" cy="5095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Медицина</a:t>
            </a:r>
          </a:p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DF8DAF5-6519-43D0-A962-A6AEA1D18D9C}"/>
              </a:ext>
            </a:extLst>
          </p:cNvPr>
          <p:cNvSpPr txBox="1"/>
          <p:nvPr/>
        </p:nvSpPr>
        <p:spPr>
          <a:xfrm>
            <a:off x="10498167" y="4433757"/>
            <a:ext cx="1174197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Госорганы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297AAE6-CC3F-4555-99DF-F7E4E3628076}"/>
              </a:ext>
            </a:extLst>
          </p:cNvPr>
          <p:cNvSpPr txBox="1"/>
          <p:nvPr/>
        </p:nvSpPr>
        <p:spPr>
          <a:xfrm>
            <a:off x="10498167" y="4792697"/>
            <a:ext cx="1174197" cy="2935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ЖКХ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637CC5E4-EAB4-4F10-9F9A-6DF62DE89FFD}"/>
              </a:ext>
            </a:extLst>
          </p:cNvPr>
          <p:cNvSpPr txBox="1"/>
          <p:nvPr/>
        </p:nvSpPr>
        <p:spPr>
          <a:xfrm>
            <a:off x="10498167" y="5199993"/>
            <a:ext cx="1174197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Hospitality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7638B8FB-0A9F-44A7-BECE-336952BAD8DD}"/>
              </a:ext>
            </a:extLst>
          </p:cNvPr>
          <p:cNvSpPr txBox="1"/>
          <p:nvPr/>
        </p:nvSpPr>
        <p:spPr>
          <a:xfrm>
            <a:off x="10498167" y="5563329"/>
            <a:ext cx="1174197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Travel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92547697-DF88-4488-851F-DD9CC8FAF1B5}"/>
              </a:ext>
            </a:extLst>
          </p:cNvPr>
          <p:cNvCxnSpPr>
            <a:cxnSpLocks/>
          </p:cNvCxnSpPr>
          <p:nvPr/>
        </p:nvCxnSpPr>
        <p:spPr>
          <a:xfrm flipV="1">
            <a:off x="6326065" y="1648255"/>
            <a:ext cx="0" cy="4556072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7F8F21CC-1F1E-455F-9C58-F1E62873F420}"/>
              </a:ext>
            </a:extLst>
          </p:cNvPr>
          <p:cNvCxnSpPr>
            <a:cxnSpLocks/>
          </p:cNvCxnSpPr>
          <p:nvPr/>
        </p:nvCxnSpPr>
        <p:spPr>
          <a:xfrm flipV="1">
            <a:off x="6742235" y="1659479"/>
            <a:ext cx="0" cy="4556072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0676DADE-13DE-45EE-9566-D33B9103485F}"/>
              </a:ext>
            </a:extLst>
          </p:cNvPr>
          <p:cNvCxnSpPr>
            <a:cxnSpLocks/>
          </p:cNvCxnSpPr>
          <p:nvPr/>
        </p:nvCxnSpPr>
        <p:spPr>
          <a:xfrm flipV="1">
            <a:off x="7158405" y="1661911"/>
            <a:ext cx="0" cy="4556072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FEB9E876-B4AC-4BB8-85AD-C92192BE093C}"/>
              </a:ext>
            </a:extLst>
          </p:cNvPr>
          <p:cNvCxnSpPr>
            <a:cxnSpLocks/>
          </p:cNvCxnSpPr>
          <p:nvPr/>
        </p:nvCxnSpPr>
        <p:spPr>
          <a:xfrm flipV="1">
            <a:off x="7574575" y="1664343"/>
            <a:ext cx="0" cy="4556072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33B0AD0E-0356-4224-88EF-943160B4C173}"/>
              </a:ext>
            </a:extLst>
          </p:cNvPr>
          <p:cNvCxnSpPr>
            <a:cxnSpLocks/>
          </p:cNvCxnSpPr>
          <p:nvPr/>
        </p:nvCxnSpPr>
        <p:spPr>
          <a:xfrm flipV="1">
            <a:off x="7990745" y="1657983"/>
            <a:ext cx="0" cy="4556072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98BA7F4A-E92A-4932-8D3E-64517EDEC0DD}"/>
              </a:ext>
            </a:extLst>
          </p:cNvPr>
          <p:cNvCxnSpPr>
            <a:cxnSpLocks/>
          </p:cNvCxnSpPr>
          <p:nvPr/>
        </p:nvCxnSpPr>
        <p:spPr>
          <a:xfrm flipV="1">
            <a:off x="8406915" y="1634039"/>
            <a:ext cx="0" cy="4556072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4515EBAA-75BA-4C79-A907-A79CD07A9392}"/>
              </a:ext>
            </a:extLst>
          </p:cNvPr>
          <p:cNvCxnSpPr>
            <a:cxnSpLocks/>
          </p:cNvCxnSpPr>
          <p:nvPr/>
        </p:nvCxnSpPr>
        <p:spPr>
          <a:xfrm flipV="1">
            <a:off x="8823085" y="1636471"/>
            <a:ext cx="0" cy="4556072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3080A057-D532-4C9B-BAD4-8BB7F8F37CAF}"/>
              </a:ext>
            </a:extLst>
          </p:cNvPr>
          <p:cNvCxnSpPr>
            <a:cxnSpLocks/>
          </p:cNvCxnSpPr>
          <p:nvPr/>
        </p:nvCxnSpPr>
        <p:spPr>
          <a:xfrm flipV="1">
            <a:off x="9239255" y="1656487"/>
            <a:ext cx="0" cy="4556072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E6E78F73-7BAB-4023-9138-651EC4F4CA83}"/>
              </a:ext>
            </a:extLst>
          </p:cNvPr>
          <p:cNvCxnSpPr>
            <a:cxnSpLocks/>
          </p:cNvCxnSpPr>
          <p:nvPr/>
        </p:nvCxnSpPr>
        <p:spPr>
          <a:xfrm flipV="1">
            <a:off x="10071595" y="1656955"/>
            <a:ext cx="0" cy="4556072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96BAD73C-B492-4B64-877B-54F39E272A29}"/>
              </a:ext>
            </a:extLst>
          </p:cNvPr>
          <p:cNvSpPr txBox="1"/>
          <p:nvPr/>
        </p:nvSpPr>
        <p:spPr>
          <a:xfrm rot="19506496">
            <a:off x="5837053" y="1008321"/>
            <a:ext cx="1519854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kern="0" dirty="0">
                <a:solidFill>
                  <a:srgbClr val="A7A7A7">
                    <a:lumMod val="75000"/>
                  </a:srgbClr>
                </a:solidFill>
                <a:latin typeface="Helvetica Neue Light"/>
                <a:cs typeface="Helvetica Neue Light"/>
                <a:sym typeface="Helvetica Neue Light"/>
              </a:rPr>
              <a:t>Исходящие звонки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146A0E48-96EE-4DDC-9EED-1FDADCF73C32}"/>
              </a:ext>
            </a:extLst>
          </p:cNvPr>
          <p:cNvSpPr txBox="1"/>
          <p:nvPr/>
        </p:nvSpPr>
        <p:spPr>
          <a:xfrm rot="19506496">
            <a:off x="6205922" y="869896"/>
            <a:ext cx="1958384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Клиентская поддержка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F1CB3D70-0C62-4925-999F-E3ADB3D6A03F}"/>
              </a:ext>
            </a:extLst>
          </p:cNvPr>
          <p:cNvSpPr txBox="1"/>
          <p:nvPr/>
        </p:nvSpPr>
        <p:spPr>
          <a:xfrm rot="19506496">
            <a:off x="6692019" y="1104499"/>
            <a:ext cx="1092693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Умный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IVR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1C09F624-9B40-49ED-AA22-B511572F4E49}"/>
              </a:ext>
            </a:extLst>
          </p:cNvPr>
          <p:cNvSpPr txBox="1"/>
          <p:nvPr/>
        </p:nvSpPr>
        <p:spPr>
          <a:xfrm rot="19506496">
            <a:off x="7032909" y="885840"/>
            <a:ext cx="1842501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kern="0" dirty="0" err="1">
                <a:solidFill>
                  <a:srgbClr val="A7A7A7">
                    <a:lumMod val="75000"/>
                  </a:srgbClr>
                </a:solidFill>
                <a:latin typeface="Helvetica Neue Light"/>
                <a:cs typeface="Helvetica Neue Light"/>
                <a:sym typeface="Helvetica Neue Light"/>
              </a:rPr>
              <a:t>Чатботы</a:t>
            </a:r>
            <a:r>
              <a:rPr lang="ru-RU" sz="1100" kern="0" dirty="0">
                <a:solidFill>
                  <a:srgbClr val="A7A7A7">
                    <a:lumMod val="75000"/>
                  </a:srgbClr>
                </a:solidFill>
                <a:latin typeface="Helvetica Neue Light"/>
                <a:cs typeface="Helvetica Neue Light"/>
                <a:sym typeface="Helvetica Neue Light"/>
              </a:rPr>
              <a:t> в мессенджерах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F8AE31D5-194C-4673-85ED-24638F310328}"/>
              </a:ext>
            </a:extLst>
          </p:cNvPr>
          <p:cNvSpPr txBox="1"/>
          <p:nvPr/>
        </p:nvSpPr>
        <p:spPr>
          <a:xfrm rot="19506496">
            <a:off x="7460161" y="950779"/>
            <a:ext cx="1631489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kern="0" dirty="0">
                <a:solidFill>
                  <a:srgbClr val="A7A7A7">
                    <a:lumMod val="75000"/>
                  </a:srgbClr>
                </a:solidFill>
                <a:latin typeface="Helvetica Neue Light"/>
                <a:cs typeface="Helvetica Neue Light"/>
                <a:sym typeface="Helvetica Neue Light"/>
              </a:rPr>
              <a:t>Рекрутинг</a:t>
            </a:r>
            <a:r>
              <a:rPr lang="en-US" sz="1100" kern="0" dirty="0">
                <a:solidFill>
                  <a:srgbClr val="A7A7A7">
                    <a:lumMod val="75000"/>
                  </a:srgbClr>
                </a:solidFill>
                <a:latin typeface="Helvetica Neue Light"/>
                <a:cs typeface="Helvetica Neue Light"/>
                <a:sym typeface="Helvetica Neue Light"/>
              </a:rPr>
              <a:t>/</a:t>
            </a:r>
            <a:r>
              <a:rPr lang="ru-RU" sz="1100" kern="0" dirty="0" err="1">
                <a:solidFill>
                  <a:srgbClr val="A7A7A7">
                    <a:lumMod val="75000"/>
                  </a:srgbClr>
                </a:solidFill>
                <a:latin typeface="Helvetica Neue Light"/>
                <a:cs typeface="Helvetica Neue Light"/>
                <a:sym typeface="Helvetica Neue Light"/>
              </a:rPr>
              <a:t>скриннинг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1A80DC7B-7F91-45D4-8D52-13F9EFE7D152}"/>
              </a:ext>
            </a:extLst>
          </p:cNvPr>
          <p:cNvSpPr txBox="1"/>
          <p:nvPr/>
        </p:nvSpPr>
        <p:spPr>
          <a:xfrm rot="19506496">
            <a:off x="7846703" y="872985"/>
            <a:ext cx="1873409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Навыки в ассистентах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27918C70-B042-4AB6-B03C-F7E1E259FB99}"/>
              </a:ext>
            </a:extLst>
          </p:cNvPr>
          <p:cNvSpPr txBox="1"/>
          <p:nvPr/>
        </p:nvSpPr>
        <p:spPr>
          <a:xfrm rot="19506496">
            <a:off x="8325163" y="1092075"/>
            <a:ext cx="1092693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Cross/Up</a:t>
            </a: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-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sell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962E96FF-AB62-4C83-9D1B-9548AE0DADE8}"/>
              </a:ext>
            </a:extLst>
          </p:cNvPr>
          <p:cNvSpPr txBox="1"/>
          <p:nvPr/>
        </p:nvSpPr>
        <p:spPr>
          <a:xfrm rot="19506496">
            <a:off x="8663926" y="862249"/>
            <a:ext cx="1866173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kern="0" dirty="0">
                <a:solidFill>
                  <a:srgbClr val="A7A7A7">
                    <a:lumMod val="75000"/>
                  </a:srgbClr>
                </a:solidFill>
                <a:latin typeface="Helvetica Neue Light"/>
                <a:cs typeface="Helvetica Neue Light"/>
                <a:sym typeface="Helvetica Neue Light"/>
              </a:rPr>
              <a:t>Устройства для сервиса 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C8A60231-98DF-4962-AB13-0F850449BC22}"/>
              </a:ext>
            </a:extLst>
          </p:cNvPr>
          <p:cNvSpPr txBox="1"/>
          <p:nvPr/>
        </p:nvSpPr>
        <p:spPr>
          <a:xfrm rot="19506496">
            <a:off x="9056754" y="813251"/>
            <a:ext cx="2038154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Voice UX </a:t>
            </a: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в приложениях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992EF4FA-23CA-4B24-8718-AC9D2B21B1BD}"/>
              </a:ext>
            </a:extLst>
          </p:cNvPr>
          <p:cNvSpPr txBox="1"/>
          <p:nvPr/>
        </p:nvSpPr>
        <p:spPr>
          <a:xfrm rot="19506496">
            <a:off x="9495651" y="888865"/>
            <a:ext cx="1697598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Ассистент сотрудника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4381F200-5A7D-4B14-AB63-2ABBA014C2B2}"/>
              </a:ext>
            </a:extLst>
          </p:cNvPr>
          <p:cNvSpPr txBox="1"/>
          <p:nvPr/>
        </p:nvSpPr>
        <p:spPr>
          <a:xfrm rot="19506496">
            <a:off x="9922022" y="951002"/>
            <a:ext cx="1496385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Продажи и </a:t>
            </a:r>
            <a:r>
              <a:rPr kumimoji="0" lang="ru-RU" sz="1100" b="0" i="0" u="none" strike="noStrike" kern="0" cap="none" spc="0" normalizeH="0" baseline="0" noProof="0" dirty="0" err="1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лиды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7E2F3C5C-EAB7-41BF-991D-07E6EC51679D}"/>
              </a:ext>
            </a:extLst>
          </p:cNvPr>
          <p:cNvGrpSpPr/>
          <p:nvPr/>
        </p:nvGrpSpPr>
        <p:grpSpPr>
          <a:xfrm>
            <a:off x="6004049" y="2941803"/>
            <a:ext cx="705016" cy="235706"/>
            <a:chOff x="2826854" y="2485286"/>
            <a:chExt cx="705016" cy="235706"/>
          </a:xfrm>
        </p:grpSpPr>
        <p:sp>
          <p:nvSpPr>
            <p:cNvPr id="182" name="Flowchart: Connector 181">
              <a:extLst>
                <a:ext uri="{FF2B5EF4-FFF2-40B4-BE49-F238E27FC236}">
                  <a16:creationId xmlns:a16="http://schemas.microsoft.com/office/drawing/2014/main" id="{E6F99AD5-15C7-47F0-861C-A294BB1A7CCF}"/>
                </a:ext>
              </a:extLst>
            </p:cNvPr>
            <p:cNvSpPr/>
            <p:nvPr/>
          </p:nvSpPr>
          <p:spPr>
            <a:xfrm>
              <a:off x="2826854" y="2585988"/>
              <a:ext cx="61130" cy="59105"/>
            </a:xfrm>
            <a:prstGeom prst="flowChartConnector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C20DF1E7-D9B8-47EF-BDDC-58BA87E2B33C}"/>
                </a:ext>
              </a:extLst>
            </p:cNvPr>
            <p:cNvSpPr txBox="1"/>
            <p:nvPr/>
          </p:nvSpPr>
          <p:spPr>
            <a:xfrm>
              <a:off x="2831989" y="2485286"/>
              <a:ext cx="699881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Neuronet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98DD25A4-5609-492F-8934-32739E1A8A25}"/>
              </a:ext>
            </a:extLst>
          </p:cNvPr>
          <p:cNvGrpSpPr/>
          <p:nvPr/>
        </p:nvGrpSpPr>
        <p:grpSpPr>
          <a:xfrm>
            <a:off x="6115235" y="1594433"/>
            <a:ext cx="705016" cy="235706"/>
            <a:chOff x="2826854" y="2485286"/>
            <a:chExt cx="705016" cy="235706"/>
          </a:xfrm>
        </p:grpSpPr>
        <p:sp>
          <p:nvSpPr>
            <p:cNvPr id="185" name="Flowchart: Connector 184">
              <a:extLst>
                <a:ext uri="{FF2B5EF4-FFF2-40B4-BE49-F238E27FC236}">
                  <a16:creationId xmlns:a16="http://schemas.microsoft.com/office/drawing/2014/main" id="{B224FEA0-4F79-4F82-AD25-D064DC047E91}"/>
                </a:ext>
              </a:extLst>
            </p:cNvPr>
            <p:cNvSpPr/>
            <p:nvPr/>
          </p:nvSpPr>
          <p:spPr>
            <a:xfrm>
              <a:off x="2826854" y="2585988"/>
              <a:ext cx="61130" cy="59105"/>
            </a:xfrm>
            <a:prstGeom prst="flowChartConnector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F3634592-CC8D-4C38-A8F6-380492F8AFE2}"/>
                </a:ext>
              </a:extLst>
            </p:cNvPr>
            <p:cNvSpPr txBox="1"/>
            <p:nvPr/>
          </p:nvSpPr>
          <p:spPr>
            <a:xfrm>
              <a:off x="2831989" y="2485286"/>
              <a:ext cx="699881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Just AI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25627BC-898A-4614-B471-8CE3F72660BF}"/>
              </a:ext>
            </a:extLst>
          </p:cNvPr>
          <p:cNvGrpSpPr/>
          <p:nvPr/>
        </p:nvGrpSpPr>
        <p:grpSpPr>
          <a:xfrm>
            <a:off x="6167986" y="2745466"/>
            <a:ext cx="705016" cy="235706"/>
            <a:chOff x="2826854" y="2485286"/>
            <a:chExt cx="705016" cy="235706"/>
          </a:xfrm>
        </p:grpSpPr>
        <p:sp>
          <p:nvSpPr>
            <p:cNvPr id="191" name="Flowchart: Connector 190">
              <a:extLst>
                <a:ext uri="{FF2B5EF4-FFF2-40B4-BE49-F238E27FC236}">
                  <a16:creationId xmlns:a16="http://schemas.microsoft.com/office/drawing/2014/main" id="{AA67E3EA-C7BD-41DE-8D33-96AA17B4477C}"/>
                </a:ext>
              </a:extLst>
            </p:cNvPr>
            <p:cNvSpPr/>
            <p:nvPr/>
          </p:nvSpPr>
          <p:spPr>
            <a:xfrm>
              <a:off x="2826854" y="2585988"/>
              <a:ext cx="61130" cy="59105"/>
            </a:xfrm>
            <a:prstGeom prst="flowChartConnector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2F6372B5-C647-4DC0-8470-342B25295FED}"/>
                </a:ext>
              </a:extLst>
            </p:cNvPr>
            <p:cNvSpPr txBox="1"/>
            <p:nvPr/>
          </p:nvSpPr>
          <p:spPr>
            <a:xfrm>
              <a:off x="2831989" y="2485286"/>
              <a:ext cx="699881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Just AI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5E361778-3A9A-42A5-B621-CDE000FF4E13}"/>
              </a:ext>
            </a:extLst>
          </p:cNvPr>
          <p:cNvGrpSpPr/>
          <p:nvPr/>
        </p:nvGrpSpPr>
        <p:grpSpPr>
          <a:xfrm>
            <a:off x="5974391" y="1855231"/>
            <a:ext cx="705016" cy="235706"/>
            <a:chOff x="2826854" y="2485286"/>
            <a:chExt cx="705016" cy="235706"/>
          </a:xfrm>
        </p:grpSpPr>
        <p:sp>
          <p:nvSpPr>
            <p:cNvPr id="194" name="Flowchart: Connector 193">
              <a:extLst>
                <a:ext uri="{FF2B5EF4-FFF2-40B4-BE49-F238E27FC236}">
                  <a16:creationId xmlns:a16="http://schemas.microsoft.com/office/drawing/2014/main" id="{BC9F3229-E852-4E45-A944-494CDC304340}"/>
                </a:ext>
              </a:extLst>
            </p:cNvPr>
            <p:cNvSpPr/>
            <p:nvPr/>
          </p:nvSpPr>
          <p:spPr>
            <a:xfrm>
              <a:off x="2826854" y="2585988"/>
              <a:ext cx="61130" cy="59105"/>
            </a:xfrm>
            <a:prstGeom prst="flowChartConnector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15EFF68A-C470-4B90-9536-0706698F7326}"/>
                </a:ext>
              </a:extLst>
            </p:cNvPr>
            <p:cNvSpPr txBox="1"/>
            <p:nvPr/>
          </p:nvSpPr>
          <p:spPr>
            <a:xfrm>
              <a:off x="2831989" y="2485286"/>
              <a:ext cx="699881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Neuronet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D67272C-0ACB-4D98-9502-1717B862071A}"/>
              </a:ext>
            </a:extLst>
          </p:cNvPr>
          <p:cNvGrpSpPr/>
          <p:nvPr/>
        </p:nvGrpSpPr>
        <p:grpSpPr>
          <a:xfrm>
            <a:off x="6038817" y="1747325"/>
            <a:ext cx="705016" cy="235706"/>
            <a:chOff x="2826854" y="2485286"/>
            <a:chExt cx="705016" cy="235706"/>
          </a:xfrm>
        </p:grpSpPr>
        <p:sp>
          <p:nvSpPr>
            <p:cNvPr id="197" name="Flowchart: Connector 196">
              <a:extLst>
                <a:ext uri="{FF2B5EF4-FFF2-40B4-BE49-F238E27FC236}">
                  <a16:creationId xmlns:a16="http://schemas.microsoft.com/office/drawing/2014/main" id="{DF738958-2D34-404D-971A-D6BA9401A516}"/>
                </a:ext>
              </a:extLst>
            </p:cNvPr>
            <p:cNvSpPr/>
            <p:nvPr/>
          </p:nvSpPr>
          <p:spPr>
            <a:xfrm>
              <a:off x="2826854" y="2585988"/>
              <a:ext cx="61130" cy="59105"/>
            </a:xfrm>
            <a:prstGeom prst="flowChartConnector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CBDB3907-1673-44EC-A9F2-A08A48C27C61}"/>
                </a:ext>
              </a:extLst>
            </p:cNvPr>
            <p:cNvSpPr txBox="1"/>
            <p:nvPr/>
          </p:nvSpPr>
          <p:spPr>
            <a:xfrm>
              <a:off x="2831989" y="2485286"/>
              <a:ext cx="699881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Kvint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A9283F05-050D-4123-BA78-F33CEAE6C577}"/>
              </a:ext>
            </a:extLst>
          </p:cNvPr>
          <p:cNvGrpSpPr/>
          <p:nvPr/>
        </p:nvGrpSpPr>
        <p:grpSpPr>
          <a:xfrm>
            <a:off x="6811833" y="2112770"/>
            <a:ext cx="705016" cy="235706"/>
            <a:chOff x="2826854" y="2485286"/>
            <a:chExt cx="705016" cy="235706"/>
          </a:xfrm>
        </p:grpSpPr>
        <p:sp>
          <p:nvSpPr>
            <p:cNvPr id="205" name="Flowchart: Connector 204">
              <a:extLst>
                <a:ext uri="{FF2B5EF4-FFF2-40B4-BE49-F238E27FC236}">
                  <a16:creationId xmlns:a16="http://schemas.microsoft.com/office/drawing/2014/main" id="{03C18360-3F82-4B96-98C4-8620848D4959}"/>
                </a:ext>
              </a:extLst>
            </p:cNvPr>
            <p:cNvSpPr/>
            <p:nvPr/>
          </p:nvSpPr>
          <p:spPr>
            <a:xfrm>
              <a:off x="2826854" y="2585988"/>
              <a:ext cx="61130" cy="59105"/>
            </a:xfrm>
            <a:prstGeom prst="flowChartConnector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0FE5AA0E-1ABC-4C8E-8AE3-8F3F75E76CC9}"/>
                </a:ext>
              </a:extLst>
            </p:cNvPr>
            <p:cNvSpPr txBox="1"/>
            <p:nvPr/>
          </p:nvSpPr>
          <p:spPr>
            <a:xfrm>
              <a:off x="2831989" y="2485286"/>
              <a:ext cx="699881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Just AI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05FFC91D-4D18-4E46-9F01-38B93504318A}"/>
              </a:ext>
            </a:extLst>
          </p:cNvPr>
          <p:cNvGrpSpPr/>
          <p:nvPr/>
        </p:nvGrpSpPr>
        <p:grpSpPr>
          <a:xfrm>
            <a:off x="7270214" y="3667488"/>
            <a:ext cx="705016" cy="235706"/>
            <a:chOff x="2826854" y="2485286"/>
            <a:chExt cx="705016" cy="235706"/>
          </a:xfrm>
        </p:grpSpPr>
        <p:sp>
          <p:nvSpPr>
            <p:cNvPr id="210" name="Flowchart: Connector 209">
              <a:extLst>
                <a:ext uri="{FF2B5EF4-FFF2-40B4-BE49-F238E27FC236}">
                  <a16:creationId xmlns:a16="http://schemas.microsoft.com/office/drawing/2014/main" id="{0A70B076-DF9B-47A3-B5EB-0AE383B6B97B}"/>
                </a:ext>
              </a:extLst>
            </p:cNvPr>
            <p:cNvSpPr/>
            <p:nvPr/>
          </p:nvSpPr>
          <p:spPr>
            <a:xfrm>
              <a:off x="2826854" y="2585988"/>
              <a:ext cx="61130" cy="59105"/>
            </a:xfrm>
            <a:prstGeom prst="flowChartConnector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ADFBA3D-FB84-4BAE-9E54-F819FF4BFCAC}"/>
                </a:ext>
              </a:extLst>
            </p:cNvPr>
            <p:cNvSpPr txBox="1"/>
            <p:nvPr/>
          </p:nvSpPr>
          <p:spPr>
            <a:xfrm>
              <a:off x="2831989" y="2485286"/>
              <a:ext cx="699881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Just AI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02C6B0A1-FE46-4F33-86D7-359DAB9356D8}"/>
              </a:ext>
            </a:extLst>
          </p:cNvPr>
          <p:cNvGrpSpPr/>
          <p:nvPr/>
        </p:nvGrpSpPr>
        <p:grpSpPr>
          <a:xfrm>
            <a:off x="9366579" y="3657047"/>
            <a:ext cx="705016" cy="235706"/>
            <a:chOff x="2826854" y="2485286"/>
            <a:chExt cx="705016" cy="235706"/>
          </a:xfrm>
        </p:grpSpPr>
        <p:sp>
          <p:nvSpPr>
            <p:cNvPr id="213" name="Flowchart: Connector 212">
              <a:extLst>
                <a:ext uri="{FF2B5EF4-FFF2-40B4-BE49-F238E27FC236}">
                  <a16:creationId xmlns:a16="http://schemas.microsoft.com/office/drawing/2014/main" id="{58600F68-E1FC-4D5E-B82B-7066B13E7B0D}"/>
                </a:ext>
              </a:extLst>
            </p:cNvPr>
            <p:cNvSpPr/>
            <p:nvPr/>
          </p:nvSpPr>
          <p:spPr>
            <a:xfrm>
              <a:off x="2826854" y="2585988"/>
              <a:ext cx="61130" cy="59105"/>
            </a:xfrm>
            <a:prstGeom prst="flowChartConnector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DA2740C8-596C-475F-983B-79BEF0E527EB}"/>
                </a:ext>
              </a:extLst>
            </p:cNvPr>
            <p:cNvSpPr txBox="1"/>
            <p:nvPr/>
          </p:nvSpPr>
          <p:spPr>
            <a:xfrm>
              <a:off x="2831989" y="2485286"/>
              <a:ext cx="699881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Just AI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224" name="TextBox 223">
            <a:extLst>
              <a:ext uri="{FF2B5EF4-FFF2-40B4-BE49-F238E27FC236}">
                <a16:creationId xmlns:a16="http://schemas.microsoft.com/office/drawing/2014/main" id="{4455E0DE-2850-4974-A944-B05E8FC8083C}"/>
              </a:ext>
            </a:extLst>
          </p:cNvPr>
          <p:cNvSpPr txBox="1"/>
          <p:nvPr/>
        </p:nvSpPr>
        <p:spPr>
          <a:xfrm>
            <a:off x="10501988" y="5882974"/>
            <a:ext cx="1174197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Прочее</a:t>
            </a:r>
          </a:p>
        </p:txBody>
      </p: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A9BE657A-0920-4BA0-8F2D-8901567CF819}"/>
              </a:ext>
            </a:extLst>
          </p:cNvPr>
          <p:cNvGrpSpPr/>
          <p:nvPr/>
        </p:nvGrpSpPr>
        <p:grpSpPr>
          <a:xfrm>
            <a:off x="5970449" y="5842607"/>
            <a:ext cx="705016" cy="235706"/>
            <a:chOff x="2826854" y="2485286"/>
            <a:chExt cx="705016" cy="235706"/>
          </a:xfrm>
        </p:grpSpPr>
        <p:sp>
          <p:nvSpPr>
            <p:cNvPr id="226" name="Flowchart: Connector 225">
              <a:extLst>
                <a:ext uri="{FF2B5EF4-FFF2-40B4-BE49-F238E27FC236}">
                  <a16:creationId xmlns:a16="http://schemas.microsoft.com/office/drawing/2014/main" id="{C885F892-15A4-463E-97C1-FC95E43899D4}"/>
                </a:ext>
              </a:extLst>
            </p:cNvPr>
            <p:cNvSpPr/>
            <p:nvPr/>
          </p:nvSpPr>
          <p:spPr>
            <a:xfrm>
              <a:off x="2826854" y="2585988"/>
              <a:ext cx="61130" cy="59105"/>
            </a:xfrm>
            <a:prstGeom prst="flowChartConnector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6E7DF247-D26C-4700-8254-AEDAB8AA98B1}"/>
                </a:ext>
              </a:extLst>
            </p:cNvPr>
            <p:cNvSpPr txBox="1"/>
            <p:nvPr/>
          </p:nvSpPr>
          <p:spPr>
            <a:xfrm>
              <a:off x="2831989" y="2485286"/>
              <a:ext cx="699881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Dasha AI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F0F0ED72-CA13-4FD1-8B30-1D6BACAA5006}"/>
              </a:ext>
            </a:extLst>
          </p:cNvPr>
          <p:cNvGrpSpPr/>
          <p:nvPr/>
        </p:nvGrpSpPr>
        <p:grpSpPr>
          <a:xfrm>
            <a:off x="6459325" y="3512352"/>
            <a:ext cx="1113301" cy="235706"/>
            <a:chOff x="8630989" y="273059"/>
            <a:chExt cx="1113301" cy="235706"/>
          </a:xfrm>
        </p:grpSpPr>
        <p:sp>
          <p:nvSpPr>
            <p:cNvPr id="229" name="Flowchart: Connector 228">
              <a:extLst>
                <a:ext uri="{FF2B5EF4-FFF2-40B4-BE49-F238E27FC236}">
                  <a16:creationId xmlns:a16="http://schemas.microsoft.com/office/drawing/2014/main" id="{0BFC2C7F-9F31-48AF-83DC-E9BC5B68288B}"/>
                </a:ext>
              </a:extLst>
            </p:cNvPr>
            <p:cNvSpPr/>
            <p:nvPr/>
          </p:nvSpPr>
          <p:spPr>
            <a:xfrm>
              <a:off x="8630989" y="373762"/>
              <a:ext cx="64860" cy="61501"/>
            </a:xfrm>
            <a:prstGeom prst="flowChartConnector">
              <a:avLst/>
            </a:prstGeom>
            <a:solidFill>
              <a:srgbClr val="7030A0"/>
            </a:solidFill>
            <a:ln w="25400" cap="flat">
              <a:solidFill>
                <a:srgbClr val="7030A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A80270D9-70F4-4D7C-8671-86D769A2E6AA}"/>
                </a:ext>
              </a:extLst>
            </p:cNvPr>
            <p:cNvSpPr txBox="1"/>
            <p:nvPr/>
          </p:nvSpPr>
          <p:spPr>
            <a:xfrm>
              <a:off x="8636124" y="273059"/>
              <a:ext cx="1108166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Digital Intelligence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C1D31491-67AC-4F2F-8439-B1D3EBD1D11C}"/>
              </a:ext>
            </a:extLst>
          </p:cNvPr>
          <p:cNvGrpSpPr/>
          <p:nvPr/>
        </p:nvGrpSpPr>
        <p:grpSpPr>
          <a:xfrm>
            <a:off x="6108766" y="2429174"/>
            <a:ext cx="1113301" cy="235706"/>
            <a:chOff x="8630989" y="273059"/>
            <a:chExt cx="1113301" cy="235706"/>
          </a:xfrm>
        </p:grpSpPr>
        <p:sp>
          <p:nvSpPr>
            <p:cNvPr id="232" name="Flowchart: Connector 231">
              <a:extLst>
                <a:ext uri="{FF2B5EF4-FFF2-40B4-BE49-F238E27FC236}">
                  <a16:creationId xmlns:a16="http://schemas.microsoft.com/office/drawing/2014/main" id="{06B73AE9-A97F-4987-AB93-B8ED0F12C345}"/>
                </a:ext>
              </a:extLst>
            </p:cNvPr>
            <p:cNvSpPr/>
            <p:nvPr/>
          </p:nvSpPr>
          <p:spPr>
            <a:xfrm>
              <a:off x="8630989" y="373762"/>
              <a:ext cx="64860" cy="61501"/>
            </a:xfrm>
            <a:prstGeom prst="flowChartConnector">
              <a:avLst/>
            </a:prstGeom>
            <a:solidFill>
              <a:srgbClr val="7030A0"/>
            </a:solidFill>
            <a:ln w="25400" cap="flat">
              <a:solidFill>
                <a:srgbClr val="7030A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AF9011B5-E9B2-4BD9-B8FA-563C2998E2E3}"/>
                </a:ext>
              </a:extLst>
            </p:cNvPr>
            <p:cNvSpPr txBox="1"/>
            <p:nvPr/>
          </p:nvSpPr>
          <p:spPr>
            <a:xfrm>
              <a:off x="8636124" y="273059"/>
              <a:ext cx="1108166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Intelza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5F6F2899-3D54-44A4-9E76-D3399AB13506}"/>
              </a:ext>
            </a:extLst>
          </p:cNvPr>
          <p:cNvGrpSpPr/>
          <p:nvPr/>
        </p:nvGrpSpPr>
        <p:grpSpPr>
          <a:xfrm>
            <a:off x="6417862" y="5971712"/>
            <a:ext cx="1113301" cy="235706"/>
            <a:chOff x="8630989" y="273059"/>
            <a:chExt cx="1113301" cy="235706"/>
          </a:xfrm>
        </p:grpSpPr>
        <p:sp>
          <p:nvSpPr>
            <p:cNvPr id="235" name="Flowchart: Connector 234">
              <a:extLst>
                <a:ext uri="{FF2B5EF4-FFF2-40B4-BE49-F238E27FC236}">
                  <a16:creationId xmlns:a16="http://schemas.microsoft.com/office/drawing/2014/main" id="{C447C29A-3122-4AA9-8287-1B54AFDD23D7}"/>
                </a:ext>
              </a:extLst>
            </p:cNvPr>
            <p:cNvSpPr/>
            <p:nvPr/>
          </p:nvSpPr>
          <p:spPr>
            <a:xfrm>
              <a:off x="8630989" y="373762"/>
              <a:ext cx="64860" cy="61501"/>
            </a:xfrm>
            <a:prstGeom prst="flowChartConnector">
              <a:avLst/>
            </a:prstGeom>
            <a:solidFill>
              <a:srgbClr val="7030A0"/>
            </a:solidFill>
            <a:ln w="25400" cap="flat">
              <a:solidFill>
                <a:srgbClr val="7030A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9D6406FF-C620-403E-8D3D-DEB3F4E6B372}"/>
                </a:ext>
              </a:extLst>
            </p:cNvPr>
            <p:cNvSpPr txBox="1"/>
            <p:nvPr/>
          </p:nvSpPr>
          <p:spPr>
            <a:xfrm>
              <a:off x="8636124" y="273059"/>
              <a:ext cx="1108166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Voice Game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7EFF6BF1-635A-43BF-A610-5299346923B9}"/>
              </a:ext>
            </a:extLst>
          </p:cNvPr>
          <p:cNvGrpSpPr/>
          <p:nvPr/>
        </p:nvGrpSpPr>
        <p:grpSpPr>
          <a:xfrm>
            <a:off x="6065436" y="3700741"/>
            <a:ext cx="1338001" cy="235706"/>
            <a:chOff x="6594286" y="6254614"/>
            <a:chExt cx="1338001" cy="235706"/>
          </a:xfrm>
        </p:grpSpPr>
        <p:sp>
          <p:nvSpPr>
            <p:cNvPr id="238" name="Flowchart: Connector 237">
              <a:extLst>
                <a:ext uri="{FF2B5EF4-FFF2-40B4-BE49-F238E27FC236}">
                  <a16:creationId xmlns:a16="http://schemas.microsoft.com/office/drawing/2014/main" id="{780D6AB5-2515-4A1A-A7E7-D353BC7C032F}"/>
                </a:ext>
              </a:extLst>
            </p:cNvPr>
            <p:cNvSpPr/>
            <p:nvPr/>
          </p:nvSpPr>
          <p:spPr>
            <a:xfrm>
              <a:off x="6594286" y="6355317"/>
              <a:ext cx="64860" cy="61501"/>
            </a:xfrm>
            <a:prstGeom prst="flowChartConnector">
              <a:avLst/>
            </a:prstGeom>
            <a:solidFill>
              <a:srgbClr val="7030A0"/>
            </a:solidFill>
            <a:ln w="25400" cap="flat">
              <a:solidFill>
                <a:srgbClr val="7030A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4E7B274E-CC7F-4948-BC37-BC3CCDD91AF5}"/>
                </a:ext>
              </a:extLst>
            </p:cNvPr>
            <p:cNvSpPr txBox="1"/>
            <p:nvPr/>
          </p:nvSpPr>
          <p:spPr>
            <a:xfrm>
              <a:off x="6599420" y="6254614"/>
              <a:ext cx="1332867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Khrustalev</a:t>
              </a: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 </a:t>
              </a:r>
              <a:r>
                <a:rPr lang="en-US" sz="800" kern="0" dirty="0">
                  <a:solidFill>
                    <a:srgbClr val="A7A7A7">
                      <a:lumMod val="75000"/>
                    </a:srgbClr>
                  </a:solidFill>
                  <a:latin typeface="Helvetica Neue Light"/>
                  <a:cs typeface="Helvetica Neue Light"/>
                  <a:sym typeface="Helvetica Neue Light"/>
                </a:rPr>
                <a:t>Studios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A683CDD5-B267-49F4-8291-58470801B151}"/>
              </a:ext>
            </a:extLst>
          </p:cNvPr>
          <p:cNvGrpSpPr/>
          <p:nvPr/>
        </p:nvGrpSpPr>
        <p:grpSpPr>
          <a:xfrm>
            <a:off x="7365034" y="5874820"/>
            <a:ext cx="705016" cy="235706"/>
            <a:chOff x="2826854" y="2485286"/>
            <a:chExt cx="705016" cy="235706"/>
          </a:xfrm>
        </p:grpSpPr>
        <p:sp>
          <p:nvSpPr>
            <p:cNvPr id="241" name="Flowchart: Connector 240">
              <a:extLst>
                <a:ext uri="{FF2B5EF4-FFF2-40B4-BE49-F238E27FC236}">
                  <a16:creationId xmlns:a16="http://schemas.microsoft.com/office/drawing/2014/main" id="{D3290899-3246-4665-8326-28551BF02251}"/>
                </a:ext>
              </a:extLst>
            </p:cNvPr>
            <p:cNvSpPr/>
            <p:nvPr/>
          </p:nvSpPr>
          <p:spPr>
            <a:xfrm>
              <a:off x="2826854" y="2585988"/>
              <a:ext cx="61130" cy="59105"/>
            </a:xfrm>
            <a:prstGeom prst="flowChartConnector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BEB69279-C4EA-448B-93A7-079F9DFD6CB6}"/>
                </a:ext>
              </a:extLst>
            </p:cNvPr>
            <p:cNvSpPr txBox="1"/>
            <p:nvPr/>
          </p:nvSpPr>
          <p:spPr>
            <a:xfrm>
              <a:off x="2831989" y="2485286"/>
              <a:ext cx="699881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Stafory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D4C7A136-F743-4FB7-B663-58FB03F7DECA}"/>
              </a:ext>
            </a:extLst>
          </p:cNvPr>
          <p:cNvGrpSpPr/>
          <p:nvPr/>
        </p:nvGrpSpPr>
        <p:grpSpPr>
          <a:xfrm>
            <a:off x="8913530" y="5218656"/>
            <a:ext cx="705016" cy="235706"/>
            <a:chOff x="2826854" y="2485286"/>
            <a:chExt cx="705016" cy="235706"/>
          </a:xfrm>
        </p:grpSpPr>
        <p:sp>
          <p:nvSpPr>
            <p:cNvPr id="244" name="Flowchart: Connector 243">
              <a:extLst>
                <a:ext uri="{FF2B5EF4-FFF2-40B4-BE49-F238E27FC236}">
                  <a16:creationId xmlns:a16="http://schemas.microsoft.com/office/drawing/2014/main" id="{FCBAEDFD-89E9-4F96-A2DD-A03275EF60FD}"/>
                </a:ext>
              </a:extLst>
            </p:cNvPr>
            <p:cNvSpPr/>
            <p:nvPr/>
          </p:nvSpPr>
          <p:spPr>
            <a:xfrm>
              <a:off x="2826854" y="2585988"/>
              <a:ext cx="61130" cy="59105"/>
            </a:xfrm>
            <a:prstGeom prst="flowChartConnector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2A894D82-9D9C-4BD6-8F3B-B53FE6F8E2A9}"/>
                </a:ext>
              </a:extLst>
            </p:cNvPr>
            <p:cNvSpPr txBox="1"/>
            <p:nvPr/>
          </p:nvSpPr>
          <p:spPr>
            <a:xfrm>
              <a:off x="2831989" y="2485286"/>
              <a:ext cx="699881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Hotbot.ai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91703D14-3B58-4D6B-9B73-63737D075096}"/>
              </a:ext>
            </a:extLst>
          </p:cNvPr>
          <p:cNvGrpSpPr/>
          <p:nvPr/>
        </p:nvGrpSpPr>
        <p:grpSpPr>
          <a:xfrm>
            <a:off x="7807710" y="5780660"/>
            <a:ext cx="705016" cy="235706"/>
            <a:chOff x="2826854" y="2485286"/>
            <a:chExt cx="705016" cy="235706"/>
          </a:xfrm>
        </p:grpSpPr>
        <p:sp>
          <p:nvSpPr>
            <p:cNvPr id="247" name="Flowchart: Connector 246">
              <a:extLst>
                <a:ext uri="{FF2B5EF4-FFF2-40B4-BE49-F238E27FC236}">
                  <a16:creationId xmlns:a16="http://schemas.microsoft.com/office/drawing/2014/main" id="{5D49B01E-8BEA-403F-AA4A-10676287E6FC}"/>
                </a:ext>
              </a:extLst>
            </p:cNvPr>
            <p:cNvSpPr/>
            <p:nvPr/>
          </p:nvSpPr>
          <p:spPr>
            <a:xfrm>
              <a:off x="2826854" y="2585988"/>
              <a:ext cx="61130" cy="59105"/>
            </a:xfrm>
            <a:prstGeom prst="flowChartConnector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15046572-DD3A-4AF6-A39E-B74AC463238A}"/>
                </a:ext>
              </a:extLst>
            </p:cNvPr>
            <p:cNvSpPr txBox="1"/>
            <p:nvPr/>
          </p:nvSpPr>
          <p:spPr>
            <a:xfrm>
              <a:off x="2831989" y="2485286"/>
              <a:ext cx="699881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800" kern="0" dirty="0">
                  <a:solidFill>
                    <a:srgbClr val="A7A7A7">
                      <a:lumMod val="75000"/>
                    </a:srgbClr>
                  </a:solidFill>
                  <a:latin typeface="Helvetica Neue Light"/>
                  <a:cs typeface="Helvetica Neue Light"/>
                  <a:sym typeface="Helvetica Neue Light"/>
                </a:rPr>
                <a:t>Sever.AI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AD91D4DE-A01F-4571-B452-930F95B72E9B}"/>
              </a:ext>
            </a:extLst>
          </p:cNvPr>
          <p:cNvGrpSpPr/>
          <p:nvPr/>
        </p:nvGrpSpPr>
        <p:grpSpPr>
          <a:xfrm>
            <a:off x="6922925" y="4751553"/>
            <a:ext cx="705016" cy="235706"/>
            <a:chOff x="2826854" y="2485286"/>
            <a:chExt cx="705016" cy="235706"/>
          </a:xfrm>
        </p:grpSpPr>
        <p:sp>
          <p:nvSpPr>
            <p:cNvPr id="250" name="Flowchart: Connector 249">
              <a:extLst>
                <a:ext uri="{FF2B5EF4-FFF2-40B4-BE49-F238E27FC236}">
                  <a16:creationId xmlns:a16="http://schemas.microsoft.com/office/drawing/2014/main" id="{9E26AAA6-9699-4C87-A78A-99F95E7B8FF7}"/>
                </a:ext>
              </a:extLst>
            </p:cNvPr>
            <p:cNvSpPr/>
            <p:nvPr/>
          </p:nvSpPr>
          <p:spPr>
            <a:xfrm>
              <a:off x="2826854" y="2585988"/>
              <a:ext cx="61130" cy="59105"/>
            </a:xfrm>
            <a:prstGeom prst="flowChartConnector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92DAE831-1322-4E75-A9C9-1802DF18BD31}"/>
                </a:ext>
              </a:extLst>
            </p:cNvPr>
            <p:cNvSpPr txBox="1"/>
            <p:nvPr/>
          </p:nvSpPr>
          <p:spPr>
            <a:xfrm>
              <a:off x="2831989" y="2485286"/>
              <a:ext cx="699881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LasVilla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23FEFEDF-0771-4D29-B898-ECCA4F7F0DC0}"/>
              </a:ext>
            </a:extLst>
          </p:cNvPr>
          <p:cNvGrpSpPr/>
          <p:nvPr/>
        </p:nvGrpSpPr>
        <p:grpSpPr>
          <a:xfrm>
            <a:off x="5975584" y="6048053"/>
            <a:ext cx="928693" cy="235706"/>
            <a:chOff x="6459325" y="5519828"/>
            <a:chExt cx="928693" cy="235706"/>
          </a:xfrm>
        </p:grpSpPr>
        <p:sp>
          <p:nvSpPr>
            <p:cNvPr id="253" name="Flowchart: Connector 252">
              <a:extLst>
                <a:ext uri="{FF2B5EF4-FFF2-40B4-BE49-F238E27FC236}">
                  <a16:creationId xmlns:a16="http://schemas.microsoft.com/office/drawing/2014/main" id="{FA49A81E-E120-4664-B422-E02F94766E86}"/>
                </a:ext>
              </a:extLst>
            </p:cNvPr>
            <p:cNvSpPr/>
            <p:nvPr/>
          </p:nvSpPr>
          <p:spPr>
            <a:xfrm>
              <a:off x="6459325" y="5620530"/>
              <a:ext cx="61130" cy="59105"/>
            </a:xfrm>
            <a:prstGeom prst="flowChartConnector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4A54D3D5-8134-4E92-A9E6-AAB9AE900D04}"/>
                </a:ext>
              </a:extLst>
            </p:cNvPr>
            <p:cNvSpPr txBox="1"/>
            <p:nvPr/>
          </p:nvSpPr>
          <p:spPr>
            <a:xfrm>
              <a:off x="6464460" y="5519828"/>
              <a:ext cx="923558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Robovoice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E5A3FD3C-4646-41DC-8E9F-C21335C78C68}"/>
              </a:ext>
            </a:extLst>
          </p:cNvPr>
          <p:cNvGrpSpPr/>
          <p:nvPr/>
        </p:nvGrpSpPr>
        <p:grpSpPr>
          <a:xfrm>
            <a:off x="10194128" y="5966097"/>
            <a:ext cx="1113301" cy="235706"/>
            <a:chOff x="8630989" y="273059"/>
            <a:chExt cx="1113301" cy="235706"/>
          </a:xfrm>
        </p:grpSpPr>
        <p:sp>
          <p:nvSpPr>
            <p:cNvPr id="256" name="Flowchart: Connector 255">
              <a:extLst>
                <a:ext uri="{FF2B5EF4-FFF2-40B4-BE49-F238E27FC236}">
                  <a16:creationId xmlns:a16="http://schemas.microsoft.com/office/drawing/2014/main" id="{9A3F09B3-F0B5-49B1-8D2C-00E2B2699E44}"/>
                </a:ext>
              </a:extLst>
            </p:cNvPr>
            <p:cNvSpPr/>
            <p:nvPr/>
          </p:nvSpPr>
          <p:spPr>
            <a:xfrm>
              <a:off x="8630989" y="373762"/>
              <a:ext cx="64860" cy="61501"/>
            </a:xfrm>
            <a:prstGeom prst="flowChartConnector">
              <a:avLst/>
            </a:prstGeom>
            <a:solidFill>
              <a:srgbClr val="7030A0"/>
            </a:solidFill>
            <a:ln w="25400" cap="flat">
              <a:solidFill>
                <a:srgbClr val="7030A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44CF70FC-BED0-47B3-B821-D22F9D50D9A1}"/>
                </a:ext>
              </a:extLst>
            </p:cNvPr>
            <p:cNvSpPr txBox="1"/>
            <p:nvPr/>
          </p:nvSpPr>
          <p:spPr>
            <a:xfrm>
              <a:off x="8636124" y="273059"/>
              <a:ext cx="1108166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Mediagram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5DF9A54F-7297-40D0-A1F8-07FC3CDAB067}"/>
              </a:ext>
            </a:extLst>
          </p:cNvPr>
          <p:cNvGrpSpPr/>
          <p:nvPr/>
        </p:nvGrpSpPr>
        <p:grpSpPr>
          <a:xfrm>
            <a:off x="9346933" y="1742090"/>
            <a:ext cx="705016" cy="235706"/>
            <a:chOff x="2826854" y="2485286"/>
            <a:chExt cx="705016" cy="235706"/>
          </a:xfrm>
        </p:grpSpPr>
        <p:sp>
          <p:nvSpPr>
            <p:cNvPr id="259" name="Flowchart: Connector 258">
              <a:extLst>
                <a:ext uri="{FF2B5EF4-FFF2-40B4-BE49-F238E27FC236}">
                  <a16:creationId xmlns:a16="http://schemas.microsoft.com/office/drawing/2014/main" id="{8F49321A-11E8-4A72-AEEE-34779C687D51}"/>
                </a:ext>
              </a:extLst>
            </p:cNvPr>
            <p:cNvSpPr/>
            <p:nvPr/>
          </p:nvSpPr>
          <p:spPr>
            <a:xfrm>
              <a:off x="2826854" y="2585988"/>
              <a:ext cx="61130" cy="59105"/>
            </a:xfrm>
            <a:prstGeom prst="flowChartConnector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8B3A105E-0710-4941-98D3-99AD4F8DBE01}"/>
                </a:ext>
              </a:extLst>
            </p:cNvPr>
            <p:cNvSpPr txBox="1"/>
            <p:nvPr/>
          </p:nvSpPr>
          <p:spPr>
            <a:xfrm>
              <a:off x="2831989" y="2485286"/>
              <a:ext cx="699881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Just AI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BC49CA05-0C2D-4508-AA79-1180AE57F3B8}"/>
              </a:ext>
            </a:extLst>
          </p:cNvPr>
          <p:cNvGrpSpPr/>
          <p:nvPr/>
        </p:nvGrpSpPr>
        <p:grpSpPr>
          <a:xfrm>
            <a:off x="7333039" y="5226280"/>
            <a:ext cx="705016" cy="235706"/>
            <a:chOff x="2826854" y="2485286"/>
            <a:chExt cx="705016" cy="235706"/>
          </a:xfrm>
        </p:grpSpPr>
        <p:sp>
          <p:nvSpPr>
            <p:cNvPr id="265" name="Flowchart: Connector 264">
              <a:extLst>
                <a:ext uri="{FF2B5EF4-FFF2-40B4-BE49-F238E27FC236}">
                  <a16:creationId xmlns:a16="http://schemas.microsoft.com/office/drawing/2014/main" id="{C13094DD-CCA0-40E9-BBE3-041869FB61FE}"/>
                </a:ext>
              </a:extLst>
            </p:cNvPr>
            <p:cNvSpPr/>
            <p:nvPr/>
          </p:nvSpPr>
          <p:spPr>
            <a:xfrm>
              <a:off x="2826854" y="2585988"/>
              <a:ext cx="61130" cy="59105"/>
            </a:xfrm>
            <a:prstGeom prst="flowChartConnector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29DD22F5-A703-4B31-88DB-20EBF3968167}"/>
                </a:ext>
              </a:extLst>
            </p:cNvPr>
            <p:cNvSpPr txBox="1"/>
            <p:nvPr/>
          </p:nvSpPr>
          <p:spPr>
            <a:xfrm>
              <a:off x="2831989" y="2485286"/>
              <a:ext cx="699881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Hotbot.ai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267" name="Rectangle 5">
            <a:extLst>
              <a:ext uri="{FF2B5EF4-FFF2-40B4-BE49-F238E27FC236}">
                <a16:creationId xmlns:a16="http://schemas.microsoft.com/office/drawing/2014/main" id="{31066FC4-72C3-4968-867A-AAECD32D37B6}"/>
              </a:ext>
            </a:extLst>
          </p:cNvPr>
          <p:cNvSpPr/>
          <p:nvPr/>
        </p:nvSpPr>
        <p:spPr>
          <a:xfrm>
            <a:off x="5907107" y="1648255"/>
            <a:ext cx="4532511" cy="4559163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latin typeface="+mj-lt"/>
                <a:ea typeface="+mj-ea"/>
                <a:cs typeface="+mj-cs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19" name="Google Shape;274;p3" descr="Google Shape;160;p3">
            <a:extLst>
              <a:ext uri="{FF2B5EF4-FFF2-40B4-BE49-F238E27FC236}">
                <a16:creationId xmlns:a16="http://schemas.microsoft.com/office/drawing/2014/main" id="{08F8268D-235C-4C52-B642-C34F9C17764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73473" t="1418" r="1209" b="73218"/>
          <a:stretch/>
        </p:blipFill>
        <p:spPr>
          <a:xfrm>
            <a:off x="1350073" y="4646437"/>
            <a:ext cx="2716319" cy="146405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300;p3">
            <a:extLst>
              <a:ext uri="{FF2B5EF4-FFF2-40B4-BE49-F238E27FC236}">
                <a16:creationId xmlns:a16="http://schemas.microsoft.com/office/drawing/2014/main" id="{6B2F8505-550C-408F-BE2F-89B90319B057}"/>
              </a:ext>
            </a:extLst>
          </p:cNvPr>
          <p:cNvSpPr/>
          <p:nvPr/>
        </p:nvSpPr>
        <p:spPr>
          <a:xfrm>
            <a:off x="1303729" y="1763358"/>
            <a:ext cx="2704937" cy="1453501"/>
          </a:xfrm>
          <a:prstGeom prst="rect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0E1D"/>
              </a:buClr>
              <a:buSzPts val="2000"/>
              <a:buFont typeface="Helvetica Neue"/>
              <a:buNone/>
              <a:tabLst/>
              <a:defRPr/>
            </a:pP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1" name="Google Shape;303;p3">
            <a:extLst>
              <a:ext uri="{FF2B5EF4-FFF2-40B4-BE49-F238E27FC236}">
                <a16:creationId xmlns:a16="http://schemas.microsoft.com/office/drawing/2014/main" id="{136CA75B-46DE-48B7-9C59-3A79A4753275}"/>
              </a:ext>
            </a:extLst>
          </p:cNvPr>
          <p:cNvSpPr txBox="1"/>
          <p:nvPr/>
        </p:nvSpPr>
        <p:spPr>
          <a:xfrm>
            <a:off x="1432326" y="3306179"/>
            <a:ext cx="12192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FDFF"/>
              </a:buClr>
              <a:buSzPts val="1600"/>
              <a:buFont typeface="Helvetica Neue"/>
              <a:buNone/>
              <a:tabLst/>
              <a:defRPr/>
            </a:pPr>
            <a:r>
              <a:rPr kumimoji="0" lang="ru-RU" sz="1600" b="1" i="0" u="none" strike="noStrike" kern="0" cap="none" spc="0" normalizeH="0" baseline="0" noProof="0" dirty="0">
                <a:ln>
                  <a:noFill/>
                </a:ln>
                <a:solidFill>
                  <a:srgbClr val="00FD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Рост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122" name="Google Shape;304;p3">
            <a:extLst>
              <a:ext uri="{FF2B5EF4-FFF2-40B4-BE49-F238E27FC236}">
                <a16:creationId xmlns:a16="http://schemas.microsoft.com/office/drawing/2014/main" id="{79749267-C8C0-4A0F-B2DC-8153ACE38E7F}"/>
              </a:ext>
            </a:extLst>
          </p:cNvPr>
          <p:cNvSpPr txBox="1"/>
          <p:nvPr/>
        </p:nvSpPr>
        <p:spPr>
          <a:xfrm>
            <a:off x="1528810" y="3931648"/>
            <a:ext cx="2506714" cy="336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На рынке появляется все больше новых игроков, стартапов и предпринимателей, которые фокусируются на новых нишах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123" name="Google Shape;305;p3">
            <a:extLst>
              <a:ext uri="{FF2B5EF4-FFF2-40B4-BE49-F238E27FC236}">
                <a16:creationId xmlns:a16="http://schemas.microsoft.com/office/drawing/2014/main" id="{A24D8027-B78A-4BF1-B36F-2B02FE00204E}"/>
              </a:ext>
            </a:extLst>
          </p:cNvPr>
          <p:cNvSpPr/>
          <p:nvPr/>
        </p:nvSpPr>
        <p:spPr>
          <a:xfrm>
            <a:off x="1305051" y="3216859"/>
            <a:ext cx="2703615" cy="1429578"/>
          </a:xfrm>
          <a:prstGeom prst="rect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0E1D"/>
              </a:buClr>
              <a:buSzPts val="2000"/>
              <a:buFont typeface="Helvetica Neue"/>
              <a:buNone/>
              <a:tabLst/>
              <a:defRPr/>
            </a:pP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" name="Google Shape;284;p3">
            <a:extLst>
              <a:ext uri="{FF2B5EF4-FFF2-40B4-BE49-F238E27FC236}">
                <a16:creationId xmlns:a16="http://schemas.microsoft.com/office/drawing/2014/main" id="{8DD0FA62-9896-4B11-82E2-CDAE5FBE6786}"/>
              </a:ext>
            </a:extLst>
          </p:cNvPr>
          <p:cNvSpPr txBox="1"/>
          <p:nvPr/>
        </p:nvSpPr>
        <p:spPr>
          <a:xfrm>
            <a:off x="1410766" y="2185624"/>
            <a:ext cx="2624758" cy="982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По мере вхождения на рынок компаний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SMB </a:t>
            </a: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и бизнес-заказчиков открывается все больше возможностей для охвата новых ниш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125" name="Google Shape;294;p3">
            <a:extLst>
              <a:ext uri="{FF2B5EF4-FFF2-40B4-BE49-F238E27FC236}">
                <a16:creationId xmlns:a16="http://schemas.microsoft.com/office/drawing/2014/main" id="{C4673961-7A0F-4516-818C-511BAF8A1520}"/>
              </a:ext>
            </a:extLst>
          </p:cNvPr>
          <p:cNvSpPr txBox="1"/>
          <p:nvPr/>
        </p:nvSpPr>
        <p:spPr>
          <a:xfrm>
            <a:off x="1404737" y="1792939"/>
            <a:ext cx="1467346" cy="398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FDFF"/>
              </a:buClr>
              <a:buSzPts val="1600"/>
              <a:buFont typeface="Helvetica Neue"/>
              <a:buNone/>
              <a:tabLst/>
              <a:defRPr/>
            </a:pPr>
            <a:r>
              <a:rPr kumimoji="0" lang="ru-RU" sz="1600" b="1" i="0" u="none" strike="noStrike" kern="0" cap="none" spc="0" normalizeH="0" baseline="0" noProof="0" dirty="0">
                <a:ln>
                  <a:noFill/>
                </a:ln>
                <a:solidFill>
                  <a:srgbClr val="00FD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Решения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66109970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551;p58">
            <a:extLst>
              <a:ext uri="{FF2B5EF4-FFF2-40B4-BE49-F238E27FC236}">
                <a16:creationId xmlns:a16="http://schemas.microsoft.com/office/drawing/2014/main" id="{75FF0DA0-23E1-4E0A-A216-2C0975B6B2DC}"/>
              </a:ext>
            </a:extLst>
          </p:cNvPr>
          <p:cNvSpPr txBox="1"/>
          <p:nvPr/>
        </p:nvSpPr>
        <p:spPr>
          <a:xfrm>
            <a:off x="444655" y="256477"/>
            <a:ext cx="4757522" cy="414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699" tIns="45699" rIns="45699" bIns="45699">
            <a:spAutoFit/>
          </a:bodyPr>
          <a:lstStyle>
            <a:lvl1pPr>
              <a:lnSpc>
                <a:spcPct val="130000"/>
              </a:lnSpc>
              <a:defRPr sz="18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Б</a:t>
            </a:r>
            <a:r>
              <a:rPr lang="ru-RU" kern="0" dirty="0" err="1"/>
              <a:t>оулинг</a:t>
            </a:r>
            <a:r>
              <a:rPr lang="ru-RU" kern="0" dirty="0"/>
              <a:t> разговорного </a:t>
            </a:r>
            <a:r>
              <a:rPr lang="en-US" kern="0" dirty="0"/>
              <a:t>AI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DA2D467A-FCE2-4A6E-AA1B-F6655E2FE9B6}"/>
              </a:ext>
            </a:extLst>
          </p:cNvPr>
          <p:cNvSpPr txBox="1"/>
          <p:nvPr/>
        </p:nvSpPr>
        <p:spPr>
          <a:xfrm>
            <a:off x="7506893" y="6342841"/>
            <a:ext cx="1840040" cy="3074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 Light"/>
              </a:rPr>
              <a:t>Решения и сервисы</a:t>
            </a: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49FCD1AD-72FD-4A08-BF55-A38A6B5FD91F}"/>
              </a:ext>
            </a:extLst>
          </p:cNvPr>
          <p:cNvSpPr/>
          <p:nvPr/>
        </p:nvSpPr>
        <p:spPr>
          <a:xfrm>
            <a:off x="2525968" y="4642862"/>
            <a:ext cx="932267" cy="932267"/>
          </a:xfrm>
          <a:prstGeom prst="flowChartConnector">
            <a:avLst/>
          </a:prstGeom>
          <a:gradFill>
            <a:gsLst>
              <a:gs pos="0">
                <a:srgbClr val="080C20"/>
              </a:gs>
              <a:gs pos="74000">
                <a:srgbClr val="5120CA"/>
              </a:gs>
              <a:gs pos="83000">
                <a:srgbClr val="6D3FE1"/>
              </a:gs>
              <a:gs pos="100000">
                <a:srgbClr val="38168C"/>
              </a:gs>
            </a:gsLst>
            <a:lin ang="5400000" scaled="1"/>
          </a:gradFill>
          <a:ln w="25400" cap="flat">
            <a:solidFill>
              <a:schemeClr val="accent4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1" i="0" u="none" strike="noStrike" kern="0" cap="none" spc="0" normalizeH="0" baseline="0" noProof="0" dirty="0"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rPr>
              <a:t>Сегмент 1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900" b="1" kern="0" dirty="0">
              <a:latin typeface="Helvetica Neue"/>
              <a:cs typeface="Helvetica Neue"/>
              <a:sym typeface="Helvetica Neue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1" i="0" u="none" strike="noStrike" kern="0" cap="none" spc="0" normalizeH="0" baseline="0" noProof="0" dirty="0"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rPr>
              <a:t>Решение 1</a:t>
            </a:r>
            <a:endParaRPr kumimoji="0" lang="en-US" sz="900" b="1" i="0" u="none" strike="noStrike" kern="0" cap="none" spc="0" normalizeH="0" baseline="0" noProof="0" dirty="0"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CA7E31A9-3B3A-450A-AC68-0F1CF7831B33}"/>
              </a:ext>
            </a:extLst>
          </p:cNvPr>
          <p:cNvSpPr/>
          <p:nvPr/>
        </p:nvSpPr>
        <p:spPr>
          <a:xfrm>
            <a:off x="1759571" y="3625885"/>
            <a:ext cx="932267" cy="932267"/>
          </a:xfrm>
          <a:prstGeom prst="flowChartConnector">
            <a:avLst/>
          </a:prstGeom>
          <a:gradFill>
            <a:gsLst>
              <a:gs pos="0">
                <a:srgbClr val="080C20"/>
              </a:gs>
              <a:gs pos="74000">
                <a:srgbClr val="5120CA"/>
              </a:gs>
              <a:gs pos="83000">
                <a:srgbClr val="6D3FE1"/>
              </a:gs>
              <a:gs pos="100000">
                <a:srgbClr val="38168C"/>
              </a:gs>
            </a:gsLst>
            <a:lin ang="5400000" scaled="1"/>
          </a:gradFill>
          <a:ln w="25400" cap="flat">
            <a:solidFill>
              <a:schemeClr val="accent4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1" i="0" u="none" strike="noStrike" kern="0" cap="none" spc="0" normalizeH="0" baseline="0" noProof="0" dirty="0"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rPr>
              <a:t>Сегмент </a:t>
            </a:r>
            <a:r>
              <a:rPr lang="ru-RU" sz="900" b="1" kern="0" dirty="0">
                <a:latin typeface="Helvetica Neue"/>
                <a:cs typeface="Helvetica Neue"/>
                <a:sym typeface="Helvetica Neue"/>
              </a:rPr>
              <a:t>2</a:t>
            </a:r>
            <a:endParaRPr kumimoji="0" lang="ru-RU" sz="900" b="1" i="0" u="none" strike="noStrike" kern="0" cap="none" spc="0" normalizeH="0" baseline="0" noProof="0" dirty="0"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900" b="1" kern="0" dirty="0">
              <a:latin typeface="Helvetica Neue"/>
              <a:cs typeface="Helvetica Neue"/>
              <a:sym typeface="Helvetica Neue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1" i="0" u="none" strike="noStrike" kern="0" cap="none" spc="0" normalizeH="0" baseline="0" noProof="0" dirty="0"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rPr>
              <a:t>Решение 2</a:t>
            </a:r>
            <a:endParaRPr kumimoji="0" lang="en-US" sz="900" b="1" i="0" u="none" strike="noStrike" kern="0" cap="none" spc="0" normalizeH="0" baseline="0" noProof="0" dirty="0"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1730DA0D-DE0C-4F06-8C4D-48D7B6EDD5BC}"/>
              </a:ext>
            </a:extLst>
          </p:cNvPr>
          <p:cNvSpPr/>
          <p:nvPr/>
        </p:nvSpPr>
        <p:spPr>
          <a:xfrm>
            <a:off x="993174" y="2608908"/>
            <a:ext cx="932267" cy="932267"/>
          </a:xfrm>
          <a:prstGeom prst="flowChartConnector">
            <a:avLst/>
          </a:prstGeom>
          <a:gradFill>
            <a:gsLst>
              <a:gs pos="0">
                <a:srgbClr val="080C20"/>
              </a:gs>
              <a:gs pos="74000">
                <a:srgbClr val="5120CA"/>
              </a:gs>
              <a:gs pos="83000">
                <a:srgbClr val="6D3FE1"/>
              </a:gs>
              <a:gs pos="100000">
                <a:srgbClr val="38168C"/>
              </a:gs>
            </a:gsLst>
            <a:lin ang="5400000" scaled="1"/>
          </a:gradFill>
          <a:ln w="25400" cap="flat">
            <a:solidFill>
              <a:schemeClr val="accent4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1" i="0" u="none" strike="noStrike" kern="0" cap="none" spc="0" normalizeH="0" baseline="0" noProof="0" dirty="0"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rPr>
              <a:t>Сегмент </a:t>
            </a:r>
            <a:r>
              <a:rPr lang="ru-RU" sz="900" b="1" kern="0" dirty="0">
                <a:latin typeface="Helvetica Neue"/>
                <a:cs typeface="Helvetica Neue"/>
                <a:sym typeface="Helvetica Neue"/>
              </a:rPr>
              <a:t>4</a:t>
            </a:r>
            <a:endParaRPr kumimoji="0" lang="ru-RU" sz="900" b="1" i="0" u="none" strike="noStrike" kern="0" cap="none" spc="0" normalizeH="0" baseline="0" noProof="0" dirty="0"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900" b="1" kern="0" dirty="0">
              <a:latin typeface="Helvetica Neue"/>
              <a:cs typeface="Helvetica Neue"/>
              <a:sym typeface="Helvetica Neue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1" i="0" u="none" strike="noStrike" kern="0" cap="none" spc="0" normalizeH="0" baseline="0" noProof="0" dirty="0"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rPr>
              <a:t>Решение 4</a:t>
            </a:r>
            <a:endParaRPr kumimoji="0" lang="en-US" sz="900" b="1" i="0" u="none" strike="noStrike" kern="0" cap="none" spc="0" normalizeH="0" baseline="0" noProof="0" dirty="0"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3DDFE0EF-286B-4374-83A3-BEE2C46A5802}"/>
              </a:ext>
            </a:extLst>
          </p:cNvPr>
          <p:cNvSpPr/>
          <p:nvPr/>
        </p:nvSpPr>
        <p:spPr>
          <a:xfrm>
            <a:off x="3296759" y="3611092"/>
            <a:ext cx="932267" cy="932267"/>
          </a:xfrm>
          <a:prstGeom prst="flowChartConnector">
            <a:avLst/>
          </a:prstGeom>
          <a:gradFill>
            <a:gsLst>
              <a:gs pos="0">
                <a:srgbClr val="080C20"/>
              </a:gs>
              <a:gs pos="74000">
                <a:srgbClr val="5120CA"/>
              </a:gs>
              <a:gs pos="83000">
                <a:srgbClr val="6D3FE1"/>
              </a:gs>
              <a:gs pos="100000">
                <a:srgbClr val="38168C"/>
              </a:gs>
            </a:gsLst>
            <a:lin ang="5400000" scaled="1"/>
          </a:gradFill>
          <a:ln w="25400" cap="flat">
            <a:solidFill>
              <a:schemeClr val="accent4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1" i="0" u="none" strike="noStrike" kern="0" cap="none" spc="0" normalizeH="0" baseline="0" noProof="0" dirty="0"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rPr>
              <a:t>Сегмент </a:t>
            </a:r>
            <a:r>
              <a:rPr lang="ru-RU" sz="900" b="1" kern="0" dirty="0">
                <a:latin typeface="Helvetica Neue"/>
                <a:cs typeface="Helvetica Neue"/>
                <a:sym typeface="Helvetica Neue"/>
              </a:rPr>
              <a:t>3</a:t>
            </a:r>
            <a:endParaRPr kumimoji="0" lang="ru-RU" sz="900" b="1" i="0" u="none" strike="noStrike" kern="0" cap="none" spc="0" normalizeH="0" baseline="0" noProof="0" dirty="0"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900" b="1" kern="0" dirty="0">
              <a:latin typeface="Helvetica Neue"/>
              <a:cs typeface="Helvetica Neue"/>
              <a:sym typeface="Helvetica Neue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1" i="0" u="none" strike="noStrike" kern="0" cap="none" spc="0" normalizeH="0" baseline="0" noProof="0" dirty="0"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rPr>
              <a:t>Решение 3</a:t>
            </a:r>
            <a:endParaRPr kumimoji="0" lang="en-US" sz="900" b="1" i="0" u="none" strike="noStrike" kern="0" cap="none" spc="0" normalizeH="0" baseline="0" noProof="0" dirty="0"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A0540C14-5E27-4F17-BB3D-9024E29E93DD}"/>
              </a:ext>
            </a:extLst>
          </p:cNvPr>
          <p:cNvSpPr/>
          <p:nvPr/>
        </p:nvSpPr>
        <p:spPr>
          <a:xfrm>
            <a:off x="4064624" y="2602766"/>
            <a:ext cx="932267" cy="932267"/>
          </a:xfrm>
          <a:prstGeom prst="flowChartConnector">
            <a:avLst/>
          </a:prstGeom>
          <a:gradFill>
            <a:gsLst>
              <a:gs pos="0">
                <a:srgbClr val="080C20"/>
              </a:gs>
              <a:gs pos="74000">
                <a:srgbClr val="5120CA"/>
              </a:gs>
              <a:gs pos="83000">
                <a:srgbClr val="6D3FE1"/>
              </a:gs>
              <a:gs pos="100000">
                <a:srgbClr val="38168C"/>
              </a:gs>
            </a:gsLst>
            <a:lin ang="5400000" scaled="1"/>
          </a:gradFill>
          <a:ln w="25400" cap="flat">
            <a:solidFill>
              <a:schemeClr val="accent4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1" i="0" u="none" strike="noStrike" kern="0" cap="none" spc="0" normalizeH="0" baseline="0" noProof="0" dirty="0"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rPr>
              <a:t>Сегмент </a:t>
            </a:r>
            <a:r>
              <a:rPr lang="ru-RU" sz="900" b="1" kern="0" dirty="0">
                <a:latin typeface="Helvetica Neue"/>
                <a:cs typeface="Helvetica Neue"/>
                <a:sym typeface="Helvetica Neue"/>
              </a:rPr>
              <a:t>6</a:t>
            </a:r>
            <a:endParaRPr kumimoji="0" lang="ru-RU" sz="900" b="1" i="0" u="none" strike="noStrike" kern="0" cap="none" spc="0" normalizeH="0" baseline="0" noProof="0" dirty="0"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900" b="1" kern="0" dirty="0">
              <a:latin typeface="Helvetica Neue"/>
              <a:cs typeface="Helvetica Neue"/>
              <a:sym typeface="Helvetica Neue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1" i="0" u="none" strike="noStrike" kern="0" cap="none" spc="0" normalizeH="0" baseline="0" noProof="0" dirty="0"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rPr>
              <a:t>Решение 6</a:t>
            </a:r>
            <a:endParaRPr kumimoji="0" lang="en-US" sz="900" b="1" i="0" u="none" strike="noStrike" kern="0" cap="none" spc="0" normalizeH="0" baseline="0" noProof="0" dirty="0"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1ADEAF54-54D4-4C99-8C13-F3BE3E5D6C66}"/>
              </a:ext>
            </a:extLst>
          </p:cNvPr>
          <p:cNvSpPr/>
          <p:nvPr/>
        </p:nvSpPr>
        <p:spPr>
          <a:xfrm>
            <a:off x="2505529" y="2602766"/>
            <a:ext cx="932267" cy="932267"/>
          </a:xfrm>
          <a:prstGeom prst="flowChartConnector">
            <a:avLst/>
          </a:prstGeom>
          <a:gradFill>
            <a:gsLst>
              <a:gs pos="0">
                <a:srgbClr val="080C20"/>
              </a:gs>
              <a:gs pos="74000">
                <a:srgbClr val="5120CA"/>
              </a:gs>
              <a:gs pos="83000">
                <a:srgbClr val="6D3FE1"/>
              </a:gs>
              <a:gs pos="100000">
                <a:srgbClr val="38168C"/>
              </a:gs>
            </a:gsLst>
            <a:lin ang="5400000" scaled="1"/>
          </a:gradFill>
          <a:ln w="25400" cap="flat">
            <a:solidFill>
              <a:schemeClr val="accent4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1" i="0" u="none" strike="noStrike" kern="0" cap="none" spc="0" normalizeH="0" baseline="0" noProof="0" dirty="0"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rPr>
              <a:t>Сегмент </a:t>
            </a:r>
            <a:r>
              <a:rPr lang="ru-RU" sz="900" b="1" kern="0" dirty="0">
                <a:latin typeface="Helvetica Neue"/>
                <a:cs typeface="Helvetica Neue"/>
                <a:sym typeface="Helvetica Neue"/>
              </a:rPr>
              <a:t>5</a:t>
            </a:r>
            <a:endParaRPr kumimoji="0" lang="ru-RU" sz="900" b="1" i="0" u="none" strike="noStrike" kern="0" cap="none" spc="0" normalizeH="0" baseline="0" noProof="0" dirty="0"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900" b="1" kern="0" dirty="0">
              <a:latin typeface="Helvetica Neue"/>
              <a:cs typeface="Helvetica Neue"/>
              <a:sym typeface="Helvetica Neue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1" i="0" u="none" strike="noStrike" kern="0" cap="none" spc="0" normalizeH="0" baseline="0" noProof="0" dirty="0"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rPr>
              <a:t>Решение 5</a:t>
            </a:r>
            <a:endParaRPr kumimoji="0" lang="en-US" sz="900" b="1" i="0" u="none" strike="noStrike" kern="0" cap="none" spc="0" normalizeH="0" baseline="0" noProof="0" dirty="0"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55CBF9B-9496-42E7-A2E4-F624710D7E2B}"/>
              </a:ext>
            </a:extLst>
          </p:cNvPr>
          <p:cNvCxnSpPr/>
          <p:nvPr/>
        </p:nvCxnSpPr>
        <p:spPr>
          <a:xfrm flipV="1">
            <a:off x="3296759" y="4470018"/>
            <a:ext cx="210434" cy="246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B9D2901-C36A-40C1-B62C-DFB3417B6AE8}"/>
              </a:ext>
            </a:extLst>
          </p:cNvPr>
          <p:cNvCxnSpPr/>
          <p:nvPr/>
        </p:nvCxnSpPr>
        <p:spPr>
          <a:xfrm flipV="1">
            <a:off x="2495563" y="3461692"/>
            <a:ext cx="210434" cy="246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DEAD5ED-F0E1-4145-A0F4-0A67205E837B}"/>
              </a:ext>
            </a:extLst>
          </p:cNvPr>
          <p:cNvCxnSpPr>
            <a:cxnSpLocks/>
          </p:cNvCxnSpPr>
          <p:nvPr/>
        </p:nvCxnSpPr>
        <p:spPr>
          <a:xfrm flipH="1" flipV="1">
            <a:off x="1724973" y="3461691"/>
            <a:ext cx="210434" cy="246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A6FE65-54E4-4A20-8085-4D0FDC0242DF}"/>
              </a:ext>
            </a:extLst>
          </p:cNvPr>
          <p:cNvCxnSpPr>
            <a:cxnSpLocks/>
          </p:cNvCxnSpPr>
          <p:nvPr/>
        </p:nvCxnSpPr>
        <p:spPr>
          <a:xfrm flipH="1" flipV="1">
            <a:off x="2495563" y="4470017"/>
            <a:ext cx="210434" cy="246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6850D09-4D33-4F9A-94E1-275D6ED73C6B}"/>
              </a:ext>
            </a:extLst>
          </p:cNvPr>
          <p:cNvSpPr txBox="1"/>
          <p:nvPr/>
        </p:nvSpPr>
        <p:spPr>
          <a:xfrm>
            <a:off x="731976" y="1620657"/>
            <a:ext cx="3981817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16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Джеффри Мур, «Внутри торнадо»</a:t>
            </a:r>
          </a:p>
          <a:p>
            <a:r>
              <a:rPr lang="ru-RU" sz="16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Возможные стратегии выхода на рынок</a:t>
            </a:r>
            <a:endParaRPr lang="en-US" sz="1600" dirty="0"/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FD9D30DF-B5AD-48E9-BC97-6492BAF3ABA8}"/>
              </a:ext>
            </a:extLst>
          </p:cNvPr>
          <p:cNvCxnSpPr>
            <a:cxnSpLocks/>
          </p:cNvCxnSpPr>
          <p:nvPr/>
        </p:nvCxnSpPr>
        <p:spPr>
          <a:xfrm flipV="1">
            <a:off x="9655425" y="1645731"/>
            <a:ext cx="0" cy="4556072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4138E2C-E892-4DFF-AF79-14769229B835}"/>
              </a:ext>
            </a:extLst>
          </p:cNvPr>
          <p:cNvCxnSpPr>
            <a:cxnSpLocks/>
          </p:cNvCxnSpPr>
          <p:nvPr/>
        </p:nvCxnSpPr>
        <p:spPr>
          <a:xfrm>
            <a:off x="5907120" y="1648255"/>
            <a:ext cx="0" cy="4559163"/>
          </a:xfrm>
          <a:prstGeom prst="line">
            <a:avLst/>
          </a:prstGeom>
          <a:ln w="12700">
            <a:solidFill>
              <a:srgbClr val="3C3C47"/>
            </a:solidFill>
            <a:miter/>
          </a:ln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12E6DD4-3E3B-4896-BD66-1C726CD56ACF}"/>
              </a:ext>
            </a:extLst>
          </p:cNvPr>
          <p:cNvCxnSpPr/>
          <p:nvPr/>
        </p:nvCxnSpPr>
        <p:spPr>
          <a:xfrm>
            <a:off x="5907119" y="2013429"/>
            <a:ext cx="4532499" cy="19909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58A052AF-5351-4B35-A27E-5CEB46F1FF17}"/>
              </a:ext>
            </a:extLst>
          </p:cNvPr>
          <p:cNvCxnSpPr/>
          <p:nvPr/>
        </p:nvCxnSpPr>
        <p:spPr>
          <a:xfrm>
            <a:off x="5907118" y="2397395"/>
            <a:ext cx="4532499" cy="19909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7E09B3EC-7169-4A0F-AB58-7388D2C0058F}"/>
              </a:ext>
            </a:extLst>
          </p:cNvPr>
          <p:cNvCxnSpPr/>
          <p:nvPr/>
        </p:nvCxnSpPr>
        <p:spPr>
          <a:xfrm>
            <a:off x="5907117" y="2776930"/>
            <a:ext cx="4532499" cy="19909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6223B5C-5B9E-493B-BCD3-7CE79501EFB8}"/>
              </a:ext>
            </a:extLst>
          </p:cNvPr>
          <p:cNvCxnSpPr/>
          <p:nvPr/>
        </p:nvCxnSpPr>
        <p:spPr>
          <a:xfrm>
            <a:off x="5907116" y="3156465"/>
            <a:ext cx="4532499" cy="19909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E652BF20-DE3A-4FB1-AEC1-D873F3509D7A}"/>
              </a:ext>
            </a:extLst>
          </p:cNvPr>
          <p:cNvCxnSpPr/>
          <p:nvPr/>
        </p:nvCxnSpPr>
        <p:spPr>
          <a:xfrm>
            <a:off x="5907115" y="3540396"/>
            <a:ext cx="4532499" cy="19909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A363F4CE-8F83-42F3-98AF-60462CE178D9}"/>
              </a:ext>
            </a:extLst>
          </p:cNvPr>
          <p:cNvCxnSpPr/>
          <p:nvPr/>
        </p:nvCxnSpPr>
        <p:spPr>
          <a:xfrm>
            <a:off x="5907114" y="3937515"/>
            <a:ext cx="4532499" cy="19909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3F0BA4F-E8E7-48ED-A553-22F34573391C}"/>
              </a:ext>
            </a:extLst>
          </p:cNvPr>
          <p:cNvCxnSpPr/>
          <p:nvPr/>
        </p:nvCxnSpPr>
        <p:spPr>
          <a:xfrm>
            <a:off x="5907113" y="4312654"/>
            <a:ext cx="4532499" cy="19909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AAA5AEF1-B40A-43F5-B3AC-36DA5D634645}"/>
              </a:ext>
            </a:extLst>
          </p:cNvPr>
          <p:cNvCxnSpPr/>
          <p:nvPr/>
        </p:nvCxnSpPr>
        <p:spPr>
          <a:xfrm>
            <a:off x="5907112" y="4687793"/>
            <a:ext cx="4532499" cy="19909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533489AF-AA69-408F-997F-013145C7FE40}"/>
              </a:ext>
            </a:extLst>
          </p:cNvPr>
          <p:cNvCxnSpPr/>
          <p:nvPr/>
        </p:nvCxnSpPr>
        <p:spPr>
          <a:xfrm>
            <a:off x="5907111" y="5084912"/>
            <a:ext cx="4532499" cy="19909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45C99131-C074-4060-BB25-26959FDC4B00}"/>
              </a:ext>
            </a:extLst>
          </p:cNvPr>
          <p:cNvCxnSpPr/>
          <p:nvPr/>
        </p:nvCxnSpPr>
        <p:spPr>
          <a:xfrm>
            <a:off x="5907110" y="5468843"/>
            <a:ext cx="4532499" cy="19909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112DDD4-C762-4A77-88A5-713FAEE72D5B}"/>
              </a:ext>
            </a:extLst>
          </p:cNvPr>
          <p:cNvCxnSpPr/>
          <p:nvPr/>
        </p:nvCxnSpPr>
        <p:spPr>
          <a:xfrm>
            <a:off x="5907109" y="5848378"/>
            <a:ext cx="4532499" cy="19909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1AE1947F-27B2-4ED3-9D61-CCB395CB4B71}"/>
              </a:ext>
            </a:extLst>
          </p:cNvPr>
          <p:cNvSpPr txBox="1"/>
          <p:nvPr/>
        </p:nvSpPr>
        <p:spPr>
          <a:xfrm>
            <a:off x="10498167" y="1682545"/>
            <a:ext cx="660881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Банки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F67DD3E-8643-485E-9B87-DBBB7F7DC31A}"/>
              </a:ext>
            </a:extLst>
          </p:cNvPr>
          <p:cNvSpPr txBox="1"/>
          <p:nvPr/>
        </p:nvSpPr>
        <p:spPr>
          <a:xfrm>
            <a:off x="10497591" y="2061891"/>
            <a:ext cx="1174197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0" cap="none" spc="0" normalizeH="0" baseline="0" noProof="0" dirty="0" err="1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Ст</a:t>
            </a:r>
            <a:r>
              <a:rPr lang="ru-RU" sz="1100" kern="0" dirty="0">
                <a:solidFill>
                  <a:srgbClr val="A7A7A7">
                    <a:lumMod val="75000"/>
                  </a:srgbClr>
                </a:solidFill>
                <a:latin typeface="Helvetica Neue Light"/>
                <a:cs typeface="Helvetica Neue Light"/>
                <a:sym typeface="Helvetica Neue Light"/>
              </a:rPr>
              <a:t>р</a:t>
            </a:r>
            <a:r>
              <a:rPr kumimoji="0" lang="ru-RU" sz="1100" b="0" i="0" u="none" strike="noStrike" kern="0" cap="none" spc="0" normalizeH="0" baseline="0" noProof="0" dirty="0" err="1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ахование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417E9E4B-C2EF-4C3B-83D8-45E018775785}"/>
              </a:ext>
            </a:extLst>
          </p:cNvPr>
          <p:cNvSpPr txBox="1"/>
          <p:nvPr/>
        </p:nvSpPr>
        <p:spPr>
          <a:xfrm>
            <a:off x="10498167" y="2441237"/>
            <a:ext cx="1174197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0" cap="none" spc="0" normalizeH="0" baseline="0" noProof="0" dirty="0" err="1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Финтех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1E5558C-19B8-4F26-B3D2-D198857F30AE}"/>
              </a:ext>
            </a:extLst>
          </p:cNvPr>
          <p:cNvSpPr txBox="1"/>
          <p:nvPr/>
        </p:nvSpPr>
        <p:spPr>
          <a:xfrm>
            <a:off x="10498167" y="2839741"/>
            <a:ext cx="1174197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Телеком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401A521-9E87-4BE8-9B3F-A8D3BA6746F8}"/>
              </a:ext>
            </a:extLst>
          </p:cNvPr>
          <p:cNvSpPr txBox="1"/>
          <p:nvPr/>
        </p:nvSpPr>
        <p:spPr>
          <a:xfrm>
            <a:off x="10498167" y="3238245"/>
            <a:ext cx="1174197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IT&amp;Internet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11C28605-DFF6-4E3A-943B-DCD7EEC71F71}"/>
              </a:ext>
            </a:extLst>
          </p:cNvPr>
          <p:cNvSpPr txBox="1"/>
          <p:nvPr/>
        </p:nvSpPr>
        <p:spPr>
          <a:xfrm>
            <a:off x="10498167" y="3623561"/>
            <a:ext cx="1174197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Retail/ E-com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ED091812-AD7D-48CC-B59D-FAC71BBF18D3}"/>
              </a:ext>
            </a:extLst>
          </p:cNvPr>
          <p:cNvSpPr txBox="1"/>
          <p:nvPr/>
        </p:nvSpPr>
        <p:spPr>
          <a:xfrm>
            <a:off x="10498167" y="4035253"/>
            <a:ext cx="1174197" cy="5095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Медицина</a:t>
            </a:r>
          </a:p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DF8DAF5-6519-43D0-A962-A6AEA1D18D9C}"/>
              </a:ext>
            </a:extLst>
          </p:cNvPr>
          <p:cNvSpPr txBox="1"/>
          <p:nvPr/>
        </p:nvSpPr>
        <p:spPr>
          <a:xfrm>
            <a:off x="10498167" y="4433757"/>
            <a:ext cx="1174197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Госорганы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297AAE6-CC3F-4555-99DF-F7E4E3628076}"/>
              </a:ext>
            </a:extLst>
          </p:cNvPr>
          <p:cNvSpPr txBox="1"/>
          <p:nvPr/>
        </p:nvSpPr>
        <p:spPr>
          <a:xfrm>
            <a:off x="10498167" y="4792697"/>
            <a:ext cx="1174197" cy="2935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ЖКХ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637CC5E4-EAB4-4F10-9F9A-6DF62DE89FFD}"/>
              </a:ext>
            </a:extLst>
          </p:cNvPr>
          <p:cNvSpPr txBox="1"/>
          <p:nvPr/>
        </p:nvSpPr>
        <p:spPr>
          <a:xfrm>
            <a:off x="10498167" y="5199993"/>
            <a:ext cx="1174197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Hospitality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7638B8FB-0A9F-44A7-BECE-336952BAD8DD}"/>
              </a:ext>
            </a:extLst>
          </p:cNvPr>
          <p:cNvSpPr txBox="1"/>
          <p:nvPr/>
        </p:nvSpPr>
        <p:spPr>
          <a:xfrm>
            <a:off x="10498167" y="5563329"/>
            <a:ext cx="1174197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Travel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92547697-DF88-4488-851F-DD9CC8FAF1B5}"/>
              </a:ext>
            </a:extLst>
          </p:cNvPr>
          <p:cNvCxnSpPr>
            <a:cxnSpLocks/>
          </p:cNvCxnSpPr>
          <p:nvPr/>
        </p:nvCxnSpPr>
        <p:spPr>
          <a:xfrm flipV="1">
            <a:off x="6326065" y="1648255"/>
            <a:ext cx="0" cy="4556072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7F8F21CC-1F1E-455F-9C58-F1E62873F420}"/>
              </a:ext>
            </a:extLst>
          </p:cNvPr>
          <p:cNvCxnSpPr>
            <a:cxnSpLocks/>
          </p:cNvCxnSpPr>
          <p:nvPr/>
        </p:nvCxnSpPr>
        <p:spPr>
          <a:xfrm flipV="1">
            <a:off x="6742235" y="1659479"/>
            <a:ext cx="0" cy="4556072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0676DADE-13DE-45EE-9566-D33B9103485F}"/>
              </a:ext>
            </a:extLst>
          </p:cNvPr>
          <p:cNvCxnSpPr>
            <a:cxnSpLocks/>
          </p:cNvCxnSpPr>
          <p:nvPr/>
        </p:nvCxnSpPr>
        <p:spPr>
          <a:xfrm flipV="1">
            <a:off x="7158405" y="1661911"/>
            <a:ext cx="0" cy="4556072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FEB9E876-B4AC-4BB8-85AD-C92192BE093C}"/>
              </a:ext>
            </a:extLst>
          </p:cNvPr>
          <p:cNvCxnSpPr>
            <a:cxnSpLocks/>
          </p:cNvCxnSpPr>
          <p:nvPr/>
        </p:nvCxnSpPr>
        <p:spPr>
          <a:xfrm flipV="1">
            <a:off x="7574575" y="1664343"/>
            <a:ext cx="0" cy="4556072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33B0AD0E-0356-4224-88EF-943160B4C173}"/>
              </a:ext>
            </a:extLst>
          </p:cNvPr>
          <p:cNvCxnSpPr>
            <a:cxnSpLocks/>
          </p:cNvCxnSpPr>
          <p:nvPr/>
        </p:nvCxnSpPr>
        <p:spPr>
          <a:xfrm flipV="1">
            <a:off x="7990745" y="1657983"/>
            <a:ext cx="0" cy="4556072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98BA7F4A-E92A-4932-8D3E-64517EDEC0DD}"/>
              </a:ext>
            </a:extLst>
          </p:cNvPr>
          <p:cNvCxnSpPr>
            <a:cxnSpLocks/>
          </p:cNvCxnSpPr>
          <p:nvPr/>
        </p:nvCxnSpPr>
        <p:spPr>
          <a:xfrm flipV="1">
            <a:off x="8406915" y="1634039"/>
            <a:ext cx="0" cy="4556072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4515EBAA-75BA-4C79-A907-A79CD07A9392}"/>
              </a:ext>
            </a:extLst>
          </p:cNvPr>
          <p:cNvCxnSpPr>
            <a:cxnSpLocks/>
          </p:cNvCxnSpPr>
          <p:nvPr/>
        </p:nvCxnSpPr>
        <p:spPr>
          <a:xfrm flipV="1">
            <a:off x="8823085" y="1636471"/>
            <a:ext cx="0" cy="4556072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3080A057-D532-4C9B-BAD4-8BB7F8F37CAF}"/>
              </a:ext>
            </a:extLst>
          </p:cNvPr>
          <p:cNvCxnSpPr>
            <a:cxnSpLocks/>
          </p:cNvCxnSpPr>
          <p:nvPr/>
        </p:nvCxnSpPr>
        <p:spPr>
          <a:xfrm flipV="1">
            <a:off x="9239255" y="1656487"/>
            <a:ext cx="0" cy="4556072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E6E78F73-7BAB-4023-9138-651EC4F4CA83}"/>
              </a:ext>
            </a:extLst>
          </p:cNvPr>
          <p:cNvCxnSpPr>
            <a:cxnSpLocks/>
          </p:cNvCxnSpPr>
          <p:nvPr/>
        </p:nvCxnSpPr>
        <p:spPr>
          <a:xfrm flipV="1">
            <a:off x="10071595" y="1656955"/>
            <a:ext cx="0" cy="4556072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96BAD73C-B492-4B64-877B-54F39E272A29}"/>
              </a:ext>
            </a:extLst>
          </p:cNvPr>
          <p:cNvSpPr txBox="1"/>
          <p:nvPr/>
        </p:nvSpPr>
        <p:spPr>
          <a:xfrm rot="19506496">
            <a:off x="5837053" y="1008321"/>
            <a:ext cx="1519854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kern="0" dirty="0">
                <a:solidFill>
                  <a:srgbClr val="A7A7A7">
                    <a:lumMod val="75000"/>
                  </a:srgbClr>
                </a:solidFill>
                <a:latin typeface="Helvetica Neue Light"/>
                <a:cs typeface="Helvetica Neue Light"/>
                <a:sym typeface="Helvetica Neue Light"/>
              </a:rPr>
              <a:t>Исходящие звонки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146A0E48-96EE-4DDC-9EED-1FDADCF73C32}"/>
              </a:ext>
            </a:extLst>
          </p:cNvPr>
          <p:cNvSpPr txBox="1"/>
          <p:nvPr/>
        </p:nvSpPr>
        <p:spPr>
          <a:xfrm rot="19506496">
            <a:off x="6205922" y="869896"/>
            <a:ext cx="1958384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Клиентская поддержка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F1CB3D70-0C62-4925-999F-E3ADB3D6A03F}"/>
              </a:ext>
            </a:extLst>
          </p:cNvPr>
          <p:cNvSpPr txBox="1"/>
          <p:nvPr/>
        </p:nvSpPr>
        <p:spPr>
          <a:xfrm rot="19506496">
            <a:off x="6692019" y="1104499"/>
            <a:ext cx="1092693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Умный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IVR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1C09F624-9B40-49ED-AA22-B511572F4E49}"/>
              </a:ext>
            </a:extLst>
          </p:cNvPr>
          <p:cNvSpPr txBox="1"/>
          <p:nvPr/>
        </p:nvSpPr>
        <p:spPr>
          <a:xfrm rot="19506496">
            <a:off x="7032909" y="885840"/>
            <a:ext cx="1842501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kern="0" dirty="0" err="1">
                <a:solidFill>
                  <a:srgbClr val="A7A7A7">
                    <a:lumMod val="75000"/>
                  </a:srgbClr>
                </a:solidFill>
                <a:latin typeface="Helvetica Neue Light"/>
                <a:cs typeface="Helvetica Neue Light"/>
                <a:sym typeface="Helvetica Neue Light"/>
              </a:rPr>
              <a:t>Чатботы</a:t>
            </a:r>
            <a:r>
              <a:rPr lang="ru-RU" sz="1100" kern="0" dirty="0">
                <a:solidFill>
                  <a:srgbClr val="A7A7A7">
                    <a:lumMod val="75000"/>
                  </a:srgbClr>
                </a:solidFill>
                <a:latin typeface="Helvetica Neue Light"/>
                <a:cs typeface="Helvetica Neue Light"/>
                <a:sym typeface="Helvetica Neue Light"/>
              </a:rPr>
              <a:t> в мессенджерах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F8AE31D5-194C-4673-85ED-24638F310328}"/>
              </a:ext>
            </a:extLst>
          </p:cNvPr>
          <p:cNvSpPr txBox="1"/>
          <p:nvPr/>
        </p:nvSpPr>
        <p:spPr>
          <a:xfrm rot="19506496">
            <a:off x="7460161" y="950779"/>
            <a:ext cx="1631489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kern="0" dirty="0">
                <a:solidFill>
                  <a:srgbClr val="A7A7A7">
                    <a:lumMod val="75000"/>
                  </a:srgbClr>
                </a:solidFill>
                <a:latin typeface="Helvetica Neue Light"/>
                <a:cs typeface="Helvetica Neue Light"/>
                <a:sym typeface="Helvetica Neue Light"/>
              </a:rPr>
              <a:t>Рекрутинг</a:t>
            </a:r>
            <a:r>
              <a:rPr lang="en-US" sz="1100" kern="0" dirty="0">
                <a:solidFill>
                  <a:srgbClr val="A7A7A7">
                    <a:lumMod val="75000"/>
                  </a:srgbClr>
                </a:solidFill>
                <a:latin typeface="Helvetica Neue Light"/>
                <a:cs typeface="Helvetica Neue Light"/>
                <a:sym typeface="Helvetica Neue Light"/>
              </a:rPr>
              <a:t>/</a:t>
            </a:r>
            <a:r>
              <a:rPr lang="ru-RU" sz="1100" kern="0" dirty="0" err="1">
                <a:solidFill>
                  <a:srgbClr val="A7A7A7">
                    <a:lumMod val="75000"/>
                  </a:srgbClr>
                </a:solidFill>
                <a:latin typeface="Helvetica Neue Light"/>
                <a:cs typeface="Helvetica Neue Light"/>
                <a:sym typeface="Helvetica Neue Light"/>
              </a:rPr>
              <a:t>скриннинг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1A80DC7B-7F91-45D4-8D52-13F9EFE7D152}"/>
              </a:ext>
            </a:extLst>
          </p:cNvPr>
          <p:cNvSpPr txBox="1"/>
          <p:nvPr/>
        </p:nvSpPr>
        <p:spPr>
          <a:xfrm rot="19506496">
            <a:off x="7846703" y="872985"/>
            <a:ext cx="1873409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Навыки в ассистентах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27918C70-B042-4AB6-B03C-F7E1E259FB99}"/>
              </a:ext>
            </a:extLst>
          </p:cNvPr>
          <p:cNvSpPr txBox="1"/>
          <p:nvPr/>
        </p:nvSpPr>
        <p:spPr>
          <a:xfrm rot="19506496">
            <a:off x="8325163" y="1092075"/>
            <a:ext cx="1092693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Cross/Up</a:t>
            </a: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-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sell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962E96FF-AB62-4C83-9D1B-9548AE0DADE8}"/>
              </a:ext>
            </a:extLst>
          </p:cNvPr>
          <p:cNvSpPr txBox="1"/>
          <p:nvPr/>
        </p:nvSpPr>
        <p:spPr>
          <a:xfrm rot="19506496">
            <a:off x="8663926" y="862249"/>
            <a:ext cx="1866173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kern="0" dirty="0">
                <a:solidFill>
                  <a:srgbClr val="A7A7A7">
                    <a:lumMod val="75000"/>
                  </a:srgbClr>
                </a:solidFill>
                <a:latin typeface="Helvetica Neue Light"/>
                <a:cs typeface="Helvetica Neue Light"/>
                <a:sym typeface="Helvetica Neue Light"/>
              </a:rPr>
              <a:t>Устройства для сервиса 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C8A60231-98DF-4962-AB13-0F850449BC22}"/>
              </a:ext>
            </a:extLst>
          </p:cNvPr>
          <p:cNvSpPr txBox="1"/>
          <p:nvPr/>
        </p:nvSpPr>
        <p:spPr>
          <a:xfrm rot="19506496">
            <a:off x="9056754" y="813251"/>
            <a:ext cx="2038154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Voice UX </a:t>
            </a: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в приложениях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992EF4FA-23CA-4B24-8718-AC9D2B21B1BD}"/>
              </a:ext>
            </a:extLst>
          </p:cNvPr>
          <p:cNvSpPr txBox="1"/>
          <p:nvPr/>
        </p:nvSpPr>
        <p:spPr>
          <a:xfrm rot="19506496">
            <a:off x="9495651" y="888865"/>
            <a:ext cx="1697598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Ассистент сотрудника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4381F200-5A7D-4B14-AB63-2ABBA014C2B2}"/>
              </a:ext>
            </a:extLst>
          </p:cNvPr>
          <p:cNvSpPr txBox="1"/>
          <p:nvPr/>
        </p:nvSpPr>
        <p:spPr>
          <a:xfrm rot="19506496">
            <a:off x="9922022" y="951002"/>
            <a:ext cx="1496385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Продажи и </a:t>
            </a:r>
            <a:r>
              <a:rPr kumimoji="0" lang="ru-RU" sz="1100" b="0" i="0" u="none" strike="noStrike" kern="0" cap="none" spc="0" normalizeH="0" baseline="0" noProof="0" dirty="0" err="1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лиды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7E2F3C5C-EAB7-41BF-991D-07E6EC51679D}"/>
              </a:ext>
            </a:extLst>
          </p:cNvPr>
          <p:cNvGrpSpPr/>
          <p:nvPr/>
        </p:nvGrpSpPr>
        <p:grpSpPr>
          <a:xfrm>
            <a:off x="6081449" y="2860962"/>
            <a:ext cx="705016" cy="235706"/>
            <a:chOff x="2826854" y="2485286"/>
            <a:chExt cx="705016" cy="235706"/>
          </a:xfrm>
        </p:grpSpPr>
        <p:sp>
          <p:nvSpPr>
            <p:cNvPr id="182" name="Flowchart: Connector 181">
              <a:extLst>
                <a:ext uri="{FF2B5EF4-FFF2-40B4-BE49-F238E27FC236}">
                  <a16:creationId xmlns:a16="http://schemas.microsoft.com/office/drawing/2014/main" id="{E6F99AD5-15C7-47F0-861C-A294BB1A7CCF}"/>
                </a:ext>
              </a:extLst>
            </p:cNvPr>
            <p:cNvSpPr/>
            <p:nvPr/>
          </p:nvSpPr>
          <p:spPr>
            <a:xfrm>
              <a:off x="2826854" y="2585988"/>
              <a:ext cx="61130" cy="59105"/>
            </a:xfrm>
            <a:prstGeom prst="flowChartConnector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C20DF1E7-D9B8-47EF-BDDC-58BA87E2B33C}"/>
                </a:ext>
              </a:extLst>
            </p:cNvPr>
            <p:cNvSpPr txBox="1"/>
            <p:nvPr/>
          </p:nvSpPr>
          <p:spPr>
            <a:xfrm>
              <a:off x="2831989" y="2485286"/>
              <a:ext cx="699881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Neuronet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5E361778-3A9A-42A5-B621-CDE000FF4E13}"/>
              </a:ext>
            </a:extLst>
          </p:cNvPr>
          <p:cNvGrpSpPr/>
          <p:nvPr/>
        </p:nvGrpSpPr>
        <p:grpSpPr>
          <a:xfrm>
            <a:off x="6068842" y="1735536"/>
            <a:ext cx="705016" cy="235706"/>
            <a:chOff x="2826854" y="2485286"/>
            <a:chExt cx="705016" cy="235706"/>
          </a:xfrm>
        </p:grpSpPr>
        <p:sp>
          <p:nvSpPr>
            <p:cNvPr id="194" name="Flowchart: Connector 193">
              <a:extLst>
                <a:ext uri="{FF2B5EF4-FFF2-40B4-BE49-F238E27FC236}">
                  <a16:creationId xmlns:a16="http://schemas.microsoft.com/office/drawing/2014/main" id="{BC9F3229-E852-4E45-A944-494CDC304340}"/>
                </a:ext>
              </a:extLst>
            </p:cNvPr>
            <p:cNvSpPr/>
            <p:nvPr/>
          </p:nvSpPr>
          <p:spPr>
            <a:xfrm>
              <a:off x="2826854" y="2585988"/>
              <a:ext cx="61130" cy="59105"/>
            </a:xfrm>
            <a:prstGeom prst="flowChartConnector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15EFF68A-C470-4B90-9536-0706698F7326}"/>
                </a:ext>
              </a:extLst>
            </p:cNvPr>
            <p:cNvSpPr txBox="1"/>
            <p:nvPr/>
          </p:nvSpPr>
          <p:spPr>
            <a:xfrm>
              <a:off x="2831989" y="2485286"/>
              <a:ext cx="699881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Neuronet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224" name="TextBox 223">
            <a:extLst>
              <a:ext uri="{FF2B5EF4-FFF2-40B4-BE49-F238E27FC236}">
                <a16:creationId xmlns:a16="http://schemas.microsoft.com/office/drawing/2014/main" id="{4455E0DE-2850-4974-A944-B05E8FC8083C}"/>
              </a:ext>
            </a:extLst>
          </p:cNvPr>
          <p:cNvSpPr txBox="1"/>
          <p:nvPr/>
        </p:nvSpPr>
        <p:spPr>
          <a:xfrm>
            <a:off x="10501988" y="5882974"/>
            <a:ext cx="1174197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Прочее</a:t>
            </a:r>
          </a:p>
        </p:txBody>
      </p: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D4C7A136-F743-4FB7-B663-58FB03F7DECA}"/>
              </a:ext>
            </a:extLst>
          </p:cNvPr>
          <p:cNvGrpSpPr/>
          <p:nvPr/>
        </p:nvGrpSpPr>
        <p:grpSpPr>
          <a:xfrm>
            <a:off x="8961886" y="5152716"/>
            <a:ext cx="705016" cy="235706"/>
            <a:chOff x="2826854" y="2485286"/>
            <a:chExt cx="705016" cy="235706"/>
          </a:xfrm>
        </p:grpSpPr>
        <p:sp>
          <p:nvSpPr>
            <p:cNvPr id="244" name="Flowchart: Connector 243">
              <a:extLst>
                <a:ext uri="{FF2B5EF4-FFF2-40B4-BE49-F238E27FC236}">
                  <a16:creationId xmlns:a16="http://schemas.microsoft.com/office/drawing/2014/main" id="{FCBAEDFD-89E9-4F96-A2DD-A03275EF60FD}"/>
                </a:ext>
              </a:extLst>
            </p:cNvPr>
            <p:cNvSpPr/>
            <p:nvPr/>
          </p:nvSpPr>
          <p:spPr>
            <a:xfrm>
              <a:off x="2826854" y="2585988"/>
              <a:ext cx="61130" cy="59105"/>
            </a:xfrm>
            <a:prstGeom prst="flowChartConnector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2A894D82-9D9C-4BD6-8F3B-B53FE6F8E2A9}"/>
                </a:ext>
              </a:extLst>
            </p:cNvPr>
            <p:cNvSpPr txBox="1"/>
            <p:nvPr/>
          </p:nvSpPr>
          <p:spPr>
            <a:xfrm>
              <a:off x="2831989" y="2485286"/>
              <a:ext cx="699881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Hotbot.ai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BC49CA05-0C2D-4508-AA79-1180AE57F3B8}"/>
              </a:ext>
            </a:extLst>
          </p:cNvPr>
          <p:cNvGrpSpPr/>
          <p:nvPr/>
        </p:nvGrpSpPr>
        <p:grpSpPr>
          <a:xfrm>
            <a:off x="7381395" y="5160340"/>
            <a:ext cx="705016" cy="235706"/>
            <a:chOff x="2826854" y="2485286"/>
            <a:chExt cx="705016" cy="235706"/>
          </a:xfrm>
        </p:grpSpPr>
        <p:sp>
          <p:nvSpPr>
            <p:cNvPr id="265" name="Flowchart: Connector 264">
              <a:extLst>
                <a:ext uri="{FF2B5EF4-FFF2-40B4-BE49-F238E27FC236}">
                  <a16:creationId xmlns:a16="http://schemas.microsoft.com/office/drawing/2014/main" id="{C13094DD-CCA0-40E9-BBE3-041869FB61FE}"/>
                </a:ext>
              </a:extLst>
            </p:cNvPr>
            <p:cNvSpPr/>
            <p:nvPr/>
          </p:nvSpPr>
          <p:spPr>
            <a:xfrm>
              <a:off x="2826854" y="2585988"/>
              <a:ext cx="61130" cy="59105"/>
            </a:xfrm>
            <a:prstGeom prst="flowChartConnector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29DD22F5-A703-4B31-88DB-20EBF3968167}"/>
                </a:ext>
              </a:extLst>
            </p:cNvPr>
            <p:cNvSpPr txBox="1"/>
            <p:nvPr/>
          </p:nvSpPr>
          <p:spPr>
            <a:xfrm>
              <a:off x="2831989" y="2485286"/>
              <a:ext cx="699881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Hotbot.ai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267" name="Rectangle 5">
            <a:extLst>
              <a:ext uri="{FF2B5EF4-FFF2-40B4-BE49-F238E27FC236}">
                <a16:creationId xmlns:a16="http://schemas.microsoft.com/office/drawing/2014/main" id="{31066FC4-72C3-4968-867A-AAECD32D37B6}"/>
              </a:ext>
            </a:extLst>
          </p:cNvPr>
          <p:cNvSpPr/>
          <p:nvPr/>
        </p:nvSpPr>
        <p:spPr>
          <a:xfrm>
            <a:off x="5907107" y="1648255"/>
            <a:ext cx="4532511" cy="4559163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latin typeface="+mj-lt"/>
                <a:ea typeface="+mj-ea"/>
                <a:cs typeface="+mj-cs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6960E283-293B-489D-A4E0-81B0E58B2C28}"/>
              </a:ext>
            </a:extLst>
          </p:cNvPr>
          <p:cNvCxnSpPr>
            <a:cxnSpLocks/>
          </p:cNvCxnSpPr>
          <p:nvPr/>
        </p:nvCxnSpPr>
        <p:spPr>
          <a:xfrm flipH="1" flipV="1">
            <a:off x="6105922" y="2006792"/>
            <a:ext cx="1" cy="856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EBF22E-8774-462B-A6F8-71CD7C4FA0DC}"/>
              </a:ext>
            </a:extLst>
          </p:cNvPr>
          <p:cNvCxnSpPr>
            <a:cxnSpLocks/>
          </p:cNvCxnSpPr>
          <p:nvPr/>
        </p:nvCxnSpPr>
        <p:spPr>
          <a:xfrm flipV="1">
            <a:off x="7915677" y="5298284"/>
            <a:ext cx="9366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69AFEFC6-48E2-484E-AFDC-86F461B227A0}"/>
              </a:ext>
            </a:extLst>
          </p:cNvPr>
          <p:cNvCxnSpPr>
            <a:cxnSpLocks/>
          </p:cNvCxnSpPr>
          <p:nvPr/>
        </p:nvCxnSpPr>
        <p:spPr>
          <a:xfrm flipH="1" flipV="1">
            <a:off x="6619755" y="5298284"/>
            <a:ext cx="652037" cy="1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85EF04B3-9440-4D9E-A8DC-7D419CBDEF06}"/>
              </a:ext>
            </a:extLst>
          </p:cNvPr>
          <p:cNvCxnSpPr>
            <a:cxnSpLocks/>
          </p:cNvCxnSpPr>
          <p:nvPr/>
        </p:nvCxnSpPr>
        <p:spPr>
          <a:xfrm>
            <a:off x="6109750" y="3232616"/>
            <a:ext cx="0" cy="493235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3AA5A59E-629D-401B-8AB8-BC42FFEB9E18}"/>
              </a:ext>
            </a:extLst>
          </p:cNvPr>
          <p:cNvSpPr txBox="1"/>
          <p:nvPr/>
        </p:nvSpPr>
        <p:spPr>
          <a:xfrm>
            <a:off x="838911" y="5978605"/>
            <a:ext cx="3981817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16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От технологий к бизнес-решениям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1803347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5"/>
          <p:cNvSpPr/>
          <p:nvPr/>
        </p:nvSpPr>
        <p:spPr>
          <a:xfrm>
            <a:off x="1374620" y="997928"/>
            <a:ext cx="9800404" cy="4848609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latin typeface="+mj-lt"/>
                <a:ea typeface="+mj-ea"/>
                <a:cs typeface="+mj-cs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2" name="Google Shape;1551;p58">
            <a:extLst>
              <a:ext uri="{FF2B5EF4-FFF2-40B4-BE49-F238E27FC236}">
                <a16:creationId xmlns:a16="http://schemas.microsoft.com/office/drawing/2014/main" id="{75FF0DA0-23E1-4E0A-A216-2C0975B6B2DC}"/>
              </a:ext>
            </a:extLst>
          </p:cNvPr>
          <p:cNvSpPr txBox="1"/>
          <p:nvPr/>
        </p:nvSpPr>
        <p:spPr>
          <a:xfrm>
            <a:off x="1754709" y="225906"/>
            <a:ext cx="4757522" cy="414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699" tIns="45699" rIns="45699" bIns="45699">
            <a:spAutoFit/>
          </a:bodyPr>
          <a:lstStyle>
            <a:lvl1pPr>
              <a:lnSpc>
                <a:spcPct val="130000"/>
              </a:lnSpc>
              <a:defRPr sz="18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kern="0" dirty="0"/>
              <a:t>Рынок разговорного ИИ и смежные рынки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69875163-5404-490F-9EF5-FD6EA4E3D292}"/>
              </a:ext>
            </a:extLst>
          </p:cNvPr>
          <p:cNvSpPr txBox="1"/>
          <p:nvPr/>
        </p:nvSpPr>
        <p:spPr>
          <a:xfrm>
            <a:off x="1817361" y="3266712"/>
            <a:ext cx="2460683" cy="6991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b="1" kern="0" spc="20" dirty="0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latin typeface="Helvetica Neue"/>
                <a:cs typeface="Helvetica Neue"/>
                <a:sym typeface="Helvetica Neue Light"/>
              </a:rPr>
              <a:t>Платформы и инструменты</a:t>
            </a:r>
            <a:endParaRPr kumimoji="0" lang="ru-RU" sz="1600" b="1" i="0" u="none" strike="noStrike" kern="0" cap="none" spc="20" normalizeH="0" baseline="0" noProof="0" dirty="0">
              <a:ln>
                <a:noFill/>
              </a:ln>
              <a:gradFill flip="none" rotWithShape="1">
                <a:gsLst>
                  <a:gs pos="654">
                    <a:srgbClr val="00FDFF"/>
                  </a:gs>
                  <a:gs pos="100000">
                    <a:srgbClr val="0096FF"/>
                  </a:gs>
                </a:gsLst>
                <a:lin ang="18000000" scaled="0"/>
              </a:gradFill>
              <a:effectLst/>
              <a:uLnTx/>
              <a:uFillTx/>
              <a:latin typeface="Helvetica Neue"/>
              <a:cs typeface="Helvetica Neue"/>
              <a:sym typeface="Helvetica Neue Light"/>
            </a:endParaRP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DA2D467A-FCE2-4A6E-AA1B-F6655E2FE9B6}"/>
              </a:ext>
            </a:extLst>
          </p:cNvPr>
          <p:cNvSpPr txBox="1"/>
          <p:nvPr/>
        </p:nvSpPr>
        <p:spPr>
          <a:xfrm>
            <a:off x="5315153" y="3266712"/>
            <a:ext cx="1918364" cy="6991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 Light"/>
              </a:rPr>
              <a:t>Решения и сервисы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4114D3-00A4-4C9D-9B1E-57CA330EC09B}"/>
              </a:ext>
            </a:extLst>
          </p:cNvPr>
          <p:cNvSpPr/>
          <p:nvPr/>
        </p:nvSpPr>
        <p:spPr>
          <a:xfrm>
            <a:off x="1373646" y="998197"/>
            <a:ext cx="3182816" cy="4844732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7C95FAED-D96B-40CC-8A39-300A6177C8A2}"/>
              </a:ext>
            </a:extLst>
          </p:cNvPr>
          <p:cNvSpPr/>
          <p:nvPr/>
        </p:nvSpPr>
        <p:spPr>
          <a:xfrm>
            <a:off x="4556462" y="1001559"/>
            <a:ext cx="3435746" cy="4844978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E81493A8-BD21-4374-BB6B-6B9635DB9A66}"/>
              </a:ext>
            </a:extLst>
          </p:cNvPr>
          <p:cNvSpPr/>
          <p:nvPr/>
        </p:nvSpPr>
        <p:spPr>
          <a:xfrm>
            <a:off x="7992208" y="997952"/>
            <a:ext cx="3182816" cy="4844977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68BE1FDC-3F8A-4629-9BFF-9ECED12C09AD}"/>
              </a:ext>
            </a:extLst>
          </p:cNvPr>
          <p:cNvSpPr txBox="1"/>
          <p:nvPr/>
        </p:nvSpPr>
        <p:spPr>
          <a:xfrm>
            <a:off x="9114654" y="3266712"/>
            <a:ext cx="1111386" cy="3790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 Light"/>
              </a:rPr>
              <a:t>Каналы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86956F0F-6765-4C20-A324-8F945367088D}"/>
              </a:ext>
            </a:extLst>
          </p:cNvPr>
          <p:cNvSpPr/>
          <p:nvPr/>
        </p:nvSpPr>
        <p:spPr>
          <a:xfrm>
            <a:off x="1377664" y="5915719"/>
            <a:ext cx="9797359" cy="689634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56C27D-0427-423F-92BF-427D0091C689}"/>
              </a:ext>
            </a:extLst>
          </p:cNvPr>
          <p:cNvSpPr txBox="1"/>
          <p:nvPr/>
        </p:nvSpPr>
        <p:spPr>
          <a:xfrm>
            <a:off x="5315153" y="6070997"/>
            <a:ext cx="1918364" cy="3790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 Light"/>
              </a:rPr>
              <a:t>Смежные рынки</a:t>
            </a:r>
          </a:p>
        </p:txBody>
      </p:sp>
    </p:spTree>
    <p:extLst>
      <p:ext uri="{BB962C8B-B14F-4D97-AF65-F5344CB8AC3E}">
        <p14:creationId xmlns:p14="http://schemas.microsoft.com/office/powerpoint/2010/main" val="102977758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5"/>
          <p:cNvSpPr/>
          <p:nvPr/>
        </p:nvSpPr>
        <p:spPr>
          <a:xfrm>
            <a:off x="1374620" y="997928"/>
            <a:ext cx="9800404" cy="4848609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latin typeface="+mj-lt"/>
                <a:ea typeface="+mj-ea"/>
                <a:cs typeface="+mj-cs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2" name="Google Shape;1551;p58">
            <a:extLst>
              <a:ext uri="{FF2B5EF4-FFF2-40B4-BE49-F238E27FC236}">
                <a16:creationId xmlns:a16="http://schemas.microsoft.com/office/drawing/2014/main" id="{75FF0DA0-23E1-4E0A-A216-2C0975B6B2DC}"/>
              </a:ext>
            </a:extLst>
          </p:cNvPr>
          <p:cNvSpPr txBox="1"/>
          <p:nvPr/>
        </p:nvSpPr>
        <p:spPr>
          <a:xfrm>
            <a:off x="1754709" y="225906"/>
            <a:ext cx="4757522" cy="414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699" tIns="45699" rIns="45699" bIns="45699">
            <a:spAutoFit/>
          </a:bodyPr>
          <a:lstStyle>
            <a:lvl1pPr>
              <a:lnSpc>
                <a:spcPct val="130000"/>
              </a:lnSpc>
              <a:defRPr sz="18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kern="0" dirty="0"/>
              <a:t>Рынок разговорного ИИ и смежные рынки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FB18EED-ADBE-4464-808D-1B41259F3382}"/>
              </a:ext>
            </a:extLst>
          </p:cNvPr>
          <p:cNvSpPr txBox="1"/>
          <p:nvPr/>
        </p:nvSpPr>
        <p:spPr>
          <a:xfrm>
            <a:off x="4754117" y="5523447"/>
            <a:ext cx="660881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0" dirty="0">
                <a:solidFill>
                  <a:srgbClr val="A7A7A7">
                    <a:lumMod val="75000"/>
                  </a:srgbClr>
                </a:solidFill>
                <a:latin typeface="Helvetica Neue Light"/>
                <a:cs typeface="Helvetica Neue Light"/>
                <a:sym typeface="Helvetica Neue Light"/>
              </a:rPr>
              <a:t>BFSI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69875163-5404-490F-9EF5-FD6EA4E3D292}"/>
              </a:ext>
            </a:extLst>
          </p:cNvPr>
          <p:cNvSpPr txBox="1"/>
          <p:nvPr/>
        </p:nvSpPr>
        <p:spPr>
          <a:xfrm>
            <a:off x="1878321" y="668313"/>
            <a:ext cx="2460683" cy="3074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kern="0" spc="20" dirty="0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latin typeface="Helvetica Neue"/>
                <a:cs typeface="Helvetica Neue"/>
                <a:sym typeface="Helvetica Neue Light"/>
              </a:rPr>
              <a:t>Платформы и инструменты</a:t>
            </a:r>
            <a:endParaRPr kumimoji="0" lang="ru-RU" sz="1200" b="1" i="0" u="none" strike="noStrike" kern="0" cap="none" spc="20" normalizeH="0" baseline="0" noProof="0" dirty="0">
              <a:ln>
                <a:noFill/>
              </a:ln>
              <a:gradFill flip="none" rotWithShape="1">
                <a:gsLst>
                  <a:gs pos="654">
                    <a:srgbClr val="00FDFF"/>
                  </a:gs>
                  <a:gs pos="100000">
                    <a:srgbClr val="0096FF"/>
                  </a:gs>
                </a:gsLst>
                <a:lin ang="18000000" scaled="0"/>
              </a:gradFill>
              <a:effectLst/>
              <a:uLnTx/>
              <a:uFillTx/>
              <a:latin typeface="Helvetica Neue"/>
              <a:cs typeface="Helvetica Neue"/>
              <a:sym typeface="Helvetica Neue Light"/>
            </a:endParaRP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DA2D467A-FCE2-4A6E-AA1B-F6655E2FE9B6}"/>
              </a:ext>
            </a:extLst>
          </p:cNvPr>
          <p:cNvSpPr txBox="1"/>
          <p:nvPr/>
        </p:nvSpPr>
        <p:spPr>
          <a:xfrm>
            <a:off x="5414998" y="640849"/>
            <a:ext cx="1880187" cy="3074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 Light"/>
              </a:rPr>
              <a:t>Решения</a:t>
            </a:r>
            <a:r>
              <a:rPr kumimoji="0" lang="en-US" sz="12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 Light"/>
              </a:rPr>
              <a:t> </a:t>
            </a:r>
            <a:r>
              <a:rPr kumimoji="0" lang="ru-RU" sz="12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 Light"/>
              </a:rPr>
              <a:t>и сервисы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4114D3-00A4-4C9D-9B1E-57CA330EC09B}"/>
              </a:ext>
            </a:extLst>
          </p:cNvPr>
          <p:cNvSpPr/>
          <p:nvPr/>
        </p:nvSpPr>
        <p:spPr>
          <a:xfrm>
            <a:off x="1373646" y="998197"/>
            <a:ext cx="3182816" cy="903341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Речевые технологии (</a:t>
            </a:r>
            <a:r>
              <a:rPr lang="en-US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ASR/TTS/Biometry)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7C95FAED-D96B-40CC-8A39-300A6177C8A2}"/>
              </a:ext>
            </a:extLst>
          </p:cNvPr>
          <p:cNvSpPr/>
          <p:nvPr/>
        </p:nvSpPr>
        <p:spPr>
          <a:xfrm>
            <a:off x="4556462" y="1001559"/>
            <a:ext cx="3435746" cy="1765001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Решения для государственных и муниципальных учреждений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E81493A8-BD21-4374-BB6B-6B9635DB9A66}"/>
              </a:ext>
            </a:extLst>
          </p:cNvPr>
          <p:cNvSpPr/>
          <p:nvPr/>
        </p:nvSpPr>
        <p:spPr>
          <a:xfrm>
            <a:off x="7992208" y="997953"/>
            <a:ext cx="3182816" cy="1301226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Голосовые мета-ассистенты и умные устройства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208CA574-C31C-492F-92BB-1C154BD03023}"/>
              </a:ext>
            </a:extLst>
          </p:cNvPr>
          <p:cNvSpPr/>
          <p:nvPr/>
        </p:nvSpPr>
        <p:spPr>
          <a:xfrm>
            <a:off x="1373646" y="1893558"/>
            <a:ext cx="3182816" cy="524328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Платформы речевой аналитики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A563E983-5239-4F07-8A1A-1B51B106F5BD}"/>
              </a:ext>
            </a:extLst>
          </p:cNvPr>
          <p:cNvSpPr/>
          <p:nvPr/>
        </p:nvSpPr>
        <p:spPr>
          <a:xfrm>
            <a:off x="7992208" y="2299179"/>
            <a:ext cx="3182816" cy="1301226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Телефония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FED4AEEA-1EA2-4C23-8206-FA6AA74F86A8}"/>
              </a:ext>
            </a:extLst>
          </p:cNvPr>
          <p:cNvSpPr/>
          <p:nvPr/>
        </p:nvSpPr>
        <p:spPr>
          <a:xfrm>
            <a:off x="7992208" y="3600405"/>
            <a:ext cx="3182816" cy="1301226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en-US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Messaging</a:t>
            </a: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87A14EAC-BE25-4F86-A4FF-2938C0593D43}"/>
              </a:ext>
            </a:extLst>
          </p:cNvPr>
          <p:cNvSpPr/>
          <p:nvPr/>
        </p:nvSpPr>
        <p:spPr>
          <a:xfrm>
            <a:off x="7992208" y="4901631"/>
            <a:ext cx="3182816" cy="944906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Веб-чаты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C694FD9D-2896-42A8-8117-59780F4EA660}"/>
              </a:ext>
            </a:extLst>
          </p:cNvPr>
          <p:cNvSpPr/>
          <p:nvPr/>
        </p:nvSpPr>
        <p:spPr>
          <a:xfrm>
            <a:off x="1375112" y="2417055"/>
            <a:ext cx="3182816" cy="513937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en-US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No-code/Low-code </a:t>
            </a:r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конструкторы ботов и сценариев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9CF1940-4234-4D10-AB31-375D413B8F3B}"/>
              </a:ext>
            </a:extLst>
          </p:cNvPr>
          <p:cNvSpPr/>
          <p:nvPr/>
        </p:nvSpPr>
        <p:spPr>
          <a:xfrm>
            <a:off x="1373646" y="2933403"/>
            <a:ext cx="3182816" cy="950796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en-US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NLP/NLU/DM </a:t>
            </a:r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платформы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C142A1B4-C5E0-4CE8-BAE1-F1251167FA42}"/>
              </a:ext>
            </a:extLst>
          </p:cNvPr>
          <p:cNvSpPr/>
          <p:nvPr/>
        </p:nvSpPr>
        <p:spPr>
          <a:xfrm>
            <a:off x="1370335" y="3888383"/>
            <a:ext cx="3182816" cy="506165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Библиотеки, </a:t>
            </a:r>
            <a:r>
              <a:rPr lang="en-US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SDK, </a:t>
            </a:r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модели и хабы</a:t>
            </a:r>
            <a:r>
              <a:rPr lang="en-US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 </a:t>
            </a:r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моделей</a:t>
            </a:r>
            <a:r>
              <a:rPr lang="en-US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, </a:t>
            </a:r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алгоритмы 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9BE6B176-D349-4534-9F9F-65D8F14A88BD}"/>
              </a:ext>
            </a:extLst>
          </p:cNvPr>
          <p:cNvSpPr/>
          <p:nvPr/>
        </p:nvSpPr>
        <p:spPr>
          <a:xfrm>
            <a:off x="1370335" y="4398732"/>
            <a:ext cx="3182816" cy="763263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Платформы поиска и извлечения данных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489C7614-E9DF-466C-8987-1003D58B19F3}"/>
              </a:ext>
            </a:extLst>
          </p:cNvPr>
          <p:cNvSpPr/>
          <p:nvPr/>
        </p:nvSpPr>
        <p:spPr>
          <a:xfrm>
            <a:off x="1377665" y="5161087"/>
            <a:ext cx="3182816" cy="689634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Платформы машинного перевода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C07387D-CF57-44C8-9045-9081B0250887}"/>
              </a:ext>
            </a:extLst>
          </p:cNvPr>
          <p:cNvSpPr/>
          <p:nvPr/>
        </p:nvSpPr>
        <p:spPr>
          <a:xfrm>
            <a:off x="4552066" y="2769661"/>
            <a:ext cx="3435746" cy="1173691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Исходящие телефонные коммуникации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AF4D27A5-C2FF-4F22-9235-7D46F7C86649}"/>
              </a:ext>
            </a:extLst>
          </p:cNvPr>
          <p:cNvSpPr/>
          <p:nvPr/>
        </p:nvSpPr>
        <p:spPr>
          <a:xfrm>
            <a:off x="4558472" y="3942133"/>
            <a:ext cx="3435746" cy="1904404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ru-RU" sz="1200" kern="0" dirty="0" err="1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Кастом</a:t>
            </a:r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 ассистенты, решения для клиентской поддержки, навыки для ассистентов, входящие </a:t>
            </a:r>
            <a:r>
              <a:rPr lang="en-US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IVR</a:t>
            </a:r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, решения для рекрутинга и </a:t>
            </a:r>
            <a:r>
              <a:rPr lang="en-US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HR</a:t>
            </a:r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 и другие.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60C7E380-AAF3-46EF-AB0A-1C225AA054D1}"/>
              </a:ext>
            </a:extLst>
          </p:cNvPr>
          <p:cNvCxnSpPr>
            <a:cxnSpLocks/>
          </p:cNvCxnSpPr>
          <p:nvPr/>
        </p:nvCxnSpPr>
        <p:spPr>
          <a:xfrm flipV="1">
            <a:off x="5418994" y="2755572"/>
            <a:ext cx="0" cy="3061856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1359DDAB-E7AD-47BA-8B34-F6E8F81E2004}"/>
              </a:ext>
            </a:extLst>
          </p:cNvPr>
          <p:cNvCxnSpPr>
            <a:cxnSpLocks/>
          </p:cNvCxnSpPr>
          <p:nvPr/>
        </p:nvCxnSpPr>
        <p:spPr>
          <a:xfrm flipV="1">
            <a:off x="6269939" y="2784681"/>
            <a:ext cx="0" cy="3061856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sp>
        <p:nvSpPr>
          <p:cNvPr id="221" name="TextBox 220">
            <a:extLst>
              <a:ext uri="{FF2B5EF4-FFF2-40B4-BE49-F238E27FC236}">
                <a16:creationId xmlns:a16="http://schemas.microsoft.com/office/drawing/2014/main" id="{D0F9FC92-D026-4AC0-89D8-32A828BEB7A5}"/>
              </a:ext>
            </a:extLst>
          </p:cNvPr>
          <p:cNvSpPr txBox="1"/>
          <p:nvPr/>
        </p:nvSpPr>
        <p:spPr>
          <a:xfrm>
            <a:off x="5460946" y="5509301"/>
            <a:ext cx="787993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kern="0" dirty="0">
                <a:solidFill>
                  <a:srgbClr val="A7A7A7">
                    <a:lumMod val="75000"/>
                  </a:srgbClr>
                </a:solidFill>
                <a:latin typeface="Helvetica Neue Light"/>
                <a:cs typeface="Helvetica Neue Light"/>
                <a:sym typeface="Helvetica Neue Light"/>
              </a:rPr>
              <a:t>Телеком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56AFE30-48D1-4F59-8F56-30E3F4C0DA9B}"/>
              </a:ext>
            </a:extLst>
          </p:cNvPr>
          <p:cNvSpPr txBox="1"/>
          <p:nvPr/>
        </p:nvSpPr>
        <p:spPr>
          <a:xfrm>
            <a:off x="6321507" y="5513875"/>
            <a:ext cx="679272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kern="0" dirty="0">
                <a:solidFill>
                  <a:srgbClr val="A7A7A7">
                    <a:lumMod val="75000"/>
                  </a:srgbClr>
                </a:solidFill>
                <a:latin typeface="Helvetica Neue Light"/>
                <a:cs typeface="Helvetica Neue Light"/>
                <a:sym typeface="Helvetica Neue Light"/>
              </a:rPr>
              <a:t>Ритейл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68AD83B7-A51C-4635-AB35-E15C8A96A655}"/>
              </a:ext>
            </a:extLst>
          </p:cNvPr>
          <p:cNvCxnSpPr>
            <a:cxnSpLocks/>
          </p:cNvCxnSpPr>
          <p:nvPr/>
        </p:nvCxnSpPr>
        <p:spPr>
          <a:xfrm flipV="1">
            <a:off x="7115717" y="2784681"/>
            <a:ext cx="0" cy="3061856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7BA7ED77-63A5-4477-8E68-10093A21588C}"/>
              </a:ext>
            </a:extLst>
          </p:cNvPr>
          <p:cNvSpPr txBox="1"/>
          <p:nvPr/>
        </p:nvSpPr>
        <p:spPr>
          <a:xfrm>
            <a:off x="7168143" y="5527106"/>
            <a:ext cx="679272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kern="0" dirty="0">
                <a:solidFill>
                  <a:srgbClr val="A7A7A7">
                    <a:lumMod val="75000"/>
                  </a:srgbClr>
                </a:solidFill>
                <a:latin typeface="Helvetica Neue Light"/>
                <a:cs typeface="Helvetica Neue Light"/>
                <a:sym typeface="Helvetica Neue Light"/>
              </a:rPr>
              <a:t>Прочие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68BE1FDC-3F8A-4629-9BFF-9ECED12C09AD}"/>
              </a:ext>
            </a:extLst>
          </p:cNvPr>
          <p:cNvSpPr txBox="1"/>
          <p:nvPr/>
        </p:nvSpPr>
        <p:spPr>
          <a:xfrm>
            <a:off x="9241198" y="621290"/>
            <a:ext cx="927764" cy="3074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 Light"/>
              </a:rPr>
              <a:t>Каналы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86956F0F-6765-4C20-A324-8F945367088D}"/>
              </a:ext>
            </a:extLst>
          </p:cNvPr>
          <p:cNvSpPr/>
          <p:nvPr/>
        </p:nvSpPr>
        <p:spPr>
          <a:xfrm>
            <a:off x="1377664" y="5915719"/>
            <a:ext cx="9797359" cy="689634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Контакт-центры, интеграторы, </a:t>
            </a:r>
            <a:r>
              <a:rPr lang="en-US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CRM-</a:t>
            </a:r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системы и прочие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96152694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6" name="003.jpg" descr="003.jpg"/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 l="53539" t="1994" r="7155" b="1994"/>
          <a:stretch>
            <a:fillRect/>
          </a:stretch>
        </p:blipFill>
        <p:spPr>
          <a:xfrm>
            <a:off x="8853488" y="1252538"/>
            <a:ext cx="3338512" cy="4587875"/>
          </a:xfrm>
          <a:prstGeom prst="rect">
            <a:avLst/>
          </a:prstGeom>
        </p:spPr>
      </p:pic>
      <p:sp>
        <p:nvSpPr>
          <p:cNvPr id="2497" name="TextBox 9"/>
          <p:cNvSpPr txBox="1"/>
          <p:nvPr/>
        </p:nvSpPr>
        <p:spPr>
          <a:xfrm>
            <a:off x="3609242" y="979156"/>
            <a:ext cx="4021366" cy="1569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r>
              <a:rPr lang="ru-RU" dirty="0"/>
              <a:t>Разговорный искусственный интеллект</a:t>
            </a:r>
            <a:endParaRPr sz="1200" b="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Times Roman"/>
            </a:endParaRPr>
          </a:p>
        </p:txBody>
      </p:sp>
      <p:sp>
        <p:nvSpPr>
          <p:cNvPr id="2498" name="Rectangle 11"/>
          <p:cNvSpPr txBox="1"/>
          <p:nvPr/>
        </p:nvSpPr>
        <p:spPr>
          <a:xfrm>
            <a:off x="3662934" y="2853298"/>
            <a:ext cx="4349670" cy="2748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6799" tIns="46799" rIns="46799" bIns="46799">
            <a:spAutoFit/>
          </a:bodyPr>
          <a:lstStyle>
            <a:lvl1pPr defTabSz="457189">
              <a:lnSpc>
                <a:spcPct val="130000"/>
              </a:lnSpc>
              <a:defRPr sz="1800" b="0" spc="18">
                <a:solidFill>
                  <a:srgbClr val="FFFFFF"/>
                </a:solidFill>
              </a:defRPr>
            </a:lvl1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сфера информационных технологий, искусственного интеллекта и компьютерной лингвистики, нацеленная на решение задач организации прозрачного и удобного взаимодействия между людьми и компьютерными системами на естественном языке с помощью голоса, текста, их комбинации или дополнения другими интерфейсами.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99" name="Прямоугольник 3"/>
          <p:cNvSpPr/>
          <p:nvPr/>
        </p:nvSpPr>
        <p:spPr>
          <a:xfrm>
            <a:off x="3338513" y="2548816"/>
            <a:ext cx="5180498" cy="3291597"/>
          </a:xfrm>
          <a:prstGeom prst="roundRect">
            <a:avLst>
              <a:gd name="adj" fmla="val 6696"/>
            </a:avLst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FFB0F7-C065-2E4E-A60E-EC8C3A6DEE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47" t="1495" r="8884"/>
          <a:stretch/>
        </p:blipFill>
        <p:spPr>
          <a:xfrm>
            <a:off x="626532" y="1252149"/>
            <a:ext cx="2427686" cy="460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58588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5"/>
          <p:cNvSpPr/>
          <p:nvPr/>
        </p:nvSpPr>
        <p:spPr>
          <a:xfrm>
            <a:off x="1374620" y="997928"/>
            <a:ext cx="9800404" cy="4848609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latin typeface="+mj-lt"/>
                <a:ea typeface="+mj-ea"/>
                <a:cs typeface="+mj-cs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2" name="Google Shape;1551;p58">
            <a:extLst>
              <a:ext uri="{FF2B5EF4-FFF2-40B4-BE49-F238E27FC236}">
                <a16:creationId xmlns:a16="http://schemas.microsoft.com/office/drawing/2014/main" id="{75FF0DA0-23E1-4E0A-A216-2C0975B6B2DC}"/>
              </a:ext>
            </a:extLst>
          </p:cNvPr>
          <p:cNvSpPr txBox="1"/>
          <p:nvPr/>
        </p:nvSpPr>
        <p:spPr>
          <a:xfrm>
            <a:off x="1754709" y="225906"/>
            <a:ext cx="4757522" cy="414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699" tIns="45699" rIns="45699" bIns="45699">
            <a:spAutoFit/>
          </a:bodyPr>
          <a:lstStyle>
            <a:lvl1pPr>
              <a:lnSpc>
                <a:spcPct val="130000"/>
              </a:lnSpc>
              <a:defRPr sz="18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kern="0" dirty="0"/>
              <a:t>Рынок разговорного ИИ и смежные рынки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FB18EED-ADBE-4464-808D-1B41259F3382}"/>
              </a:ext>
            </a:extLst>
          </p:cNvPr>
          <p:cNvSpPr txBox="1"/>
          <p:nvPr/>
        </p:nvSpPr>
        <p:spPr>
          <a:xfrm>
            <a:off x="4754117" y="5523447"/>
            <a:ext cx="660881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0" dirty="0">
                <a:solidFill>
                  <a:srgbClr val="A7A7A7">
                    <a:lumMod val="75000"/>
                  </a:srgbClr>
                </a:solidFill>
                <a:latin typeface="Helvetica Neue Light"/>
                <a:cs typeface="Helvetica Neue Light"/>
                <a:sym typeface="Helvetica Neue Light"/>
              </a:rPr>
              <a:t>BFSI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69875163-5404-490F-9EF5-FD6EA4E3D292}"/>
              </a:ext>
            </a:extLst>
          </p:cNvPr>
          <p:cNvSpPr txBox="1"/>
          <p:nvPr/>
        </p:nvSpPr>
        <p:spPr>
          <a:xfrm>
            <a:off x="1878321" y="668313"/>
            <a:ext cx="2460683" cy="3074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kern="0" spc="20" dirty="0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latin typeface="Helvetica Neue"/>
                <a:cs typeface="Helvetica Neue"/>
                <a:sym typeface="Helvetica Neue Light"/>
              </a:rPr>
              <a:t>Платформы и инструменты</a:t>
            </a:r>
            <a:endParaRPr kumimoji="0" lang="ru-RU" sz="1200" b="1" i="0" u="none" strike="noStrike" kern="0" cap="none" spc="20" normalizeH="0" baseline="0" noProof="0" dirty="0">
              <a:ln>
                <a:noFill/>
              </a:ln>
              <a:gradFill flip="none" rotWithShape="1">
                <a:gsLst>
                  <a:gs pos="654">
                    <a:srgbClr val="00FDFF"/>
                  </a:gs>
                  <a:gs pos="100000">
                    <a:srgbClr val="0096FF"/>
                  </a:gs>
                </a:gsLst>
                <a:lin ang="18000000" scaled="0"/>
              </a:gradFill>
              <a:effectLst/>
              <a:uLnTx/>
              <a:uFillTx/>
              <a:latin typeface="Helvetica Neue"/>
              <a:cs typeface="Helvetica Neue"/>
              <a:sym typeface="Helvetica Neue Light"/>
            </a:endParaRP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DA2D467A-FCE2-4A6E-AA1B-F6655E2FE9B6}"/>
              </a:ext>
            </a:extLst>
          </p:cNvPr>
          <p:cNvSpPr txBox="1"/>
          <p:nvPr/>
        </p:nvSpPr>
        <p:spPr>
          <a:xfrm>
            <a:off x="5438803" y="642739"/>
            <a:ext cx="1882140" cy="3074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 Light"/>
              </a:rPr>
              <a:t>Решения и сервисы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4114D3-00A4-4C9D-9B1E-57CA330EC09B}"/>
              </a:ext>
            </a:extLst>
          </p:cNvPr>
          <p:cNvSpPr/>
          <p:nvPr/>
        </p:nvSpPr>
        <p:spPr>
          <a:xfrm>
            <a:off x="1373646" y="998197"/>
            <a:ext cx="3182816" cy="903341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Речевые технологии (</a:t>
            </a:r>
            <a:r>
              <a:rPr lang="en-US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ASR/TTS/Biometry)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7C95FAED-D96B-40CC-8A39-300A6177C8A2}"/>
              </a:ext>
            </a:extLst>
          </p:cNvPr>
          <p:cNvSpPr/>
          <p:nvPr/>
        </p:nvSpPr>
        <p:spPr>
          <a:xfrm>
            <a:off x="4556462" y="1001559"/>
            <a:ext cx="3435746" cy="1765001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Решения для государственных и муниципальных учреждений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E81493A8-BD21-4374-BB6B-6B9635DB9A66}"/>
              </a:ext>
            </a:extLst>
          </p:cNvPr>
          <p:cNvSpPr/>
          <p:nvPr/>
        </p:nvSpPr>
        <p:spPr>
          <a:xfrm>
            <a:off x="7992208" y="997953"/>
            <a:ext cx="3182816" cy="1301226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Голосовые мета-ассистенты и умные устройства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208CA574-C31C-492F-92BB-1C154BD03023}"/>
              </a:ext>
            </a:extLst>
          </p:cNvPr>
          <p:cNvSpPr/>
          <p:nvPr/>
        </p:nvSpPr>
        <p:spPr>
          <a:xfrm>
            <a:off x="1373646" y="1893558"/>
            <a:ext cx="3182816" cy="524328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Платформы речевой аналитики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A563E983-5239-4F07-8A1A-1B51B106F5BD}"/>
              </a:ext>
            </a:extLst>
          </p:cNvPr>
          <p:cNvSpPr/>
          <p:nvPr/>
        </p:nvSpPr>
        <p:spPr>
          <a:xfrm>
            <a:off x="7992208" y="2299179"/>
            <a:ext cx="3182816" cy="1301226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Телефония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FED4AEEA-1EA2-4C23-8206-FA6AA74F86A8}"/>
              </a:ext>
            </a:extLst>
          </p:cNvPr>
          <p:cNvSpPr/>
          <p:nvPr/>
        </p:nvSpPr>
        <p:spPr>
          <a:xfrm>
            <a:off x="7992208" y="3600405"/>
            <a:ext cx="3182816" cy="1301226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en-US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Messaging</a:t>
            </a: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87A14EAC-BE25-4F86-A4FF-2938C0593D43}"/>
              </a:ext>
            </a:extLst>
          </p:cNvPr>
          <p:cNvSpPr/>
          <p:nvPr/>
        </p:nvSpPr>
        <p:spPr>
          <a:xfrm>
            <a:off x="7992208" y="4901631"/>
            <a:ext cx="3182816" cy="944906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Веб-чаты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C694FD9D-2896-42A8-8117-59780F4EA660}"/>
              </a:ext>
            </a:extLst>
          </p:cNvPr>
          <p:cNvSpPr/>
          <p:nvPr/>
        </p:nvSpPr>
        <p:spPr>
          <a:xfrm>
            <a:off x="1375112" y="2417055"/>
            <a:ext cx="3182816" cy="513937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en-US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No-code/Low-code </a:t>
            </a:r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конструкторы ботов и сценариев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9CF1940-4234-4D10-AB31-375D413B8F3B}"/>
              </a:ext>
            </a:extLst>
          </p:cNvPr>
          <p:cNvSpPr/>
          <p:nvPr/>
        </p:nvSpPr>
        <p:spPr>
          <a:xfrm>
            <a:off x="1373646" y="2933403"/>
            <a:ext cx="3182816" cy="950796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en-US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NLP/NLU/DM </a:t>
            </a:r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платформы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C142A1B4-C5E0-4CE8-BAE1-F1251167FA42}"/>
              </a:ext>
            </a:extLst>
          </p:cNvPr>
          <p:cNvSpPr/>
          <p:nvPr/>
        </p:nvSpPr>
        <p:spPr>
          <a:xfrm>
            <a:off x="1370335" y="3888383"/>
            <a:ext cx="3182816" cy="506165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Библиотеки, </a:t>
            </a:r>
            <a:r>
              <a:rPr lang="en-US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SDK, </a:t>
            </a:r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модели и хабы</a:t>
            </a:r>
            <a:r>
              <a:rPr lang="en-US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 </a:t>
            </a:r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моделей</a:t>
            </a:r>
            <a:r>
              <a:rPr lang="en-US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, </a:t>
            </a:r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алгоритмы 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9BE6B176-D349-4534-9F9F-65D8F14A88BD}"/>
              </a:ext>
            </a:extLst>
          </p:cNvPr>
          <p:cNvSpPr/>
          <p:nvPr/>
        </p:nvSpPr>
        <p:spPr>
          <a:xfrm>
            <a:off x="1370335" y="4398732"/>
            <a:ext cx="3182816" cy="763263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Платформы поиска и извлечения данных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489C7614-E9DF-466C-8987-1003D58B19F3}"/>
              </a:ext>
            </a:extLst>
          </p:cNvPr>
          <p:cNvSpPr/>
          <p:nvPr/>
        </p:nvSpPr>
        <p:spPr>
          <a:xfrm>
            <a:off x="1377665" y="5161087"/>
            <a:ext cx="3182816" cy="689634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Платформы машинного перевода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C07387D-CF57-44C8-9045-9081B0250887}"/>
              </a:ext>
            </a:extLst>
          </p:cNvPr>
          <p:cNvSpPr/>
          <p:nvPr/>
        </p:nvSpPr>
        <p:spPr>
          <a:xfrm>
            <a:off x="4552066" y="2769661"/>
            <a:ext cx="3435746" cy="1173691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Исходящие телефонные коммуникации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AF4D27A5-C2FF-4F22-9235-7D46F7C86649}"/>
              </a:ext>
            </a:extLst>
          </p:cNvPr>
          <p:cNvSpPr/>
          <p:nvPr/>
        </p:nvSpPr>
        <p:spPr>
          <a:xfrm>
            <a:off x="4558472" y="3942133"/>
            <a:ext cx="3435746" cy="1904404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ru-RU" sz="1200" kern="0" dirty="0" err="1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Кастом</a:t>
            </a:r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 ассистенты, решения для клиентской поддержки, навыки для ассистентов, входящие </a:t>
            </a:r>
            <a:r>
              <a:rPr lang="en-US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IVR</a:t>
            </a:r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, решения для рекрутинга и </a:t>
            </a:r>
            <a:r>
              <a:rPr lang="en-US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HR</a:t>
            </a:r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 и другие.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60C7E380-AAF3-46EF-AB0A-1C225AA054D1}"/>
              </a:ext>
            </a:extLst>
          </p:cNvPr>
          <p:cNvCxnSpPr>
            <a:cxnSpLocks/>
          </p:cNvCxnSpPr>
          <p:nvPr/>
        </p:nvCxnSpPr>
        <p:spPr>
          <a:xfrm flipV="1">
            <a:off x="5418994" y="2755572"/>
            <a:ext cx="0" cy="3061856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1359DDAB-E7AD-47BA-8B34-F6E8F81E2004}"/>
              </a:ext>
            </a:extLst>
          </p:cNvPr>
          <p:cNvCxnSpPr>
            <a:cxnSpLocks/>
          </p:cNvCxnSpPr>
          <p:nvPr/>
        </p:nvCxnSpPr>
        <p:spPr>
          <a:xfrm flipV="1">
            <a:off x="6269939" y="2784681"/>
            <a:ext cx="0" cy="3061856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sp>
        <p:nvSpPr>
          <p:cNvPr id="221" name="TextBox 220">
            <a:extLst>
              <a:ext uri="{FF2B5EF4-FFF2-40B4-BE49-F238E27FC236}">
                <a16:creationId xmlns:a16="http://schemas.microsoft.com/office/drawing/2014/main" id="{D0F9FC92-D026-4AC0-89D8-32A828BEB7A5}"/>
              </a:ext>
            </a:extLst>
          </p:cNvPr>
          <p:cNvSpPr txBox="1"/>
          <p:nvPr/>
        </p:nvSpPr>
        <p:spPr>
          <a:xfrm>
            <a:off x="5460946" y="5509301"/>
            <a:ext cx="787993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kern="0" dirty="0">
                <a:solidFill>
                  <a:srgbClr val="A7A7A7">
                    <a:lumMod val="75000"/>
                  </a:srgbClr>
                </a:solidFill>
                <a:latin typeface="Helvetica Neue Light"/>
                <a:cs typeface="Helvetica Neue Light"/>
                <a:sym typeface="Helvetica Neue Light"/>
              </a:rPr>
              <a:t>Телеком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56AFE30-48D1-4F59-8F56-30E3F4C0DA9B}"/>
              </a:ext>
            </a:extLst>
          </p:cNvPr>
          <p:cNvSpPr txBox="1"/>
          <p:nvPr/>
        </p:nvSpPr>
        <p:spPr>
          <a:xfrm>
            <a:off x="6321507" y="5513875"/>
            <a:ext cx="679272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kern="0" dirty="0">
                <a:solidFill>
                  <a:srgbClr val="A7A7A7">
                    <a:lumMod val="75000"/>
                  </a:srgbClr>
                </a:solidFill>
                <a:latin typeface="Helvetica Neue Light"/>
                <a:cs typeface="Helvetica Neue Light"/>
                <a:sym typeface="Helvetica Neue Light"/>
              </a:rPr>
              <a:t>Ритейл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68AD83B7-A51C-4635-AB35-E15C8A96A655}"/>
              </a:ext>
            </a:extLst>
          </p:cNvPr>
          <p:cNvCxnSpPr>
            <a:cxnSpLocks/>
          </p:cNvCxnSpPr>
          <p:nvPr/>
        </p:nvCxnSpPr>
        <p:spPr>
          <a:xfrm flipV="1">
            <a:off x="7115717" y="2784681"/>
            <a:ext cx="0" cy="3061856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7BA7ED77-63A5-4477-8E68-10093A21588C}"/>
              </a:ext>
            </a:extLst>
          </p:cNvPr>
          <p:cNvSpPr txBox="1"/>
          <p:nvPr/>
        </p:nvSpPr>
        <p:spPr>
          <a:xfrm>
            <a:off x="7168143" y="5527106"/>
            <a:ext cx="679272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kern="0" dirty="0">
                <a:solidFill>
                  <a:srgbClr val="A7A7A7">
                    <a:lumMod val="75000"/>
                  </a:srgbClr>
                </a:solidFill>
                <a:latin typeface="Helvetica Neue Light"/>
                <a:cs typeface="Helvetica Neue Light"/>
                <a:sym typeface="Helvetica Neue Light"/>
              </a:rPr>
              <a:t>Прочие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68BE1FDC-3F8A-4629-9BFF-9ECED12C09AD}"/>
              </a:ext>
            </a:extLst>
          </p:cNvPr>
          <p:cNvSpPr txBox="1"/>
          <p:nvPr/>
        </p:nvSpPr>
        <p:spPr>
          <a:xfrm>
            <a:off x="9241198" y="621290"/>
            <a:ext cx="927764" cy="3074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 Light"/>
              </a:rPr>
              <a:t>Каналы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86956F0F-6765-4C20-A324-8F945367088D}"/>
              </a:ext>
            </a:extLst>
          </p:cNvPr>
          <p:cNvSpPr/>
          <p:nvPr/>
        </p:nvSpPr>
        <p:spPr>
          <a:xfrm>
            <a:off x="1377664" y="5915719"/>
            <a:ext cx="9797359" cy="689634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Контакт-центры, интеграторы, </a:t>
            </a:r>
            <a:r>
              <a:rPr lang="en-US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CRM-</a:t>
            </a:r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системы и прочие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6951359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5"/>
          <p:cNvSpPr/>
          <p:nvPr/>
        </p:nvSpPr>
        <p:spPr>
          <a:xfrm>
            <a:off x="1374620" y="997928"/>
            <a:ext cx="9800404" cy="4848609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latin typeface="+mj-lt"/>
                <a:ea typeface="+mj-ea"/>
                <a:cs typeface="+mj-cs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2" name="Google Shape;1551;p58">
            <a:extLst>
              <a:ext uri="{FF2B5EF4-FFF2-40B4-BE49-F238E27FC236}">
                <a16:creationId xmlns:a16="http://schemas.microsoft.com/office/drawing/2014/main" id="{75FF0DA0-23E1-4E0A-A216-2C0975B6B2DC}"/>
              </a:ext>
            </a:extLst>
          </p:cNvPr>
          <p:cNvSpPr txBox="1"/>
          <p:nvPr/>
        </p:nvSpPr>
        <p:spPr>
          <a:xfrm>
            <a:off x="1754709" y="225906"/>
            <a:ext cx="4757522" cy="414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699" tIns="45699" rIns="45699" bIns="45699">
            <a:spAutoFit/>
          </a:bodyPr>
          <a:lstStyle>
            <a:lvl1pPr>
              <a:lnSpc>
                <a:spcPct val="130000"/>
              </a:lnSpc>
              <a:defRPr sz="18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kern="0" dirty="0"/>
              <a:t>Рынок разговорного ИИ и смежные рынки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FB18EED-ADBE-4464-808D-1B41259F3382}"/>
              </a:ext>
            </a:extLst>
          </p:cNvPr>
          <p:cNvSpPr txBox="1"/>
          <p:nvPr/>
        </p:nvSpPr>
        <p:spPr>
          <a:xfrm>
            <a:off x="4754117" y="5523447"/>
            <a:ext cx="660881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0" dirty="0">
                <a:solidFill>
                  <a:srgbClr val="A7A7A7">
                    <a:lumMod val="75000"/>
                  </a:srgbClr>
                </a:solidFill>
                <a:latin typeface="Helvetica Neue Light"/>
                <a:cs typeface="Helvetica Neue Light"/>
                <a:sym typeface="Helvetica Neue Light"/>
              </a:rPr>
              <a:t>BFSI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69875163-5404-490F-9EF5-FD6EA4E3D292}"/>
              </a:ext>
            </a:extLst>
          </p:cNvPr>
          <p:cNvSpPr txBox="1"/>
          <p:nvPr/>
        </p:nvSpPr>
        <p:spPr>
          <a:xfrm>
            <a:off x="1878321" y="668313"/>
            <a:ext cx="2460683" cy="3074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kern="0" spc="20" dirty="0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latin typeface="Helvetica Neue"/>
                <a:cs typeface="Helvetica Neue"/>
                <a:sym typeface="Helvetica Neue Light"/>
              </a:rPr>
              <a:t>Платформы и инструменты</a:t>
            </a:r>
            <a:endParaRPr kumimoji="0" lang="ru-RU" sz="1200" b="1" i="0" u="none" strike="noStrike" kern="0" cap="none" spc="20" normalizeH="0" baseline="0" noProof="0" dirty="0">
              <a:ln>
                <a:noFill/>
              </a:ln>
              <a:gradFill flip="none" rotWithShape="1">
                <a:gsLst>
                  <a:gs pos="654">
                    <a:srgbClr val="00FDFF"/>
                  </a:gs>
                  <a:gs pos="100000">
                    <a:srgbClr val="0096FF"/>
                  </a:gs>
                </a:gsLst>
                <a:lin ang="18000000" scaled="0"/>
              </a:gradFill>
              <a:effectLst/>
              <a:uLnTx/>
              <a:uFillTx/>
              <a:latin typeface="Helvetica Neue"/>
              <a:cs typeface="Helvetica Neue"/>
              <a:sym typeface="Helvetica Neue Light"/>
            </a:endParaRP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DA2D467A-FCE2-4A6E-AA1B-F6655E2FE9B6}"/>
              </a:ext>
            </a:extLst>
          </p:cNvPr>
          <p:cNvSpPr txBox="1"/>
          <p:nvPr/>
        </p:nvSpPr>
        <p:spPr>
          <a:xfrm>
            <a:off x="5460946" y="665585"/>
            <a:ext cx="1899138" cy="3074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 Light"/>
              </a:rPr>
              <a:t>Решения и сервисы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4114D3-00A4-4C9D-9B1E-57CA330EC09B}"/>
              </a:ext>
            </a:extLst>
          </p:cNvPr>
          <p:cNvSpPr/>
          <p:nvPr/>
        </p:nvSpPr>
        <p:spPr>
          <a:xfrm>
            <a:off x="1373646" y="998197"/>
            <a:ext cx="3182816" cy="903341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Речевые технологии (</a:t>
            </a:r>
            <a:r>
              <a:rPr lang="en-US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ASR/TTS/Biometry)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7C95FAED-D96B-40CC-8A39-300A6177C8A2}"/>
              </a:ext>
            </a:extLst>
          </p:cNvPr>
          <p:cNvSpPr/>
          <p:nvPr/>
        </p:nvSpPr>
        <p:spPr>
          <a:xfrm>
            <a:off x="4556462" y="1001559"/>
            <a:ext cx="3435746" cy="1765001"/>
          </a:xfrm>
          <a:prstGeom prst="rect">
            <a:avLst/>
          </a:prstGeom>
          <a:solidFill>
            <a:srgbClr val="66143E"/>
          </a:solidFill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Решения для государственных и муниципальных учреждений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E81493A8-BD21-4374-BB6B-6B9635DB9A66}"/>
              </a:ext>
            </a:extLst>
          </p:cNvPr>
          <p:cNvSpPr/>
          <p:nvPr/>
        </p:nvSpPr>
        <p:spPr>
          <a:xfrm>
            <a:off x="7992208" y="997953"/>
            <a:ext cx="3182816" cy="1301226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Голосовые мета-ассистенты и умные устройства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208CA574-C31C-492F-92BB-1C154BD03023}"/>
              </a:ext>
            </a:extLst>
          </p:cNvPr>
          <p:cNvSpPr/>
          <p:nvPr/>
        </p:nvSpPr>
        <p:spPr>
          <a:xfrm>
            <a:off x="1373646" y="1893558"/>
            <a:ext cx="3182816" cy="524328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Платформы речевой аналитики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A563E983-5239-4F07-8A1A-1B51B106F5BD}"/>
              </a:ext>
            </a:extLst>
          </p:cNvPr>
          <p:cNvSpPr/>
          <p:nvPr/>
        </p:nvSpPr>
        <p:spPr>
          <a:xfrm>
            <a:off x="7992208" y="2299179"/>
            <a:ext cx="3182816" cy="1301226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Телефония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FED4AEEA-1EA2-4C23-8206-FA6AA74F86A8}"/>
              </a:ext>
            </a:extLst>
          </p:cNvPr>
          <p:cNvSpPr/>
          <p:nvPr/>
        </p:nvSpPr>
        <p:spPr>
          <a:xfrm>
            <a:off x="7992208" y="3600405"/>
            <a:ext cx="3182816" cy="1301226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en-US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Messaging</a:t>
            </a: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87A14EAC-BE25-4F86-A4FF-2938C0593D43}"/>
              </a:ext>
            </a:extLst>
          </p:cNvPr>
          <p:cNvSpPr/>
          <p:nvPr/>
        </p:nvSpPr>
        <p:spPr>
          <a:xfrm>
            <a:off x="7992208" y="4901631"/>
            <a:ext cx="3182816" cy="944906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Веб-чаты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C694FD9D-2896-42A8-8117-59780F4EA660}"/>
              </a:ext>
            </a:extLst>
          </p:cNvPr>
          <p:cNvSpPr/>
          <p:nvPr/>
        </p:nvSpPr>
        <p:spPr>
          <a:xfrm>
            <a:off x="1375112" y="2417055"/>
            <a:ext cx="3182816" cy="513937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en-US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No-code/Low-code </a:t>
            </a:r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конструкторы ботов и сценариев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9CF1940-4234-4D10-AB31-375D413B8F3B}"/>
              </a:ext>
            </a:extLst>
          </p:cNvPr>
          <p:cNvSpPr/>
          <p:nvPr/>
        </p:nvSpPr>
        <p:spPr>
          <a:xfrm>
            <a:off x="1373646" y="2933403"/>
            <a:ext cx="3182816" cy="95079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en-US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NLP/NLU/DM </a:t>
            </a:r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платформы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C142A1B4-C5E0-4CE8-BAE1-F1251167FA42}"/>
              </a:ext>
            </a:extLst>
          </p:cNvPr>
          <p:cNvSpPr/>
          <p:nvPr/>
        </p:nvSpPr>
        <p:spPr>
          <a:xfrm>
            <a:off x="1370335" y="3888383"/>
            <a:ext cx="3182816" cy="50616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Библиотеки, </a:t>
            </a:r>
            <a:r>
              <a:rPr lang="en-US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SDK, </a:t>
            </a:r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модели и хабы</a:t>
            </a:r>
            <a:r>
              <a:rPr lang="en-US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 </a:t>
            </a:r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моделей</a:t>
            </a:r>
            <a:r>
              <a:rPr lang="en-US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, </a:t>
            </a:r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алгоритмы 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9BE6B176-D349-4534-9F9F-65D8F14A88BD}"/>
              </a:ext>
            </a:extLst>
          </p:cNvPr>
          <p:cNvSpPr/>
          <p:nvPr/>
        </p:nvSpPr>
        <p:spPr>
          <a:xfrm>
            <a:off x="1370335" y="4398732"/>
            <a:ext cx="3182816" cy="763263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Платформы поиска и извлечения данных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489C7614-E9DF-466C-8987-1003D58B19F3}"/>
              </a:ext>
            </a:extLst>
          </p:cNvPr>
          <p:cNvSpPr/>
          <p:nvPr/>
        </p:nvSpPr>
        <p:spPr>
          <a:xfrm>
            <a:off x="1377665" y="5161087"/>
            <a:ext cx="3182816" cy="689634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Платформы машинного перевода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C07387D-CF57-44C8-9045-9081B0250887}"/>
              </a:ext>
            </a:extLst>
          </p:cNvPr>
          <p:cNvSpPr/>
          <p:nvPr/>
        </p:nvSpPr>
        <p:spPr>
          <a:xfrm>
            <a:off x="4552066" y="2769661"/>
            <a:ext cx="3435746" cy="1173691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Исходящие телефонные коммуникации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AF4D27A5-C2FF-4F22-9235-7D46F7C86649}"/>
              </a:ext>
            </a:extLst>
          </p:cNvPr>
          <p:cNvSpPr/>
          <p:nvPr/>
        </p:nvSpPr>
        <p:spPr>
          <a:xfrm>
            <a:off x="4558472" y="3942133"/>
            <a:ext cx="3435746" cy="1904404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ru-RU" sz="1200" kern="0" dirty="0" err="1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Кастом</a:t>
            </a:r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 ассистенты, решения для клиентской поддержки, навыки для ассистентов, входящие </a:t>
            </a:r>
            <a:r>
              <a:rPr lang="en-US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IVR</a:t>
            </a:r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, решения для рекрутинга и </a:t>
            </a:r>
            <a:r>
              <a:rPr lang="en-US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HR</a:t>
            </a:r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 и другие.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60C7E380-AAF3-46EF-AB0A-1C225AA054D1}"/>
              </a:ext>
            </a:extLst>
          </p:cNvPr>
          <p:cNvCxnSpPr>
            <a:cxnSpLocks/>
          </p:cNvCxnSpPr>
          <p:nvPr/>
        </p:nvCxnSpPr>
        <p:spPr>
          <a:xfrm flipV="1">
            <a:off x="5418994" y="2755572"/>
            <a:ext cx="0" cy="3061856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1359DDAB-E7AD-47BA-8B34-F6E8F81E2004}"/>
              </a:ext>
            </a:extLst>
          </p:cNvPr>
          <p:cNvCxnSpPr>
            <a:cxnSpLocks/>
          </p:cNvCxnSpPr>
          <p:nvPr/>
        </p:nvCxnSpPr>
        <p:spPr>
          <a:xfrm flipV="1">
            <a:off x="6269939" y="2784681"/>
            <a:ext cx="0" cy="3061856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sp>
        <p:nvSpPr>
          <p:cNvPr id="221" name="TextBox 220">
            <a:extLst>
              <a:ext uri="{FF2B5EF4-FFF2-40B4-BE49-F238E27FC236}">
                <a16:creationId xmlns:a16="http://schemas.microsoft.com/office/drawing/2014/main" id="{D0F9FC92-D026-4AC0-89D8-32A828BEB7A5}"/>
              </a:ext>
            </a:extLst>
          </p:cNvPr>
          <p:cNvSpPr txBox="1"/>
          <p:nvPr/>
        </p:nvSpPr>
        <p:spPr>
          <a:xfrm>
            <a:off x="5460946" y="5509301"/>
            <a:ext cx="787993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kern="0" dirty="0">
                <a:solidFill>
                  <a:srgbClr val="A7A7A7">
                    <a:lumMod val="75000"/>
                  </a:srgbClr>
                </a:solidFill>
                <a:latin typeface="Helvetica Neue Light"/>
                <a:cs typeface="Helvetica Neue Light"/>
                <a:sym typeface="Helvetica Neue Light"/>
              </a:rPr>
              <a:t>Телеком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56AFE30-48D1-4F59-8F56-30E3F4C0DA9B}"/>
              </a:ext>
            </a:extLst>
          </p:cNvPr>
          <p:cNvSpPr txBox="1"/>
          <p:nvPr/>
        </p:nvSpPr>
        <p:spPr>
          <a:xfrm>
            <a:off x="6321507" y="5513875"/>
            <a:ext cx="679272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kern="0" dirty="0">
                <a:solidFill>
                  <a:srgbClr val="A7A7A7">
                    <a:lumMod val="75000"/>
                  </a:srgbClr>
                </a:solidFill>
                <a:latin typeface="Helvetica Neue Light"/>
                <a:cs typeface="Helvetica Neue Light"/>
                <a:sym typeface="Helvetica Neue Light"/>
              </a:rPr>
              <a:t>Ритейл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68AD83B7-A51C-4635-AB35-E15C8A96A655}"/>
              </a:ext>
            </a:extLst>
          </p:cNvPr>
          <p:cNvCxnSpPr>
            <a:cxnSpLocks/>
          </p:cNvCxnSpPr>
          <p:nvPr/>
        </p:nvCxnSpPr>
        <p:spPr>
          <a:xfrm flipV="1">
            <a:off x="7115717" y="2784681"/>
            <a:ext cx="0" cy="3061856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7BA7ED77-63A5-4477-8E68-10093A21588C}"/>
              </a:ext>
            </a:extLst>
          </p:cNvPr>
          <p:cNvSpPr txBox="1"/>
          <p:nvPr/>
        </p:nvSpPr>
        <p:spPr>
          <a:xfrm>
            <a:off x="7168143" y="5527106"/>
            <a:ext cx="679272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kern="0" dirty="0">
                <a:solidFill>
                  <a:srgbClr val="A7A7A7">
                    <a:lumMod val="75000"/>
                  </a:srgbClr>
                </a:solidFill>
                <a:latin typeface="Helvetica Neue Light"/>
                <a:cs typeface="Helvetica Neue Light"/>
                <a:sym typeface="Helvetica Neue Light"/>
              </a:rPr>
              <a:t>Прочие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68BE1FDC-3F8A-4629-9BFF-9ECED12C09AD}"/>
              </a:ext>
            </a:extLst>
          </p:cNvPr>
          <p:cNvSpPr txBox="1"/>
          <p:nvPr/>
        </p:nvSpPr>
        <p:spPr>
          <a:xfrm>
            <a:off x="9241198" y="621290"/>
            <a:ext cx="927764" cy="3074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 Light"/>
              </a:rPr>
              <a:t>Каналы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86956F0F-6765-4C20-A324-8F945367088D}"/>
              </a:ext>
            </a:extLst>
          </p:cNvPr>
          <p:cNvSpPr/>
          <p:nvPr/>
        </p:nvSpPr>
        <p:spPr>
          <a:xfrm>
            <a:off x="1377664" y="5915719"/>
            <a:ext cx="9797359" cy="689634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Контакт-центры, интеграторы, </a:t>
            </a:r>
            <a:r>
              <a:rPr lang="en-US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CRM-</a:t>
            </a:r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системы и прочие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34644C-8585-43D7-9F2F-07243C32D081}"/>
              </a:ext>
            </a:extLst>
          </p:cNvPr>
          <p:cNvSpPr txBox="1"/>
          <p:nvPr/>
        </p:nvSpPr>
        <p:spPr>
          <a:xfrm>
            <a:off x="4770828" y="5513875"/>
            <a:ext cx="660881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0" dirty="0">
                <a:solidFill>
                  <a:srgbClr val="A7A7A7">
                    <a:lumMod val="75000"/>
                  </a:srgbClr>
                </a:solidFill>
                <a:latin typeface="Helvetica Neue Light"/>
                <a:cs typeface="Helvetica Neue Light"/>
                <a:sym typeface="Helvetica Neue Light"/>
              </a:rPr>
              <a:t>BFSI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9454514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5"/>
          <p:cNvSpPr/>
          <p:nvPr/>
        </p:nvSpPr>
        <p:spPr>
          <a:xfrm>
            <a:off x="1374620" y="997928"/>
            <a:ext cx="9800404" cy="4848609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latin typeface="+mj-lt"/>
                <a:ea typeface="+mj-ea"/>
                <a:cs typeface="+mj-cs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2" name="Google Shape;1551;p58">
            <a:extLst>
              <a:ext uri="{FF2B5EF4-FFF2-40B4-BE49-F238E27FC236}">
                <a16:creationId xmlns:a16="http://schemas.microsoft.com/office/drawing/2014/main" id="{75FF0DA0-23E1-4E0A-A216-2C0975B6B2DC}"/>
              </a:ext>
            </a:extLst>
          </p:cNvPr>
          <p:cNvSpPr txBox="1"/>
          <p:nvPr/>
        </p:nvSpPr>
        <p:spPr>
          <a:xfrm>
            <a:off x="1754709" y="225906"/>
            <a:ext cx="4757522" cy="414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699" tIns="45699" rIns="45699" bIns="45699">
            <a:spAutoFit/>
          </a:bodyPr>
          <a:lstStyle>
            <a:lvl1pPr>
              <a:lnSpc>
                <a:spcPct val="130000"/>
              </a:lnSpc>
              <a:defRPr sz="18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kern="0" dirty="0"/>
              <a:t>Рынок разговорного ИИ и смежные рынки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FB18EED-ADBE-4464-808D-1B41259F3382}"/>
              </a:ext>
            </a:extLst>
          </p:cNvPr>
          <p:cNvSpPr txBox="1"/>
          <p:nvPr/>
        </p:nvSpPr>
        <p:spPr>
          <a:xfrm>
            <a:off x="4754117" y="5523447"/>
            <a:ext cx="660881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0" dirty="0">
                <a:solidFill>
                  <a:srgbClr val="A7A7A7">
                    <a:lumMod val="75000"/>
                  </a:srgbClr>
                </a:solidFill>
                <a:latin typeface="Helvetica Neue Light"/>
                <a:cs typeface="Helvetica Neue Light"/>
                <a:sym typeface="Helvetica Neue Light"/>
              </a:rPr>
              <a:t>BFSI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69875163-5404-490F-9EF5-FD6EA4E3D292}"/>
              </a:ext>
            </a:extLst>
          </p:cNvPr>
          <p:cNvSpPr txBox="1"/>
          <p:nvPr/>
        </p:nvSpPr>
        <p:spPr>
          <a:xfrm>
            <a:off x="1878321" y="668313"/>
            <a:ext cx="2460683" cy="3074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kern="0" spc="20" dirty="0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latin typeface="Helvetica Neue"/>
                <a:cs typeface="Helvetica Neue"/>
                <a:sym typeface="Helvetica Neue Light"/>
              </a:rPr>
              <a:t>Платформы и инструменты</a:t>
            </a:r>
            <a:endParaRPr kumimoji="0" lang="ru-RU" sz="1200" b="1" i="0" u="none" strike="noStrike" kern="0" cap="none" spc="20" normalizeH="0" baseline="0" noProof="0" dirty="0">
              <a:ln>
                <a:noFill/>
              </a:ln>
              <a:gradFill flip="none" rotWithShape="1">
                <a:gsLst>
                  <a:gs pos="654">
                    <a:srgbClr val="00FDFF"/>
                  </a:gs>
                  <a:gs pos="100000">
                    <a:srgbClr val="0096FF"/>
                  </a:gs>
                </a:gsLst>
                <a:lin ang="18000000" scaled="0"/>
              </a:gradFill>
              <a:effectLst/>
              <a:uLnTx/>
              <a:uFillTx/>
              <a:latin typeface="Helvetica Neue"/>
              <a:cs typeface="Helvetica Neue"/>
              <a:sym typeface="Helvetica Neue Light"/>
            </a:endParaRP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DA2D467A-FCE2-4A6E-AA1B-F6655E2FE9B6}"/>
              </a:ext>
            </a:extLst>
          </p:cNvPr>
          <p:cNvSpPr txBox="1"/>
          <p:nvPr/>
        </p:nvSpPr>
        <p:spPr>
          <a:xfrm>
            <a:off x="5460946" y="665585"/>
            <a:ext cx="1899138" cy="3074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 Light"/>
              </a:rPr>
              <a:t>Решения и сервисы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4114D3-00A4-4C9D-9B1E-57CA330EC09B}"/>
              </a:ext>
            </a:extLst>
          </p:cNvPr>
          <p:cNvSpPr/>
          <p:nvPr/>
        </p:nvSpPr>
        <p:spPr>
          <a:xfrm>
            <a:off x="1373646" y="998197"/>
            <a:ext cx="3182816" cy="903341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Речевые технологии (</a:t>
            </a:r>
            <a:r>
              <a:rPr lang="en-US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ASR/TTS/Biometry)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7C95FAED-D96B-40CC-8A39-300A6177C8A2}"/>
              </a:ext>
            </a:extLst>
          </p:cNvPr>
          <p:cNvSpPr/>
          <p:nvPr/>
        </p:nvSpPr>
        <p:spPr>
          <a:xfrm>
            <a:off x="4556462" y="1001559"/>
            <a:ext cx="3435746" cy="1765001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Решения для государственных и муниципальных учреждений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E81493A8-BD21-4374-BB6B-6B9635DB9A66}"/>
              </a:ext>
            </a:extLst>
          </p:cNvPr>
          <p:cNvSpPr/>
          <p:nvPr/>
        </p:nvSpPr>
        <p:spPr>
          <a:xfrm>
            <a:off x="7992208" y="997953"/>
            <a:ext cx="3182816" cy="1301226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Голосовые мета-ассистенты и умные устройства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208CA574-C31C-492F-92BB-1C154BD03023}"/>
              </a:ext>
            </a:extLst>
          </p:cNvPr>
          <p:cNvSpPr/>
          <p:nvPr/>
        </p:nvSpPr>
        <p:spPr>
          <a:xfrm>
            <a:off x="1373646" y="1893558"/>
            <a:ext cx="3182816" cy="524328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Платформы речевой аналитики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A563E983-5239-4F07-8A1A-1B51B106F5BD}"/>
              </a:ext>
            </a:extLst>
          </p:cNvPr>
          <p:cNvSpPr/>
          <p:nvPr/>
        </p:nvSpPr>
        <p:spPr>
          <a:xfrm>
            <a:off x="7992208" y="2299179"/>
            <a:ext cx="3182816" cy="1301226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Телефония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FED4AEEA-1EA2-4C23-8206-FA6AA74F86A8}"/>
              </a:ext>
            </a:extLst>
          </p:cNvPr>
          <p:cNvSpPr/>
          <p:nvPr/>
        </p:nvSpPr>
        <p:spPr>
          <a:xfrm>
            <a:off x="7992208" y="3600405"/>
            <a:ext cx="3182816" cy="1301226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en-US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Messaging</a:t>
            </a: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87A14EAC-BE25-4F86-A4FF-2938C0593D43}"/>
              </a:ext>
            </a:extLst>
          </p:cNvPr>
          <p:cNvSpPr/>
          <p:nvPr/>
        </p:nvSpPr>
        <p:spPr>
          <a:xfrm>
            <a:off x="7992208" y="4901631"/>
            <a:ext cx="3182816" cy="944906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Веб-чаты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C694FD9D-2896-42A8-8117-59780F4EA660}"/>
              </a:ext>
            </a:extLst>
          </p:cNvPr>
          <p:cNvSpPr/>
          <p:nvPr/>
        </p:nvSpPr>
        <p:spPr>
          <a:xfrm>
            <a:off x="1375112" y="2417055"/>
            <a:ext cx="3182816" cy="513937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en-US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No-code/Low-code </a:t>
            </a:r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конструкторы ботов и сценариев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9CF1940-4234-4D10-AB31-375D413B8F3B}"/>
              </a:ext>
            </a:extLst>
          </p:cNvPr>
          <p:cNvSpPr/>
          <p:nvPr/>
        </p:nvSpPr>
        <p:spPr>
          <a:xfrm>
            <a:off x="1373646" y="2933403"/>
            <a:ext cx="3182816" cy="95079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en-US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NLP/NLU/DM </a:t>
            </a:r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платформы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C142A1B4-C5E0-4CE8-BAE1-F1251167FA42}"/>
              </a:ext>
            </a:extLst>
          </p:cNvPr>
          <p:cNvSpPr/>
          <p:nvPr/>
        </p:nvSpPr>
        <p:spPr>
          <a:xfrm>
            <a:off x="1370335" y="3888383"/>
            <a:ext cx="3182816" cy="506165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Библиотеки</a:t>
            </a:r>
            <a:r>
              <a:rPr lang="ru-RU" sz="1200" kern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, </a:t>
            </a:r>
            <a:r>
              <a:rPr lang="en-US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SDK, </a:t>
            </a:r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модели </a:t>
            </a:r>
            <a:r>
              <a:rPr lang="ru-RU" sz="1200" kern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и хабы</a:t>
            </a:r>
            <a:r>
              <a:rPr lang="en-US" sz="1200" kern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 </a:t>
            </a:r>
            <a:r>
              <a:rPr lang="ru-RU" sz="1200" kern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моделей</a:t>
            </a:r>
            <a:r>
              <a:rPr lang="en-US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, </a:t>
            </a:r>
            <a:r>
              <a:rPr lang="ru-RU" sz="1200" kern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алгоритмы 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9BE6B176-D349-4534-9F9F-65D8F14A88BD}"/>
              </a:ext>
            </a:extLst>
          </p:cNvPr>
          <p:cNvSpPr/>
          <p:nvPr/>
        </p:nvSpPr>
        <p:spPr>
          <a:xfrm>
            <a:off x="1370335" y="4398732"/>
            <a:ext cx="3182816" cy="763263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Платформы поиска и извлечения данных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489C7614-E9DF-466C-8987-1003D58B19F3}"/>
              </a:ext>
            </a:extLst>
          </p:cNvPr>
          <p:cNvSpPr/>
          <p:nvPr/>
        </p:nvSpPr>
        <p:spPr>
          <a:xfrm>
            <a:off x="1377665" y="5161087"/>
            <a:ext cx="3182816" cy="689634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Платформы машинного перевода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C07387D-CF57-44C8-9045-9081B0250887}"/>
              </a:ext>
            </a:extLst>
          </p:cNvPr>
          <p:cNvSpPr/>
          <p:nvPr/>
        </p:nvSpPr>
        <p:spPr>
          <a:xfrm>
            <a:off x="4552066" y="2769661"/>
            <a:ext cx="3435746" cy="1173691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Исходящие телефонные коммуникации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AF4D27A5-C2FF-4F22-9235-7D46F7C86649}"/>
              </a:ext>
            </a:extLst>
          </p:cNvPr>
          <p:cNvSpPr/>
          <p:nvPr/>
        </p:nvSpPr>
        <p:spPr>
          <a:xfrm>
            <a:off x="4558472" y="3942133"/>
            <a:ext cx="3435746" cy="1904404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ru-RU" sz="1200" kern="0" dirty="0" err="1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Кастом</a:t>
            </a:r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 ассистенты, решения для клиентской поддержки, навыки для ассистентов, входящие </a:t>
            </a:r>
            <a:r>
              <a:rPr lang="en-US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IVR</a:t>
            </a:r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, решения для рекрутинга и </a:t>
            </a:r>
            <a:r>
              <a:rPr lang="en-US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HR</a:t>
            </a:r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 и другие.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60C7E380-AAF3-46EF-AB0A-1C225AA054D1}"/>
              </a:ext>
            </a:extLst>
          </p:cNvPr>
          <p:cNvCxnSpPr>
            <a:cxnSpLocks/>
          </p:cNvCxnSpPr>
          <p:nvPr/>
        </p:nvCxnSpPr>
        <p:spPr>
          <a:xfrm flipV="1">
            <a:off x="5418994" y="2755572"/>
            <a:ext cx="0" cy="3061856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1359DDAB-E7AD-47BA-8B34-F6E8F81E2004}"/>
              </a:ext>
            </a:extLst>
          </p:cNvPr>
          <p:cNvCxnSpPr>
            <a:cxnSpLocks/>
          </p:cNvCxnSpPr>
          <p:nvPr/>
        </p:nvCxnSpPr>
        <p:spPr>
          <a:xfrm flipV="1">
            <a:off x="6269939" y="2784681"/>
            <a:ext cx="0" cy="3061856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sp>
        <p:nvSpPr>
          <p:cNvPr id="221" name="TextBox 220">
            <a:extLst>
              <a:ext uri="{FF2B5EF4-FFF2-40B4-BE49-F238E27FC236}">
                <a16:creationId xmlns:a16="http://schemas.microsoft.com/office/drawing/2014/main" id="{D0F9FC92-D026-4AC0-89D8-32A828BEB7A5}"/>
              </a:ext>
            </a:extLst>
          </p:cNvPr>
          <p:cNvSpPr txBox="1"/>
          <p:nvPr/>
        </p:nvSpPr>
        <p:spPr>
          <a:xfrm>
            <a:off x="5460946" y="5509301"/>
            <a:ext cx="787993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kern="0" dirty="0">
                <a:solidFill>
                  <a:srgbClr val="A7A7A7">
                    <a:lumMod val="75000"/>
                  </a:srgbClr>
                </a:solidFill>
                <a:latin typeface="Helvetica Neue Light"/>
                <a:cs typeface="Helvetica Neue Light"/>
                <a:sym typeface="Helvetica Neue Light"/>
              </a:rPr>
              <a:t>Телеком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56AFE30-48D1-4F59-8F56-30E3F4C0DA9B}"/>
              </a:ext>
            </a:extLst>
          </p:cNvPr>
          <p:cNvSpPr txBox="1"/>
          <p:nvPr/>
        </p:nvSpPr>
        <p:spPr>
          <a:xfrm>
            <a:off x="6321507" y="5513875"/>
            <a:ext cx="679272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kern="0" dirty="0">
                <a:solidFill>
                  <a:srgbClr val="A7A7A7">
                    <a:lumMod val="75000"/>
                  </a:srgbClr>
                </a:solidFill>
                <a:latin typeface="Helvetica Neue Light"/>
                <a:cs typeface="Helvetica Neue Light"/>
                <a:sym typeface="Helvetica Neue Light"/>
              </a:rPr>
              <a:t>Ритейл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68AD83B7-A51C-4635-AB35-E15C8A96A655}"/>
              </a:ext>
            </a:extLst>
          </p:cNvPr>
          <p:cNvCxnSpPr>
            <a:cxnSpLocks/>
          </p:cNvCxnSpPr>
          <p:nvPr/>
        </p:nvCxnSpPr>
        <p:spPr>
          <a:xfrm flipV="1">
            <a:off x="7115717" y="2784681"/>
            <a:ext cx="0" cy="3061856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7BA7ED77-63A5-4477-8E68-10093A21588C}"/>
              </a:ext>
            </a:extLst>
          </p:cNvPr>
          <p:cNvSpPr txBox="1"/>
          <p:nvPr/>
        </p:nvSpPr>
        <p:spPr>
          <a:xfrm>
            <a:off x="7168143" y="5527106"/>
            <a:ext cx="679272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kern="0" dirty="0">
                <a:solidFill>
                  <a:srgbClr val="A7A7A7">
                    <a:lumMod val="75000"/>
                  </a:srgbClr>
                </a:solidFill>
                <a:latin typeface="Helvetica Neue Light"/>
                <a:cs typeface="Helvetica Neue Light"/>
                <a:sym typeface="Helvetica Neue Light"/>
              </a:rPr>
              <a:t>Прочие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68BE1FDC-3F8A-4629-9BFF-9ECED12C09AD}"/>
              </a:ext>
            </a:extLst>
          </p:cNvPr>
          <p:cNvSpPr txBox="1"/>
          <p:nvPr/>
        </p:nvSpPr>
        <p:spPr>
          <a:xfrm>
            <a:off x="9241198" y="621290"/>
            <a:ext cx="927764" cy="3074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 Light"/>
              </a:rPr>
              <a:t>Каналы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86956F0F-6765-4C20-A324-8F945367088D}"/>
              </a:ext>
            </a:extLst>
          </p:cNvPr>
          <p:cNvSpPr/>
          <p:nvPr/>
        </p:nvSpPr>
        <p:spPr>
          <a:xfrm>
            <a:off x="1377664" y="5915719"/>
            <a:ext cx="9797359" cy="689634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Контакт-центры, интеграторы, </a:t>
            </a:r>
            <a:r>
              <a:rPr lang="en-US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CRM-</a:t>
            </a:r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системы и прочие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34644C-8585-43D7-9F2F-07243C32D081}"/>
              </a:ext>
            </a:extLst>
          </p:cNvPr>
          <p:cNvSpPr txBox="1"/>
          <p:nvPr/>
        </p:nvSpPr>
        <p:spPr>
          <a:xfrm>
            <a:off x="4770828" y="5513875"/>
            <a:ext cx="660881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0" dirty="0">
                <a:solidFill>
                  <a:srgbClr val="A7A7A7">
                    <a:lumMod val="75000"/>
                  </a:srgbClr>
                </a:solidFill>
                <a:latin typeface="Helvetica Neue Light"/>
                <a:cs typeface="Helvetica Neue Light"/>
                <a:sym typeface="Helvetica Neue Light"/>
              </a:rPr>
              <a:t>BFSI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699601720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5"/>
          <p:cNvSpPr/>
          <p:nvPr/>
        </p:nvSpPr>
        <p:spPr>
          <a:xfrm>
            <a:off x="1374620" y="1477108"/>
            <a:ext cx="9800404" cy="4848609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latin typeface="+mj-lt"/>
                <a:ea typeface="+mj-ea"/>
                <a:cs typeface="+mj-cs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2" name="Google Shape;1551;p58">
            <a:extLst>
              <a:ext uri="{FF2B5EF4-FFF2-40B4-BE49-F238E27FC236}">
                <a16:creationId xmlns:a16="http://schemas.microsoft.com/office/drawing/2014/main" id="{75FF0DA0-23E1-4E0A-A216-2C0975B6B2DC}"/>
              </a:ext>
            </a:extLst>
          </p:cNvPr>
          <p:cNvSpPr txBox="1"/>
          <p:nvPr/>
        </p:nvSpPr>
        <p:spPr>
          <a:xfrm>
            <a:off x="444655" y="256477"/>
            <a:ext cx="4757522" cy="414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699" tIns="45699" rIns="45699" bIns="45699">
            <a:spAutoFit/>
          </a:bodyPr>
          <a:lstStyle>
            <a:lvl1pPr>
              <a:lnSpc>
                <a:spcPct val="130000"/>
              </a:lnSpc>
              <a:defRPr sz="18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kern="0" dirty="0"/>
              <a:t>Рынок разговорного </a:t>
            </a:r>
            <a:r>
              <a:rPr lang="en-US" kern="0" dirty="0"/>
              <a:t>AI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69875163-5404-490F-9EF5-FD6EA4E3D292}"/>
              </a:ext>
            </a:extLst>
          </p:cNvPr>
          <p:cNvSpPr txBox="1"/>
          <p:nvPr/>
        </p:nvSpPr>
        <p:spPr>
          <a:xfrm>
            <a:off x="2652044" y="1095641"/>
            <a:ext cx="2460683" cy="3074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kern="0" spc="20" dirty="0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latin typeface="Helvetica Neue"/>
                <a:cs typeface="Helvetica Neue"/>
                <a:sym typeface="Helvetica Neue Light"/>
              </a:rPr>
              <a:t>Платформы и инструменты</a:t>
            </a:r>
            <a:endParaRPr kumimoji="0" lang="ru-RU" sz="1200" b="1" i="0" u="none" strike="noStrike" kern="0" cap="none" spc="20" normalizeH="0" baseline="0" noProof="0" dirty="0">
              <a:ln>
                <a:noFill/>
              </a:ln>
              <a:gradFill flip="none" rotWithShape="1">
                <a:gsLst>
                  <a:gs pos="654">
                    <a:srgbClr val="00FDFF"/>
                  </a:gs>
                  <a:gs pos="100000">
                    <a:srgbClr val="0096FF"/>
                  </a:gs>
                </a:gsLst>
                <a:lin ang="18000000" scaled="0"/>
              </a:gradFill>
              <a:effectLst/>
              <a:uLnTx/>
              <a:uFillTx/>
              <a:latin typeface="Helvetica Neue"/>
              <a:cs typeface="Helvetica Neue"/>
              <a:sym typeface="Helvetica Neue Light"/>
            </a:endParaRP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DA2D467A-FCE2-4A6E-AA1B-F6655E2FE9B6}"/>
              </a:ext>
            </a:extLst>
          </p:cNvPr>
          <p:cNvSpPr txBox="1"/>
          <p:nvPr/>
        </p:nvSpPr>
        <p:spPr>
          <a:xfrm>
            <a:off x="8064495" y="1105874"/>
            <a:ext cx="1840040" cy="3074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 Light"/>
              </a:rPr>
              <a:t>Решения и сервисы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4114D3-00A4-4C9D-9B1E-57CA330EC09B}"/>
              </a:ext>
            </a:extLst>
          </p:cNvPr>
          <p:cNvSpPr/>
          <p:nvPr/>
        </p:nvSpPr>
        <p:spPr>
          <a:xfrm>
            <a:off x="1373646" y="1486563"/>
            <a:ext cx="5082838" cy="1634722"/>
          </a:xfrm>
          <a:prstGeom prst="rect">
            <a:avLst/>
          </a:prstGeom>
          <a:solidFill>
            <a:srgbClr val="16040D"/>
          </a:solidFill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Речевые технологии (</a:t>
            </a:r>
            <a:r>
              <a:rPr lang="en-US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ASR/TTS/Biometry)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7C95FAED-D96B-40CC-8A39-300A6177C8A2}"/>
              </a:ext>
            </a:extLst>
          </p:cNvPr>
          <p:cNvSpPr/>
          <p:nvPr/>
        </p:nvSpPr>
        <p:spPr>
          <a:xfrm>
            <a:off x="6462346" y="1480739"/>
            <a:ext cx="4710664" cy="1765001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Решения для государственных и муниципальных учреждений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208CA574-C31C-492F-92BB-1C154BD03023}"/>
              </a:ext>
            </a:extLst>
          </p:cNvPr>
          <p:cNvSpPr/>
          <p:nvPr/>
        </p:nvSpPr>
        <p:spPr>
          <a:xfrm>
            <a:off x="1373646" y="3124386"/>
            <a:ext cx="5082838" cy="861541"/>
          </a:xfrm>
          <a:prstGeom prst="rect">
            <a:avLst/>
          </a:prstGeom>
          <a:solidFill>
            <a:srgbClr val="16040D"/>
          </a:solidFill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Платформы речевой аналитики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C694FD9D-2896-42A8-8117-59780F4EA660}"/>
              </a:ext>
            </a:extLst>
          </p:cNvPr>
          <p:cNvSpPr/>
          <p:nvPr/>
        </p:nvSpPr>
        <p:spPr>
          <a:xfrm>
            <a:off x="1375112" y="3969726"/>
            <a:ext cx="5082838" cy="769326"/>
          </a:xfrm>
          <a:prstGeom prst="rect">
            <a:avLst/>
          </a:prstGeom>
          <a:solidFill>
            <a:srgbClr val="16040D"/>
          </a:solidFill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en-US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No-code/Low-code </a:t>
            </a:r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конструкторы ботов и сценариев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9CF1940-4234-4D10-AB31-375D413B8F3B}"/>
              </a:ext>
            </a:extLst>
          </p:cNvPr>
          <p:cNvSpPr/>
          <p:nvPr/>
        </p:nvSpPr>
        <p:spPr>
          <a:xfrm>
            <a:off x="1373646" y="4739053"/>
            <a:ext cx="5082838" cy="1586663"/>
          </a:xfrm>
          <a:prstGeom prst="rect">
            <a:avLst/>
          </a:prstGeom>
          <a:solidFill>
            <a:srgbClr val="16040D"/>
          </a:solidFill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en-US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NLP/NLU/DM </a:t>
            </a:r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платформы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C07387D-CF57-44C8-9045-9081B0250887}"/>
              </a:ext>
            </a:extLst>
          </p:cNvPr>
          <p:cNvSpPr/>
          <p:nvPr/>
        </p:nvSpPr>
        <p:spPr>
          <a:xfrm>
            <a:off x="6457950" y="3248841"/>
            <a:ext cx="4710664" cy="1173691"/>
          </a:xfrm>
          <a:prstGeom prst="rect">
            <a:avLst/>
          </a:prstGeom>
          <a:solidFill>
            <a:srgbClr val="16040D"/>
          </a:solidFill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Исходящие телефонные коммуникации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AF4D27A5-C2FF-4F22-9235-7D46F7C86649}"/>
              </a:ext>
            </a:extLst>
          </p:cNvPr>
          <p:cNvSpPr/>
          <p:nvPr/>
        </p:nvSpPr>
        <p:spPr>
          <a:xfrm>
            <a:off x="6464356" y="4421313"/>
            <a:ext cx="4710664" cy="1904404"/>
          </a:xfrm>
          <a:prstGeom prst="rect">
            <a:avLst/>
          </a:prstGeom>
          <a:solidFill>
            <a:srgbClr val="16040D"/>
          </a:solidFill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algn="ctr" hangingPunct="0"/>
            <a:r>
              <a:rPr lang="ru-RU" sz="1200" kern="0" dirty="0" err="1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Кастом</a:t>
            </a:r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 ассистенты, решения для клиентской поддержки, навыки для ассистентов, входящие </a:t>
            </a:r>
            <a:r>
              <a:rPr lang="en-US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IVR</a:t>
            </a:r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, решения для рекрутинга и </a:t>
            </a:r>
            <a:r>
              <a:rPr lang="en-US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HR</a:t>
            </a:r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 и другие.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4803248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5"/>
          <p:cNvSpPr/>
          <p:nvPr/>
        </p:nvSpPr>
        <p:spPr>
          <a:xfrm>
            <a:off x="1374620" y="1477108"/>
            <a:ext cx="9800404" cy="4848609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latin typeface="+mj-lt"/>
                <a:ea typeface="+mj-ea"/>
                <a:cs typeface="+mj-cs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2" name="Google Shape;1551;p58">
            <a:extLst>
              <a:ext uri="{FF2B5EF4-FFF2-40B4-BE49-F238E27FC236}">
                <a16:creationId xmlns:a16="http://schemas.microsoft.com/office/drawing/2014/main" id="{75FF0DA0-23E1-4E0A-A216-2C0975B6B2DC}"/>
              </a:ext>
            </a:extLst>
          </p:cNvPr>
          <p:cNvSpPr txBox="1"/>
          <p:nvPr/>
        </p:nvSpPr>
        <p:spPr>
          <a:xfrm>
            <a:off x="444655" y="256477"/>
            <a:ext cx="4757522" cy="414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699" tIns="45699" rIns="45699" bIns="45699">
            <a:spAutoFit/>
          </a:bodyPr>
          <a:lstStyle>
            <a:lvl1pPr>
              <a:lnSpc>
                <a:spcPct val="130000"/>
              </a:lnSpc>
              <a:defRPr sz="18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kern="0" dirty="0"/>
              <a:t>Рынок разговорного </a:t>
            </a:r>
            <a:r>
              <a:rPr lang="en-US" kern="0" dirty="0"/>
              <a:t>AI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69875163-5404-490F-9EF5-FD6EA4E3D292}"/>
              </a:ext>
            </a:extLst>
          </p:cNvPr>
          <p:cNvSpPr txBox="1"/>
          <p:nvPr/>
        </p:nvSpPr>
        <p:spPr>
          <a:xfrm>
            <a:off x="2652044" y="1095641"/>
            <a:ext cx="2460683" cy="3074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kern="0" spc="20" dirty="0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latin typeface="Helvetica Neue"/>
                <a:cs typeface="Helvetica Neue"/>
                <a:sym typeface="Helvetica Neue Light"/>
              </a:rPr>
              <a:t>Платформы и инструменты</a:t>
            </a:r>
            <a:endParaRPr kumimoji="0" lang="ru-RU" sz="1200" b="1" i="0" u="none" strike="noStrike" kern="0" cap="none" spc="20" normalizeH="0" baseline="0" noProof="0" dirty="0">
              <a:ln>
                <a:noFill/>
              </a:ln>
              <a:gradFill flip="none" rotWithShape="1">
                <a:gsLst>
                  <a:gs pos="654">
                    <a:srgbClr val="00FDFF"/>
                  </a:gs>
                  <a:gs pos="100000">
                    <a:srgbClr val="0096FF"/>
                  </a:gs>
                </a:gsLst>
                <a:lin ang="18000000" scaled="0"/>
              </a:gradFill>
              <a:effectLst/>
              <a:uLnTx/>
              <a:uFillTx/>
              <a:latin typeface="Helvetica Neue"/>
              <a:cs typeface="Helvetica Neue"/>
              <a:sym typeface="Helvetica Neue Light"/>
            </a:endParaRP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DA2D467A-FCE2-4A6E-AA1B-F6655E2FE9B6}"/>
              </a:ext>
            </a:extLst>
          </p:cNvPr>
          <p:cNvSpPr txBox="1"/>
          <p:nvPr/>
        </p:nvSpPr>
        <p:spPr>
          <a:xfrm>
            <a:off x="8064495" y="1105874"/>
            <a:ext cx="1840040" cy="3074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 Light"/>
              </a:rPr>
              <a:t>Решения и сервисы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4114D3-00A4-4C9D-9B1E-57CA330EC09B}"/>
              </a:ext>
            </a:extLst>
          </p:cNvPr>
          <p:cNvSpPr/>
          <p:nvPr/>
        </p:nvSpPr>
        <p:spPr>
          <a:xfrm>
            <a:off x="1373646" y="1486563"/>
            <a:ext cx="5082838" cy="1634722"/>
          </a:xfrm>
          <a:prstGeom prst="rect">
            <a:avLst/>
          </a:prstGeom>
          <a:solidFill>
            <a:srgbClr val="16040D"/>
          </a:solidFill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b"/>
          <a:lstStyle/>
          <a:p>
            <a:pPr algn="ctr" hangingPunct="0"/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Речевые технологии (</a:t>
            </a:r>
            <a:r>
              <a:rPr lang="en-US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ASR/TTS/Biometry)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7C95FAED-D96B-40CC-8A39-300A6177C8A2}"/>
              </a:ext>
            </a:extLst>
          </p:cNvPr>
          <p:cNvSpPr/>
          <p:nvPr/>
        </p:nvSpPr>
        <p:spPr>
          <a:xfrm>
            <a:off x="6462346" y="1480739"/>
            <a:ext cx="4710664" cy="1765001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b"/>
          <a:lstStyle/>
          <a:p>
            <a:pPr algn="ctr" hangingPunct="0"/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Решения для государственных и муниципальных учреждений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208CA574-C31C-492F-92BB-1C154BD03023}"/>
              </a:ext>
            </a:extLst>
          </p:cNvPr>
          <p:cNvSpPr/>
          <p:nvPr/>
        </p:nvSpPr>
        <p:spPr>
          <a:xfrm>
            <a:off x="1373646" y="3124386"/>
            <a:ext cx="5082838" cy="861541"/>
          </a:xfrm>
          <a:prstGeom prst="rect">
            <a:avLst/>
          </a:prstGeom>
          <a:solidFill>
            <a:srgbClr val="16040D"/>
          </a:solidFill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b"/>
          <a:lstStyle/>
          <a:p>
            <a:pPr algn="ctr" hangingPunct="0"/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Платформы речевой аналитики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C694FD9D-2896-42A8-8117-59780F4EA660}"/>
              </a:ext>
            </a:extLst>
          </p:cNvPr>
          <p:cNvSpPr/>
          <p:nvPr/>
        </p:nvSpPr>
        <p:spPr>
          <a:xfrm>
            <a:off x="1375112" y="3969726"/>
            <a:ext cx="5082838" cy="769326"/>
          </a:xfrm>
          <a:prstGeom prst="rect">
            <a:avLst/>
          </a:prstGeom>
          <a:solidFill>
            <a:srgbClr val="16040D"/>
          </a:solidFill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b"/>
          <a:lstStyle/>
          <a:p>
            <a:pPr algn="ctr" hangingPunct="0"/>
            <a:r>
              <a:rPr lang="en-US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No-code/Low-code </a:t>
            </a:r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конструкторы ботов и сценариев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9CF1940-4234-4D10-AB31-375D413B8F3B}"/>
              </a:ext>
            </a:extLst>
          </p:cNvPr>
          <p:cNvSpPr/>
          <p:nvPr/>
        </p:nvSpPr>
        <p:spPr>
          <a:xfrm>
            <a:off x="1373646" y="4739053"/>
            <a:ext cx="5082838" cy="1586663"/>
          </a:xfrm>
          <a:prstGeom prst="rect">
            <a:avLst/>
          </a:prstGeom>
          <a:solidFill>
            <a:srgbClr val="16040D"/>
          </a:solidFill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b"/>
          <a:lstStyle/>
          <a:p>
            <a:pPr algn="ctr" hangingPunct="0"/>
            <a:r>
              <a:rPr lang="en-US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NLP/NLU/DM </a:t>
            </a:r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платформы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C07387D-CF57-44C8-9045-9081B0250887}"/>
              </a:ext>
            </a:extLst>
          </p:cNvPr>
          <p:cNvSpPr/>
          <p:nvPr/>
        </p:nvSpPr>
        <p:spPr>
          <a:xfrm>
            <a:off x="6457950" y="3248841"/>
            <a:ext cx="4710664" cy="1173691"/>
          </a:xfrm>
          <a:prstGeom prst="rect">
            <a:avLst/>
          </a:prstGeom>
          <a:solidFill>
            <a:srgbClr val="16040D"/>
          </a:solidFill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b"/>
          <a:lstStyle/>
          <a:p>
            <a:pPr algn="ctr" hangingPunct="0"/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Исходящие телефонные коммуникации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AF4D27A5-C2FF-4F22-9235-7D46F7C86649}"/>
              </a:ext>
            </a:extLst>
          </p:cNvPr>
          <p:cNvSpPr/>
          <p:nvPr/>
        </p:nvSpPr>
        <p:spPr>
          <a:xfrm>
            <a:off x="6464356" y="4421313"/>
            <a:ext cx="4710664" cy="1904404"/>
          </a:xfrm>
          <a:prstGeom prst="rect">
            <a:avLst/>
          </a:prstGeom>
          <a:solidFill>
            <a:srgbClr val="16040D"/>
          </a:solidFill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b"/>
          <a:lstStyle/>
          <a:p>
            <a:pPr algn="ctr" hangingPunct="0"/>
            <a:r>
              <a:rPr lang="ru-RU" sz="1200" kern="0" dirty="0" err="1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Кастом</a:t>
            </a:r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 ассистенты, решения для клиентской поддержки, навыки для ассистентов, входящие </a:t>
            </a:r>
            <a:r>
              <a:rPr lang="en-US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IVR</a:t>
            </a:r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, решения для рекрутинга и </a:t>
            </a:r>
            <a:r>
              <a:rPr lang="en-US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HR</a:t>
            </a:r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 и другие.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32069911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5"/>
          <p:cNvSpPr/>
          <p:nvPr/>
        </p:nvSpPr>
        <p:spPr>
          <a:xfrm>
            <a:off x="1374620" y="1477108"/>
            <a:ext cx="9800404" cy="4848609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latin typeface="+mj-lt"/>
                <a:ea typeface="+mj-ea"/>
                <a:cs typeface="+mj-cs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2" name="Google Shape;1551;p58">
            <a:extLst>
              <a:ext uri="{FF2B5EF4-FFF2-40B4-BE49-F238E27FC236}">
                <a16:creationId xmlns:a16="http://schemas.microsoft.com/office/drawing/2014/main" id="{75FF0DA0-23E1-4E0A-A216-2C0975B6B2DC}"/>
              </a:ext>
            </a:extLst>
          </p:cNvPr>
          <p:cNvSpPr txBox="1"/>
          <p:nvPr/>
        </p:nvSpPr>
        <p:spPr>
          <a:xfrm>
            <a:off x="444655" y="256477"/>
            <a:ext cx="4757522" cy="414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699" tIns="45699" rIns="45699" bIns="45699">
            <a:spAutoFit/>
          </a:bodyPr>
          <a:lstStyle>
            <a:lvl1pPr>
              <a:lnSpc>
                <a:spcPct val="130000"/>
              </a:lnSpc>
              <a:defRPr sz="18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kern="0" dirty="0"/>
              <a:t>Рынок разговорного </a:t>
            </a:r>
            <a:r>
              <a:rPr lang="en-US" kern="0" dirty="0"/>
              <a:t>AI: </a:t>
            </a:r>
            <a:r>
              <a:rPr lang="ru-RU" kern="0" dirty="0"/>
              <a:t>основные игроки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69875163-5404-490F-9EF5-FD6EA4E3D292}"/>
              </a:ext>
            </a:extLst>
          </p:cNvPr>
          <p:cNvSpPr txBox="1"/>
          <p:nvPr/>
        </p:nvSpPr>
        <p:spPr>
          <a:xfrm>
            <a:off x="2652044" y="1095641"/>
            <a:ext cx="2460683" cy="3074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kern="0" spc="20" dirty="0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latin typeface="Helvetica Neue"/>
                <a:cs typeface="Helvetica Neue"/>
                <a:sym typeface="Helvetica Neue Light"/>
              </a:rPr>
              <a:t>Платформы и инструменты</a:t>
            </a:r>
            <a:endParaRPr kumimoji="0" lang="ru-RU" sz="1200" b="1" i="0" u="none" strike="noStrike" kern="0" cap="none" spc="20" normalizeH="0" baseline="0" noProof="0" dirty="0">
              <a:ln>
                <a:noFill/>
              </a:ln>
              <a:gradFill flip="none" rotWithShape="1">
                <a:gsLst>
                  <a:gs pos="654">
                    <a:srgbClr val="00FDFF"/>
                  </a:gs>
                  <a:gs pos="100000">
                    <a:srgbClr val="0096FF"/>
                  </a:gs>
                </a:gsLst>
                <a:lin ang="18000000" scaled="0"/>
              </a:gradFill>
              <a:effectLst/>
              <a:uLnTx/>
              <a:uFillTx/>
              <a:latin typeface="Helvetica Neue"/>
              <a:cs typeface="Helvetica Neue"/>
              <a:sym typeface="Helvetica Neue Light"/>
            </a:endParaRP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DA2D467A-FCE2-4A6E-AA1B-F6655E2FE9B6}"/>
              </a:ext>
            </a:extLst>
          </p:cNvPr>
          <p:cNvSpPr txBox="1"/>
          <p:nvPr/>
        </p:nvSpPr>
        <p:spPr>
          <a:xfrm>
            <a:off x="8064495" y="1105874"/>
            <a:ext cx="1840040" cy="3074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 Light"/>
              </a:rPr>
              <a:t>Решения и сервисы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4114D3-00A4-4C9D-9B1E-57CA330EC09B}"/>
              </a:ext>
            </a:extLst>
          </p:cNvPr>
          <p:cNvSpPr/>
          <p:nvPr/>
        </p:nvSpPr>
        <p:spPr>
          <a:xfrm>
            <a:off x="1373646" y="1486563"/>
            <a:ext cx="5082838" cy="1634722"/>
          </a:xfrm>
          <a:prstGeom prst="rect">
            <a:avLst/>
          </a:prstGeom>
          <a:solidFill>
            <a:srgbClr val="16040D"/>
          </a:solidFill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b"/>
          <a:lstStyle/>
          <a:p>
            <a:pPr algn="ctr" hangingPunct="0"/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Речевые технологии (</a:t>
            </a:r>
            <a:r>
              <a:rPr lang="en-US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ASR/TTS/Biometry)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7C95FAED-D96B-40CC-8A39-300A6177C8A2}"/>
              </a:ext>
            </a:extLst>
          </p:cNvPr>
          <p:cNvSpPr/>
          <p:nvPr/>
        </p:nvSpPr>
        <p:spPr>
          <a:xfrm>
            <a:off x="6462346" y="1480739"/>
            <a:ext cx="4710664" cy="1765001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b"/>
          <a:lstStyle/>
          <a:p>
            <a:pPr algn="ctr" hangingPunct="0"/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Решения для государственных и муниципальных учреждений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208CA574-C31C-492F-92BB-1C154BD03023}"/>
              </a:ext>
            </a:extLst>
          </p:cNvPr>
          <p:cNvSpPr/>
          <p:nvPr/>
        </p:nvSpPr>
        <p:spPr>
          <a:xfrm>
            <a:off x="1373646" y="3124386"/>
            <a:ext cx="5082838" cy="861541"/>
          </a:xfrm>
          <a:prstGeom prst="rect">
            <a:avLst/>
          </a:prstGeom>
          <a:solidFill>
            <a:srgbClr val="16040D"/>
          </a:solidFill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b"/>
          <a:lstStyle/>
          <a:p>
            <a:pPr algn="ctr" hangingPunct="0"/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Платформы речевой аналитики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C694FD9D-2896-42A8-8117-59780F4EA660}"/>
              </a:ext>
            </a:extLst>
          </p:cNvPr>
          <p:cNvSpPr/>
          <p:nvPr/>
        </p:nvSpPr>
        <p:spPr>
          <a:xfrm>
            <a:off x="1375112" y="3969726"/>
            <a:ext cx="5082838" cy="769326"/>
          </a:xfrm>
          <a:prstGeom prst="rect">
            <a:avLst/>
          </a:prstGeom>
          <a:solidFill>
            <a:srgbClr val="16040D"/>
          </a:solidFill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b"/>
          <a:lstStyle/>
          <a:p>
            <a:pPr algn="ctr" hangingPunct="0"/>
            <a:r>
              <a:rPr lang="en-US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No-code/Low-code </a:t>
            </a:r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конструкторы ботов и сценариев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9CF1940-4234-4D10-AB31-375D413B8F3B}"/>
              </a:ext>
            </a:extLst>
          </p:cNvPr>
          <p:cNvSpPr/>
          <p:nvPr/>
        </p:nvSpPr>
        <p:spPr>
          <a:xfrm>
            <a:off x="1373646" y="4739053"/>
            <a:ext cx="5082838" cy="1586663"/>
          </a:xfrm>
          <a:prstGeom prst="rect">
            <a:avLst/>
          </a:prstGeom>
          <a:solidFill>
            <a:srgbClr val="16040D"/>
          </a:solidFill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b"/>
          <a:lstStyle/>
          <a:p>
            <a:pPr algn="ctr" hangingPunct="0"/>
            <a:r>
              <a:rPr lang="en-US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NLP/NLU/DM </a:t>
            </a:r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платформы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C07387D-CF57-44C8-9045-9081B0250887}"/>
              </a:ext>
            </a:extLst>
          </p:cNvPr>
          <p:cNvSpPr/>
          <p:nvPr/>
        </p:nvSpPr>
        <p:spPr>
          <a:xfrm>
            <a:off x="6457950" y="3248841"/>
            <a:ext cx="4710664" cy="1173691"/>
          </a:xfrm>
          <a:prstGeom prst="rect">
            <a:avLst/>
          </a:prstGeom>
          <a:solidFill>
            <a:srgbClr val="16040D"/>
          </a:solidFill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b"/>
          <a:lstStyle/>
          <a:p>
            <a:pPr algn="ctr" hangingPunct="0"/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Исходящие телефонные коммуникации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AF4D27A5-C2FF-4F22-9235-7D46F7C86649}"/>
              </a:ext>
            </a:extLst>
          </p:cNvPr>
          <p:cNvSpPr/>
          <p:nvPr/>
        </p:nvSpPr>
        <p:spPr>
          <a:xfrm>
            <a:off x="6464356" y="4421313"/>
            <a:ext cx="4710664" cy="1904404"/>
          </a:xfrm>
          <a:prstGeom prst="rect">
            <a:avLst/>
          </a:prstGeom>
          <a:solidFill>
            <a:srgbClr val="16040D"/>
          </a:solidFill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b"/>
          <a:lstStyle/>
          <a:p>
            <a:pPr algn="ctr" hangingPunct="0"/>
            <a:r>
              <a:rPr lang="ru-RU" sz="1200" kern="0" dirty="0" err="1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Кастом</a:t>
            </a:r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 ассистенты, решения для клиентской поддержки, навыки для ассистентов, входящие </a:t>
            </a:r>
            <a:r>
              <a:rPr lang="en-US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IVR</a:t>
            </a:r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, решения для рекрутинга и </a:t>
            </a:r>
            <a:r>
              <a:rPr lang="en-US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HR</a:t>
            </a:r>
            <a:r>
              <a:rPr lang="ru-RU" sz="1200" kern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  <a:sym typeface="Helvetica Neue"/>
              </a:rPr>
              <a:t> и другие.</a:t>
            </a:r>
            <a:endParaRPr lang="en-US" sz="1200" kern="0" dirty="0">
              <a:solidFill>
                <a:srgbClr val="FFFFFF"/>
              </a:solidFill>
              <a:latin typeface="Helvetica Neue Light"/>
              <a:ea typeface="+mj-ea"/>
              <a:cs typeface="Helvetica Neue Light"/>
              <a:sym typeface="Helvetica Neue"/>
            </a:endParaRP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D0A6DC18-B144-49F4-9217-7404F05DD790}"/>
              </a:ext>
            </a:extLst>
          </p:cNvPr>
          <p:cNvSpPr/>
          <p:nvPr/>
        </p:nvSpPr>
        <p:spPr>
          <a:xfrm>
            <a:off x="6756120" y="1558405"/>
            <a:ext cx="1390806" cy="1390806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800" kern="0" dirty="0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  <a:sym typeface="Helvetica Neue"/>
              </a:rPr>
              <a:t>ЦРТ</a:t>
            </a:r>
            <a:endParaRPr kumimoji="0" lang="en-US" sz="800" i="0" u="none" strike="noStrike" kern="0" cap="none" spc="0" normalizeH="0" baseline="0" noProof="0" dirty="0"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64E27F85-24DA-4C14-9A00-212D20A7BCAD}"/>
              </a:ext>
            </a:extLst>
          </p:cNvPr>
          <p:cNvSpPr/>
          <p:nvPr/>
        </p:nvSpPr>
        <p:spPr>
          <a:xfrm>
            <a:off x="8440700" y="2056262"/>
            <a:ext cx="495323" cy="495323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 dirty="0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  <a:sym typeface="Helvetica Neue"/>
              </a:rPr>
              <a:t>3i-Tech</a:t>
            </a:r>
            <a:endParaRPr kumimoji="0" lang="en-US" sz="800" i="0" u="none" strike="noStrike" kern="0" cap="none" spc="0" normalizeH="0" baseline="0" noProof="0" dirty="0"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D649CDEF-1141-4BFB-A9A3-674240F72B0E}"/>
              </a:ext>
            </a:extLst>
          </p:cNvPr>
          <p:cNvSpPr/>
          <p:nvPr/>
        </p:nvSpPr>
        <p:spPr>
          <a:xfrm>
            <a:off x="9169859" y="2219018"/>
            <a:ext cx="191121" cy="190597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2000" tIns="0" rIns="0" bIns="0" numCol="1" spcCol="38100" rtlCol="0" anchor="ctr">
            <a:noAutofit/>
          </a:bodyPr>
          <a:lstStyle/>
          <a:p>
            <a:pPr marL="0" marR="0" lvl="0" indent="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 dirty="0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  <a:sym typeface="Helvetica Neue"/>
              </a:rPr>
              <a:t>BSS</a:t>
            </a:r>
            <a:endParaRPr kumimoji="0" lang="en-US" sz="800" i="0" u="none" strike="noStrike" kern="0" cap="none" spc="0" normalizeH="0" baseline="0" noProof="0" dirty="0"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C151D16B-E157-4977-B88C-946CF46316D7}"/>
              </a:ext>
            </a:extLst>
          </p:cNvPr>
          <p:cNvSpPr/>
          <p:nvPr/>
        </p:nvSpPr>
        <p:spPr>
          <a:xfrm>
            <a:off x="1620018" y="1887738"/>
            <a:ext cx="495323" cy="495323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" i="0" u="none" strike="noStrike" kern="0" cap="none" spc="0" normalizeH="0" baseline="0" noProof="0" dirty="0"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rPr>
              <a:t>ЦРТ</a:t>
            </a:r>
            <a:endParaRPr kumimoji="0" lang="en-US" sz="800" i="0" u="none" strike="noStrike" kern="0" cap="none" spc="0" normalizeH="0" baseline="0" noProof="0" dirty="0"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76DC2746-6E2E-4F5B-93FE-737B6BD3A694}"/>
              </a:ext>
            </a:extLst>
          </p:cNvPr>
          <p:cNvSpPr/>
          <p:nvPr/>
        </p:nvSpPr>
        <p:spPr>
          <a:xfrm>
            <a:off x="2328093" y="1899972"/>
            <a:ext cx="495323" cy="495323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 dirty="0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  <a:sym typeface="Helvetica Neue"/>
              </a:rPr>
              <a:t>Yandex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 dirty="0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  <a:sym typeface="Helvetica Neue"/>
              </a:rPr>
              <a:t>.cloud</a:t>
            </a:r>
            <a:endParaRPr kumimoji="0" lang="en-US" sz="800" i="0" u="none" strike="noStrike" kern="0" cap="none" spc="0" normalizeH="0" baseline="0" noProof="0" dirty="0"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169258AC-40C3-45E1-A185-E24E58540D9A}"/>
              </a:ext>
            </a:extLst>
          </p:cNvPr>
          <p:cNvSpPr/>
          <p:nvPr/>
        </p:nvSpPr>
        <p:spPr>
          <a:xfrm>
            <a:off x="3228097" y="1827260"/>
            <a:ext cx="277162" cy="276402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2000" tIns="0" rIns="0" bIns="0" numCol="1" spcCol="38100" rtlCol="0" anchor="ctr">
            <a:noAutofit/>
          </a:bodyPr>
          <a:lstStyle/>
          <a:p>
            <a:pPr marL="0" marR="0" lvl="0" indent="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800" kern="0" dirty="0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  <a:sym typeface="Helvetica Neue"/>
              </a:rPr>
              <a:t> Тинькофф</a:t>
            </a:r>
            <a:endParaRPr kumimoji="0" lang="en-US" sz="800" i="0" u="none" strike="noStrike" kern="0" cap="none" spc="0" normalizeH="0" baseline="0" noProof="0" dirty="0"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A841E0FF-3DB8-4666-BB71-0AF4355762F5}"/>
              </a:ext>
            </a:extLst>
          </p:cNvPr>
          <p:cNvSpPr/>
          <p:nvPr/>
        </p:nvSpPr>
        <p:spPr>
          <a:xfrm>
            <a:off x="4179831" y="1850039"/>
            <a:ext cx="191121" cy="190597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2000" tIns="0" rIns="0" bIns="0" numCol="1" spcCol="38100" rtlCol="0" anchor="ctr">
            <a:noAutofit/>
          </a:bodyPr>
          <a:lstStyle/>
          <a:p>
            <a:pPr marL="0" marR="0" lvl="0" indent="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0" cap="none" spc="0" normalizeH="0" baseline="0" noProof="0" dirty="0"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rPr>
              <a:t>ASM</a:t>
            </a:r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6640E75-478E-4C3C-99B7-BC49C8A1C372}"/>
              </a:ext>
            </a:extLst>
          </p:cNvPr>
          <p:cNvSpPr/>
          <p:nvPr/>
        </p:nvSpPr>
        <p:spPr>
          <a:xfrm>
            <a:off x="4786858" y="1853862"/>
            <a:ext cx="191121" cy="190597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2000" tIns="0" rIns="0" bIns="0" numCol="1" spcCol="38100" rtlCol="0" anchor="ctr">
            <a:noAutofit/>
          </a:bodyPr>
          <a:lstStyle/>
          <a:p>
            <a:pPr marL="0" marR="0" lvl="0" indent="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 dirty="0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  <a:sym typeface="Helvetica Neue"/>
              </a:rPr>
              <a:t>3i-Tech</a:t>
            </a:r>
            <a:endParaRPr kumimoji="0" lang="en-US" sz="800" i="0" u="none" strike="noStrike" kern="0" cap="none" spc="0" normalizeH="0" baseline="0" noProof="0" dirty="0"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B53D169F-E210-48F7-AFA3-800924A67CFA}"/>
              </a:ext>
            </a:extLst>
          </p:cNvPr>
          <p:cNvSpPr/>
          <p:nvPr/>
        </p:nvSpPr>
        <p:spPr>
          <a:xfrm>
            <a:off x="3273817" y="2251009"/>
            <a:ext cx="191121" cy="190597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2000" tIns="0" rIns="0" bIns="0" numCol="1" spcCol="38100" rtlCol="0" anchor="ctr">
            <a:noAutofit/>
          </a:bodyPr>
          <a:lstStyle/>
          <a:p>
            <a:pPr marL="0" marR="0" lvl="0" indent="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 dirty="0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  <a:sym typeface="Helvetica Neue"/>
              </a:rPr>
              <a:t>Google</a:t>
            </a:r>
            <a:endParaRPr kumimoji="0" lang="en-US" sz="800" i="0" u="none" strike="noStrike" kern="0" cap="none" spc="0" normalizeH="0" baseline="0" noProof="0" dirty="0"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015DEEE2-ED33-419C-B615-08D37CEB18D3}"/>
              </a:ext>
            </a:extLst>
          </p:cNvPr>
          <p:cNvSpPr/>
          <p:nvPr/>
        </p:nvSpPr>
        <p:spPr>
          <a:xfrm>
            <a:off x="1689811" y="5010868"/>
            <a:ext cx="919947" cy="919947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0" cap="none" spc="0" normalizeH="0" baseline="0" noProof="0" dirty="0"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rPr>
              <a:t>Just AI</a:t>
            </a:r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5AE3D959-CF67-47DD-A4BD-D4B2C1D8155E}"/>
              </a:ext>
            </a:extLst>
          </p:cNvPr>
          <p:cNvSpPr/>
          <p:nvPr/>
        </p:nvSpPr>
        <p:spPr>
          <a:xfrm>
            <a:off x="2794434" y="5045278"/>
            <a:ext cx="427067" cy="427067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800" kern="0" dirty="0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  <a:sym typeface="Helvetica Neue"/>
              </a:rPr>
              <a:t>Наносе-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" i="0" u="none" strike="noStrike" kern="0" cap="none" spc="0" normalizeH="0" baseline="0" noProof="0" dirty="0"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rPr>
              <a:t>мантика</a:t>
            </a:r>
            <a:endParaRPr kumimoji="0" lang="en-US" sz="800" i="0" u="none" strike="noStrike" kern="0" cap="none" spc="0" normalizeH="0" baseline="0" noProof="0" dirty="0"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A9AEFFF5-6F38-46C3-BD90-E3CA7849CE5E}"/>
              </a:ext>
            </a:extLst>
          </p:cNvPr>
          <p:cNvSpPr/>
          <p:nvPr/>
        </p:nvSpPr>
        <p:spPr>
          <a:xfrm>
            <a:off x="3197433" y="5505998"/>
            <a:ext cx="369414" cy="368401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800" kern="0" dirty="0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  <a:sym typeface="Helvetica Neue"/>
              </a:rPr>
              <a:t>ЦРТ</a:t>
            </a:r>
            <a:endParaRPr kumimoji="0" lang="en-US" sz="800" i="0" u="none" strike="noStrike" kern="0" cap="none" spc="0" normalizeH="0" baseline="0" noProof="0" dirty="0"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0B3B8BAE-48A2-4F1C-9815-49608E1E7EBC}"/>
              </a:ext>
            </a:extLst>
          </p:cNvPr>
          <p:cNvSpPr/>
          <p:nvPr/>
        </p:nvSpPr>
        <p:spPr>
          <a:xfrm>
            <a:off x="3790524" y="5592936"/>
            <a:ext cx="191121" cy="190597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2000" tIns="0" rIns="0" bIns="0" numCol="1" spcCol="38100" rtlCol="0" anchor="ctr">
            <a:noAutofit/>
          </a:bodyPr>
          <a:lstStyle/>
          <a:p>
            <a:pPr marL="0" marR="0" lvl="0" indent="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0" cap="none" spc="0" normalizeH="0" baseline="0" noProof="0" dirty="0" err="1"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rPr>
              <a:t>Dialogflow</a:t>
            </a:r>
            <a:endParaRPr kumimoji="0" lang="en-US" sz="800" i="0" u="none" strike="noStrike" kern="0" cap="none" spc="0" normalizeH="0" baseline="0" noProof="0" dirty="0"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AAFFFFD-1510-4AF4-B3A9-F8FC649C4CBB}"/>
              </a:ext>
            </a:extLst>
          </p:cNvPr>
          <p:cNvGrpSpPr/>
          <p:nvPr/>
        </p:nvGrpSpPr>
        <p:grpSpPr>
          <a:xfrm>
            <a:off x="4755963" y="5236639"/>
            <a:ext cx="851457" cy="235706"/>
            <a:chOff x="2836559" y="1662548"/>
            <a:chExt cx="851457" cy="235706"/>
          </a:xfrm>
        </p:grpSpPr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6C6C592A-E24D-4DD4-8AD1-2499002A0578}"/>
                </a:ext>
              </a:extLst>
            </p:cNvPr>
            <p:cNvSpPr/>
            <p:nvPr/>
          </p:nvSpPr>
          <p:spPr>
            <a:xfrm>
              <a:off x="2836559" y="1763250"/>
              <a:ext cx="61130" cy="59105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 cap="flat">
              <a:solidFill>
                <a:schemeClr val="accent4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B4F45C6-406F-4CD9-A413-185090D6821F}"/>
                </a:ext>
              </a:extLst>
            </p:cNvPr>
            <p:cNvSpPr txBox="1"/>
            <p:nvPr/>
          </p:nvSpPr>
          <p:spPr>
            <a:xfrm>
              <a:off x="2841694" y="1662548"/>
              <a:ext cx="846322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Autofaq.ai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3FDD9AD-C0C5-43C5-B8A1-F72F811B4468}"/>
              </a:ext>
            </a:extLst>
          </p:cNvPr>
          <p:cNvGrpSpPr/>
          <p:nvPr/>
        </p:nvGrpSpPr>
        <p:grpSpPr>
          <a:xfrm>
            <a:off x="4758864" y="5000827"/>
            <a:ext cx="851457" cy="235706"/>
            <a:chOff x="2836559" y="1662548"/>
            <a:chExt cx="851457" cy="235706"/>
          </a:xfrm>
        </p:grpSpPr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643FD930-8CB5-45E5-9FA9-5833C857DD77}"/>
                </a:ext>
              </a:extLst>
            </p:cNvPr>
            <p:cNvSpPr/>
            <p:nvPr/>
          </p:nvSpPr>
          <p:spPr>
            <a:xfrm>
              <a:off x="2836559" y="1763250"/>
              <a:ext cx="61130" cy="59105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 cap="flat">
              <a:solidFill>
                <a:schemeClr val="accent4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F008FD0-6F93-4E28-A675-03284157DD8D}"/>
                </a:ext>
              </a:extLst>
            </p:cNvPr>
            <p:cNvSpPr txBox="1"/>
            <p:nvPr/>
          </p:nvSpPr>
          <p:spPr>
            <a:xfrm>
              <a:off x="2841694" y="1662548"/>
              <a:ext cx="846322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Electra.ai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8FE0D55-CFB4-4BE3-B72D-51AB79939D34}"/>
              </a:ext>
            </a:extLst>
          </p:cNvPr>
          <p:cNvGrpSpPr/>
          <p:nvPr/>
        </p:nvGrpSpPr>
        <p:grpSpPr>
          <a:xfrm>
            <a:off x="4756533" y="5569722"/>
            <a:ext cx="851457" cy="235706"/>
            <a:chOff x="2836559" y="1662548"/>
            <a:chExt cx="851457" cy="235706"/>
          </a:xfrm>
        </p:grpSpPr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C990901B-68C9-4BDD-9A11-EC10975B9321}"/>
                </a:ext>
              </a:extLst>
            </p:cNvPr>
            <p:cNvSpPr/>
            <p:nvPr/>
          </p:nvSpPr>
          <p:spPr>
            <a:xfrm>
              <a:off x="2836559" y="1763250"/>
              <a:ext cx="61130" cy="59105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 cap="flat">
              <a:solidFill>
                <a:schemeClr val="accent4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2A9F800-66F2-40AD-B956-1183EB58A925}"/>
                </a:ext>
              </a:extLst>
            </p:cNvPr>
            <p:cNvSpPr txBox="1"/>
            <p:nvPr/>
          </p:nvSpPr>
          <p:spPr>
            <a:xfrm>
              <a:off x="2841694" y="1662548"/>
              <a:ext cx="846322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Omelia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49" name="Flowchart: Connector 48">
            <a:extLst>
              <a:ext uri="{FF2B5EF4-FFF2-40B4-BE49-F238E27FC236}">
                <a16:creationId xmlns:a16="http://schemas.microsoft.com/office/drawing/2014/main" id="{16BC7053-6DF8-4FFC-84D5-8F92984BB31F}"/>
              </a:ext>
            </a:extLst>
          </p:cNvPr>
          <p:cNvSpPr/>
          <p:nvPr/>
        </p:nvSpPr>
        <p:spPr>
          <a:xfrm>
            <a:off x="3786824" y="5130297"/>
            <a:ext cx="191121" cy="190597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2000" tIns="0" rIns="0" bIns="0" numCol="1" spcCol="38100" rtlCol="0" anchor="ctr">
            <a:noAutofit/>
          </a:bodyPr>
          <a:lstStyle/>
          <a:p>
            <a:pPr marL="0" marR="0" lvl="0" indent="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0" cap="none" spc="0" normalizeH="0" baseline="0" noProof="0" dirty="0" err="1"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rPr>
              <a:t>Naumen</a:t>
            </a:r>
            <a:endParaRPr kumimoji="0" lang="en-US" sz="800" i="0" u="none" strike="noStrike" kern="0" cap="none" spc="0" normalizeH="0" baseline="0" noProof="0" dirty="0"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sp>
        <p:nvSpPr>
          <p:cNvPr id="50" name="Flowchart: Connector 49">
            <a:extLst>
              <a:ext uri="{FF2B5EF4-FFF2-40B4-BE49-F238E27FC236}">
                <a16:creationId xmlns:a16="http://schemas.microsoft.com/office/drawing/2014/main" id="{D7F6F94B-025D-4FE6-84E0-0D4765D0F6C9}"/>
              </a:ext>
            </a:extLst>
          </p:cNvPr>
          <p:cNvSpPr/>
          <p:nvPr/>
        </p:nvSpPr>
        <p:spPr>
          <a:xfrm>
            <a:off x="1518925" y="4064945"/>
            <a:ext cx="427067" cy="427067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0" cap="none" spc="0" normalizeH="0" baseline="0" noProof="0" dirty="0" err="1"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rPr>
              <a:t>BotMother</a:t>
            </a:r>
            <a:endParaRPr kumimoji="0" lang="en-US" sz="800" i="0" u="none" strike="noStrike" kern="0" cap="none" spc="0" normalizeH="0" baseline="0" noProof="0" dirty="0"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sp>
        <p:nvSpPr>
          <p:cNvPr id="51" name="Flowchart: Connector 50">
            <a:extLst>
              <a:ext uri="{FF2B5EF4-FFF2-40B4-BE49-F238E27FC236}">
                <a16:creationId xmlns:a16="http://schemas.microsoft.com/office/drawing/2014/main" id="{2A80BC03-630C-48E0-A42F-1B4ACEB4ECEF}"/>
              </a:ext>
            </a:extLst>
          </p:cNvPr>
          <p:cNvSpPr/>
          <p:nvPr/>
        </p:nvSpPr>
        <p:spPr>
          <a:xfrm>
            <a:off x="2099188" y="4076759"/>
            <a:ext cx="401113" cy="400013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 dirty="0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  <a:sym typeface="Helvetica Neue"/>
              </a:rPr>
              <a:t>Just AI</a:t>
            </a:r>
            <a:endParaRPr kumimoji="0" lang="en-US" sz="800" i="0" u="none" strike="noStrike" kern="0" cap="none" spc="0" normalizeH="0" baseline="0" noProof="0" dirty="0"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sp>
        <p:nvSpPr>
          <p:cNvPr id="52" name="Flowchart: Connector 51">
            <a:extLst>
              <a:ext uri="{FF2B5EF4-FFF2-40B4-BE49-F238E27FC236}">
                <a16:creationId xmlns:a16="http://schemas.microsoft.com/office/drawing/2014/main" id="{B08B9962-FA3F-459E-986D-63AD8012C7F2}"/>
              </a:ext>
            </a:extLst>
          </p:cNvPr>
          <p:cNvSpPr/>
          <p:nvPr/>
        </p:nvSpPr>
        <p:spPr>
          <a:xfrm>
            <a:off x="2629609" y="4156853"/>
            <a:ext cx="265187" cy="26446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2000" tIns="0" rIns="0" bIns="0" numCol="1" spcCol="38100" rtlCol="0" anchor="ctr">
            <a:noAutofit/>
          </a:bodyPr>
          <a:lstStyle/>
          <a:p>
            <a:pPr marL="0" marR="0" lvl="0" indent="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0" cap="none" spc="0" normalizeH="0" baseline="0" noProof="0" dirty="0"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rPr>
              <a:t>MTT </a:t>
            </a:r>
            <a:r>
              <a:rPr kumimoji="0" lang="en-US" sz="800" i="0" u="none" strike="noStrike" kern="0" cap="none" spc="0" normalizeH="0" baseline="0" noProof="0" dirty="0" err="1"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rPr>
              <a:t>Voicebox</a:t>
            </a:r>
            <a:endParaRPr kumimoji="0" lang="en-US" sz="800" i="0" u="none" strike="noStrike" kern="0" cap="none" spc="0" normalizeH="0" baseline="0" noProof="0" dirty="0"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A524C72E-8141-4B5E-B231-F569FD5EFF19}"/>
              </a:ext>
            </a:extLst>
          </p:cNvPr>
          <p:cNvSpPr/>
          <p:nvPr/>
        </p:nvSpPr>
        <p:spPr>
          <a:xfrm>
            <a:off x="3594975" y="4192641"/>
            <a:ext cx="215601" cy="21501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2000" tIns="0" rIns="0" bIns="0" numCol="1" spcCol="38100" rtlCol="0" anchor="ctr">
            <a:noAutofit/>
          </a:bodyPr>
          <a:lstStyle/>
          <a:p>
            <a:pPr marL="0" marR="0" lvl="0" indent="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0" cap="none" spc="0" normalizeH="0" baseline="0" noProof="0" dirty="0" err="1"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rPr>
              <a:t>Voximplant</a:t>
            </a:r>
            <a:r>
              <a:rPr kumimoji="0" lang="en-US" sz="800" i="0" u="none" strike="noStrike" kern="0" cap="none" spc="0" normalizeH="0" baseline="0" noProof="0" dirty="0"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rPr>
              <a:t> </a:t>
            </a:r>
            <a:r>
              <a:rPr kumimoji="0" lang="ru-RU" sz="800" i="0" u="none" strike="noStrike" kern="0" cap="none" spc="0" normalizeH="0" baseline="0" noProof="0" dirty="0"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rPr>
              <a:t>КИТ</a:t>
            </a:r>
            <a:endParaRPr kumimoji="0" lang="en-US" sz="800" i="0" u="none" strike="noStrike" kern="0" cap="none" spc="0" normalizeH="0" baseline="0" noProof="0" dirty="0"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D1B334E-8FA4-481D-8FC3-4BFE6E969830}"/>
              </a:ext>
            </a:extLst>
          </p:cNvPr>
          <p:cNvGrpSpPr/>
          <p:nvPr/>
        </p:nvGrpSpPr>
        <p:grpSpPr>
          <a:xfrm>
            <a:off x="4690713" y="4005063"/>
            <a:ext cx="851457" cy="235706"/>
            <a:chOff x="2836559" y="1662548"/>
            <a:chExt cx="851457" cy="235706"/>
          </a:xfrm>
        </p:grpSpPr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7FB6AD8A-F41E-4D9F-91CF-363A1CD7772C}"/>
                </a:ext>
              </a:extLst>
            </p:cNvPr>
            <p:cNvSpPr/>
            <p:nvPr/>
          </p:nvSpPr>
          <p:spPr>
            <a:xfrm>
              <a:off x="2836559" y="1763250"/>
              <a:ext cx="61130" cy="59105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 cap="flat">
              <a:solidFill>
                <a:schemeClr val="accent4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2CA68C9-D2EE-48EF-B7A8-84149E84D59A}"/>
                </a:ext>
              </a:extLst>
            </p:cNvPr>
            <p:cNvSpPr txBox="1"/>
            <p:nvPr/>
          </p:nvSpPr>
          <p:spPr>
            <a:xfrm>
              <a:off x="2841694" y="1662548"/>
              <a:ext cx="846322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800" kern="0" dirty="0" err="1">
                  <a:solidFill>
                    <a:srgbClr val="A7A7A7">
                      <a:lumMod val="75000"/>
                    </a:srgbClr>
                  </a:solidFill>
                  <a:latin typeface="Helvetica Neue Light"/>
                  <a:cs typeface="Helvetica Neue Light"/>
                  <a:sym typeface="Helvetica Neue Light"/>
                </a:rPr>
                <a:t>Chatforma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D5D3835-85FD-49A0-AFEC-31B1EC8EEA8C}"/>
              </a:ext>
            </a:extLst>
          </p:cNvPr>
          <p:cNvGrpSpPr/>
          <p:nvPr/>
        </p:nvGrpSpPr>
        <p:grpSpPr>
          <a:xfrm>
            <a:off x="4682234" y="4203142"/>
            <a:ext cx="851457" cy="235706"/>
            <a:chOff x="2836559" y="1662548"/>
            <a:chExt cx="851457" cy="235706"/>
          </a:xfrm>
        </p:grpSpPr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BF9B31C7-7CE4-4E16-8BB3-FA99690032EA}"/>
                </a:ext>
              </a:extLst>
            </p:cNvPr>
            <p:cNvSpPr/>
            <p:nvPr/>
          </p:nvSpPr>
          <p:spPr>
            <a:xfrm>
              <a:off x="2836559" y="1763250"/>
              <a:ext cx="61130" cy="59105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 cap="flat">
              <a:solidFill>
                <a:schemeClr val="accent4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41381DD-7D9A-4023-A6F6-F025E4A9AC59}"/>
                </a:ext>
              </a:extLst>
            </p:cNvPr>
            <p:cNvSpPr txBox="1"/>
            <p:nvPr/>
          </p:nvSpPr>
          <p:spPr>
            <a:xfrm>
              <a:off x="2841694" y="1662548"/>
              <a:ext cx="846322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800" kern="0" dirty="0" err="1">
                  <a:solidFill>
                    <a:srgbClr val="A7A7A7">
                      <a:lumMod val="75000"/>
                    </a:srgbClr>
                  </a:solidFill>
                  <a:latin typeface="Helvetica Neue Light"/>
                  <a:cs typeface="Helvetica Neue Light"/>
                  <a:sym typeface="Helvetica Neue Light"/>
                </a:rPr>
                <a:t>Salebot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9F2B63C-1C7F-401A-8252-6379B253CB78}"/>
              </a:ext>
            </a:extLst>
          </p:cNvPr>
          <p:cNvGrpSpPr/>
          <p:nvPr/>
        </p:nvGrpSpPr>
        <p:grpSpPr>
          <a:xfrm>
            <a:off x="5423365" y="4017464"/>
            <a:ext cx="851457" cy="235706"/>
            <a:chOff x="2836559" y="1662548"/>
            <a:chExt cx="851457" cy="235706"/>
          </a:xfrm>
        </p:grpSpPr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301BE556-46A9-4EBA-91AC-08E0F9860E95}"/>
                </a:ext>
              </a:extLst>
            </p:cNvPr>
            <p:cNvSpPr/>
            <p:nvPr/>
          </p:nvSpPr>
          <p:spPr>
            <a:xfrm>
              <a:off x="2836559" y="1763250"/>
              <a:ext cx="61130" cy="59105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 cap="flat">
              <a:solidFill>
                <a:schemeClr val="accent4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E37CFDB-0959-4696-BEE4-60FC31709489}"/>
                </a:ext>
              </a:extLst>
            </p:cNvPr>
            <p:cNvSpPr txBox="1"/>
            <p:nvPr/>
          </p:nvSpPr>
          <p:spPr>
            <a:xfrm>
              <a:off x="2841694" y="1662548"/>
              <a:ext cx="846322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sz="800" kern="0" dirty="0" err="1">
                  <a:solidFill>
                    <a:srgbClr val="A7A7A7">
                      <a:lumMod val="75000"/>
                    </a:srgbClr>
                  </a:solidFill>
                  <a:latin typeface="Helvetica Neue Light"/>
                  <a:cs typeface="Helvetica Neue Light"/>
                  <a:sym typeface="Helvetica Neue Light"/>
                </a:rPr>
                <a:t>Ботмейкер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5116ECF-0E1E-4F66-835F-01D7718D00A8}"/>
              </a:ext>
            </a:extLst>
          </p:cNvPr>
          <p:cNvGrpSpPr/>
          <p:nvPr/>
        </p:nvGrpSpPr>
        <p:grpSpPr>
          <a:xfrm>
            <a:off x="5414886" y="4203142"/>
            <a:ext cx="851457" cy="235706"/>
            <a:chOff x="2836559" y="1662548"/>
            <a:chExt cx="851457" cy="235706"/>
          </a:xfrm>
        </p:grpSpPr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8127D8E1-AE37-4C0F-9547-A92D88020BAA}"/>
                </a:ext>
              </a:extLst>
            </p:cNvPr>
            <p:cNvSpPr/>
            <p:nvPr/>
          </p:nvSpPr>
          <p:spPr>
            <a:xfrm>
              <a:off x="2836559" y="1763250"/>
              <a:ext cx="61130" cy="59105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 cap="flat">
              <a:solidFill>
                <a:schemeClr val="accent4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0DC42A6-9D2A-4268-B2E2-DC221EFC2FA0}"/>
                </a:ext>
              </a:extLst>
            </p:cNvPr>
            <p:cNvSpPr txBox="1"/>
            <p:nvPr/>
          </p:nvSpPr>
          <p:spPr>
            <a:xfrm>
              <a:off x="2841694" y="1662548"/>
              <a:ext cx="846322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Chatme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66" name="Flowchart: Connector 65">
            <a:extLst>
              <a:ext uri="{FF2B5EF4-FFF2-40B4-BE49-F238E27FC236}">
                <a16:creationId xmlns:a16="http://schemas.microsoft.com/office/drawing/2014/main" id="{E3BEE1F0-8EE9-4A8F-82D7-8D696B3C6EAC}"/>
              </a:ext>
            </a:extLst>
          </p:cNvPr>
          <p:cNvSpPr/>
          <p:nvPr/>
        </p:nvSpPr>
        <p:spPr>
          <a:xfrm>
            <a:off x="1518925" y="3297237"/>
            <a:ext cx="427067" cy="427067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 dirty="0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  <a:sym typeface="Helvetica Neue"/>
              </a:rPr>
              <a:t>Speech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0" cap="none" spc="0" normalizeH="0" baseline="0" noProof="0" dirty="0"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rPr>
              <a:t>Analytics</a:t>
            </a:r>
          </a:p>
        </p:txBody>
      </p:sp>
      <p:sp>
        <p:nvSpPr>
          <p:cNvPr id="69" name="Flowchart: Connector 68">
            <a:extLst>
              <a:ext uri="{FF2B5EF4-FFF2-40B4-BE49-F238E27FC236}">
                <a16:creationId xmlns:a16="http://schemas.microsoft.com/office/drawing/2014/main" id="{F4569768-87A4-489D-AE21-D3D1767CD774}"/>
              </a:ext>
            </a:extLst>
          </p:cNvPr>
          <p:cNvSpPr/>
          <p:nvPr/>
        </p:nvSpPr>
        <p:spPr>
          <a:xfrm>
            <a:off x="2098696" y="3302617"/>
            <a:ext cx="427067" cy="427067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 dirty="0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  <a:sym typeface="Helvetica Neue"/>
              </a:rPr>
              <a:t>Call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 dirty="0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  <a:sym typeface="Helvetica Neue"/>
              </a:rPr>
              <a:t>Scoring</a:t>
            </a:r>
            <a:endParaRPr kumimoji="0" lang="en-US" sz="800" i="0" u="none" strike="noStrike" kern="0" cap="none" spc="0" normalizeH="0" baseline="0" noProof="0" dirty="0"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sp>
        <p:nvSpPr>
          <p:cNvPr id="70" name="Flowchart: Connector 69">
            <a:extLst>
              <a:ext uri="{FF2B5EF4-FFF2-40B4-BE49-F238E27FC236}">
                <a16:creationId xmlns:a16="http://schemas.microsoft.com/office/drawing/2014/main" id="{69339BBA-636F-4542-862A-E52D214FFD04}"/>
              </a:ext>
            </a:extLst>
          </p:cNvPr>
          <p:cNvSpPr/>
          <p:nvPr/>
        </p:nvSpPr>
        <p:spPr>
          <a:xfrm>
            <a:off x="2766211" y="3236913"/>
            <a:ext cx="191121" cy="190597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2000" tIns="0" rIns="0" bIns="0" numCol="1" spcCol="38100" rtlCol="0" anchor="ctr">
            <a:noAutofit/>
          </a:bodyPr>
          <a:lstStyle/>
          <a:p>
            <a:pPr marL="0" marR="0" lvl="0" indent="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0" cap="none" spc="0" normalizeH="0" baseline="0" noProof="0" dirty="0"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rPr>
              <a:t>3i</a:t>
            </a:r>
            <a:r>
              <a:rPr lang="en-US" sz="800" kern="0" dirty="0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  <a:sym typeface="Helvetica Neue"/>
              </a:rPr>
              <a:t>-Tech</a:t>
            </a:r>
            <a:endParaRPr kumimoji="0" lang="en-US" sz="800" i="0" u="none" strike="noStrike" kern="0" cap="none" spc="0" normalizeH="0" baseline="0" noProof="0" dirty="0"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sp>
        <p:nvSpPr>
          <p:cNvPr id="71" name="Flowchart: Connector 70">
            <a:extLst>
              <a:ext uri="{FF2B5EF4-FFF2-40B4-BE49-F238E27FC236}">
                <a16:creationId xmlns:a16="http://schemas.microsoft.com/office/drawing/2014/main" id="{BF4B0E73-1F86-485E-A86B-2DD7E94C5E4A}"/>
              </a:ext>
            </a:extLst>
          </p:cNvPr>
          <p:cNvSpPr/>
          <p:nvPr/>
        </p:nvSpPr>
        <p:spPr>
          <a:xfrm>
            <a:off x="2762202" y="3499423"/>
            <a:ext cx="191121" cy="190597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2000" tIns="0" rIns="0" bIns="0" numCol="1" spcCol="38100" rtlCol="0" anchor="ctr">
            <a:noAutofit/>
          </a:bodyPr>
          <a:lstStyle/>
          <a:p>
            <a:pPr marL="0" marR="0" lvl="0" indent="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0" cap="none" spc="0" normalizeH="0" baseline="0" noProof="0" dirty="0" err="1"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rPr>
              <a:t>Voca</a:t>
            </a:r>
            <a:r>
              <a:rPr kumimoji="0" lang="en-US" sz="800" i="0" u="none" strike="noStrike" kern="0" cap="none" spc="0" normalizeH="0" baseline="0" noProof="0" dirty="0"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rPr>
              <a:t>-Tech</a:t>
            </a:r>
          </a:p>
        </p:txBody>
      </p:sp>
      <p:sp>
        <p:nvSpPr>
          <p:cNvPr id="72" name="Flowchart: Connector 71">
            <a:extLst>
              <a:ext uri="{FF2B5EF4-FFF2-40B4-BE49-F238E27FC236}">
                <a16:creationId xmlns:a16="http://schemas.microsoft.com/office/drawing/2014/main" id="{30BD3698-DBFD-4474-BBAC-AE0C2412E871}"/>
              </a:ext>
            </a:extLst>
          </p:cNvPr>
          <p:cNvSpPr/>
          <p:nvPr/>
        </p:nvSpPr>
        <p:spPr>
          <a:xfrm>
            <a:off x="3565102" y="3261214"/>
            <a:ext cx="191121" cy="190597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2000" tIns="0" rIns="0" bIns="0" numCol="1" spcCol="38100" rtlCol="0" anchor="ctr">
            <a:noAutofit/>
          </a:bodyPr>
          <a:lstStyle/>
          <a:p>
            <a:pPr marL="0" marR="0" lvl="0" indent="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800" kern="0" dirty="0" err="1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  <a:sym typeface="Helvetica Neue"/>
              </a:rPr>
              <a:t>Фонемика</a:t>
            </a:r>
            <a:endParaRPr kumimoji="0" lang="en-US" sz="800" i="0" u="none" strike="noStrike" kern="0" cap="none" spc="0" normalizeH="0" baseline="0" noProof="0" dirty="0"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EBCEF67-1DA0-4885-AA91-E5EFFF5EA7DB}"/>
              </a:ext>
            </a:extLst>
          </p:cNvPr>
          <p:cNvGrpSpPr/>
          <p:nvPr/>
        </p:nvGrpSpPr>
        <p:grpSpPr>
          <a:xfrm>
            <a:off x="5351113" y="3161972"/>
            <a:ext cx="851457" cy="235706"/>
            <a:chOff x="2836559" y="1662548"/>
            <a:chExt cx="851457" cy="235706"/>
          </a:xfrm>
        </p:grpSpPr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D6E6D578-CE8E-44DA-862C-421ED0D6B616}"/>
                </a:ext>
              </a:extLst>
            </p:cNvPr>
            <p:cNvSpPr/>
            <p:nvPr/>
          </p:nvSpPr>
          <p:spPr>
            <a:xfrm>
              <a:off x="2836559" y="1763250"/>
              <a:ext cx="61130" cy="59105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 cap="flat">
              <a:solidFill>
                <a:schemeClr val="accent4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B4F83F8-D3E4-4233-9D49-635FFF3D5844}"/>
                </a:ext>
              </a:extLst>
            </p:cNvPr>
            <p:cNvSpPr txBox="1"/>
            <p:nvPr/>
          </p:nvSpPr>
          <p:spPr>
            <a:xfrm>
              <a:off x="2841694" y="1662548"/>
              <a:ext cx="846322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Тинькофф</a:t>
              </a:r>
            </a:p>
          </p:txBody>
        </p:sp>
      </p:grpSp>
      <p:sp>
        <p:nvSpPr>
          <p:cNvPr id="76" name="Flowchart: Connector 75">
            <a:extLst>
              <a:ext uri="{FF2B5EF4-FFF2-40B4-BE49-F238E27FC236}">
                <a16:creationId xmlns:a16="http://schemas.microsoft.com/office/drawing/2014/main" id="{198E03DF-35FB-4028-B9FB-62289C9D22ED}"/>
              </a:ext>
            </a:extLst>
          </p:cNvPr>
          <p:cNvSpPr/>
          <p:nvPr/>
        </p:nvSpPr>
        <p:spPr>
          <a:xfrm>
            <a:off x="3563245" y="3516542"/>
            <a:ext cx="191121" cy="190597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2000" tIns="0" rIns="0" bIns="0" numCol="1" spcCol="38100" rtlCol="0" anchor="ctr">
            <a:noAutofit/>
          </a:bodyPr>
          <a:lstStyle/>
          <a:p>
            <a:pPr marL="0" marR="0" lvl="0" indent="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800" kern="0" dirty="0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  <a:sym typeface="Helvetica Neue"/>
              </a:rPr>
              <a:t>Манго-телеком</a:t>
            </a:r>
            <a:endParaRPr kumimoji="0" lang="en-US" sz="800" i="0" u="none" strike="noStrike" kern="0" cap="none" spc="0" normalizeH="0" baseline="0" noProof="0" dirty="0"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EF82EEA-8D35-4959-8E07-08014AE6B5BB}"/>
              </a:ext>
            </a:extLst>
          </p:cNvPr>
          <p:cNvGrpSpPr/>
          <p:nvPr/>
        </p:nvGrpSpPr>
        <p:grpSpPr>
          <a:xfrm>
            <a:off x="5357819" y="3361327"/>
            <a:ext cx="851457" cy="235706"/>
            <a:chOff x="2836559" y="1662548"/>
            <a:chExt cx="851457" cy="235706"/>
          </a:xfrm>
        </p:grpSpPr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FB8654FC-60EF-4F39-B10C-52D8BA7442C7}"/>
                </a:ext>
              </a:extLst>
            </p:cNvPr>
            <p:cNvSpPr/>
            <p:nvPr/>
          </p:nvSpPr>
          <p:spPr>
            <a:xfrm>
              <a:off x="2836559" y="1763250"/>
              <a:ext cx="61130" cy="59105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 cap="flat">
              <a:solidFill>
                <a:schemeClr val="accent4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B2C22D7-574B-466A-AA76-19288DA8F7D8}"/>
                </a:ext>
              </a:extLst>
            </p:cNvPr>
            <p:cNvSpPr txBox="1"/>
            <p:nvPr/>
          </p:nvSpPr>
          <p:spPr>
            <a:xfrm>
              <a:off x="2841694" y="1662548"/>
              <a:ext cx="846322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Nice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2A84320-C413-42C6-9CF4-59CA2EAEC160}"/>
              </a:ext>
            </a:extLst>
          </p:cNvPr>
          <p:cNvGrpSpPr/>
          <p:nvPr/>
        </p:nvGrpSpPr>
        <p:grpSpPr>
          <a:xfrm>
            <a:off x="5357819" y="3543663"/>
            <a:ext cx="851457" cy="235706"/>
            <a:chOff x="2836559" y="1662548"/>
            <a:chExt cx="851457" cy="235706"/>
          </a:xfrm>
        </p:grpSpPr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E451FF2C-85C8-4B61-9259-840B8301FACF}"/>
                </a:ext>
              </a:extLst>
            </p:cNvPr>
            <p:cNvSpPr/>
            <p:nvPr/>
          </p:nvSpPr>
          <p:spPr>
            <a:xfrm>
              <a:off x="2836559" y="1763250"/>
              <a:ext cx="61130" cy="59105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 cap="flat">
              <a:solidFill>
                <a:schemeClr val="accent4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F4C6E58-7F87-4486-AA84-0DA243E18B0C}"/>
                </a:ext>
              </a:extLst>
            </p:cNvPr>
            <p:cNvSpPr txBox="1"/>
            <p:nvPr/>
          </p:nvSpPr>
          <p:spPr>
            <a:xfrm>
              <a:off x="2841694" y="1662548"/>
              <a:ext cx="846322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Verint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2A09577-E27B-4109-B8E1-3F8B27A90E82}"/>
              </a:ext>
            </a:extLst>
          </p:cNvPr>
          <p:cNvGrpSpPr/>
          <p:nvPr/>
        </p:nvGrpSpPr>
        <p:grpSpPr>
          <a:xfrm>
            <a:off x="5354782" y="3722133"/>
            <a:ext cx="851457" cy="235706"/>
            <a:chOff x="2836559" y="1662548"/>
            <a:chExt cx="851457" cy="235706"/>
          </a:xfrm>
        </p:grpSpPr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7F94248A-EB77-4B03-A63E-C2DA99EEDCFC}"/>
                </a:ext>
              </a:extLst>
            </p:cNvPr>
            <p:cNvSpPr/>
            <p:nvPr/>
          </p:nvSpPr>
          <p:spPr>
            <a:xfrm>
              <a:off x="2836559" y="1763250"/>
              <a:ext cx="61130" cy="59105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 cap="flat">
              <a:solidFill>
                <a:schemeClr val="accent4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E8970CA-5784-464B-BCE3-F5B1F3C7A35A}"/>
                </a:ext>
              </a:extLst>
            </p:cNvPr>
            <p:cNvSpPr txBox="1"/>
            <p:nvPr/>
          </p:nvSpPr>
          <p:spPr>
            <a:xfrm>
              <a:off x="2841694" y="1662548"/>
              <a:ext cx="846322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Comagic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86" name="Flowchart: Connector 85">
            <a:extLst>
              <a:ext uri="{FF2B5EF4-FFF2-40B4-BE49-F238E27FC236}">
                <a16:creationId xmlns:a16="http://schemas.microsoft.com/office/drawing/2014/main" id="{F2706931-AD64-47C4-B34A-680B29644F10}"/>
              </a:ext>
            </a:extLst>
          </p:cNvPr>
          <p:cNvSpPr/>
          <p:nvPr/>
        </p:nvSpPr>
        <p:spPr>
          <a:xfrm>
            <a:off x="4449362" y="3240487"/>
            <a:ext cx="191121" cy="190597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2000" tIns="0" rIns="0" bIns="0" numCol="1" spcCol="38100" rtlCol="0" anchor="ctr">
            <a:noAutofit/>
          </a:bodyPr>
          <a:lstStyle/>
          <a:p>
            <a:pPr marL="0" marR="0" lvl="0" indent="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" i="0" u="none" strike="noStrike" kern="0" cap="none" spc="0" normalizeH="0" baseline="0" noProof="0" dirty="0"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rPr>
              <a:t>Ростелеком</a:t>
            </a:r>
            <a:endParaRPr kumimoji="0" lang="en-US" sz="800" i="0" u="none" strike="noStrike" kern="0" cap="none" spc="0" normalizeH="0" baseline="0" noProof="0" dirty="0"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sp>
        <p:nvSpPr>
          <p:cNvPr id="87" name="Flowchart: Connector 86">
            <a:extLst>
              <a:ext uri="{FF2B5EF4-FFF2-40B4-BE49-F238E27FC236}">
                <a16:creationId xmlns:a16="http://schemas.microsoft.com/office/drawing/2014/main" id="{6C780BE3-B1D5-48AB-B3B4-C29F55C5537C}"/>
              </a:ext>
            </a:extLst>
          </p:cNvPr>
          <p:cNvSpPr/>
          <p:nvPr/>
        </p:nvSpPr>
        <p:spPr>
          <a:xfrm>
            <a:off x="6648091" y="3427510"/>
            <a:ext cx="495323" cy="495323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800" kern="0" dirty="0" err="1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  <a:sym typeface="Helvetica Neue"/>
              </a:rPr>
              <a:t>Нейронет</a:t>
            </a:r>
            <a:endParaRPr kumimoji="0" lang="en-US" sz="800" i="0" u="none" strike="noStrike" kern="0" cap="none" spc="0" normalizeH="0" baseline="0" noProof="0" dirty="0"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sp>
        <p:nvSpPr>
          <p:cNvPr id="88" name="Flowchart: Connector 87">
            <a:extLst>
              <a:ext uri="{FF2B5EF4-FFF2-40B4-BE49-F238E27FC236}">
                <a16:creationId xmlns:a16="http://schemas.microsoft.com/office/drawing/2014/main" id="{550DAA39-0B6C-4E66-9D03-808E26A75ED2}"/>
              </a:ext>
            </a:extLst>
          </p:cNvPr>
          <p:cNvSpPr/>
          <p:nvPr/>
        </p:nvSpPr>
        <p:spPr>
          <a:xfrm>
            <a:off x="7251761" y="3426255"/>
            <a:ext cx="495323" cy="495323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 dirty="0" err="1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  <a:sym typeface="Helvetica Neue"/>
              </a:rPr>
              <a:t>Zvonobot</a:t>
            </a:r>
            <a:endParaRPr kumimoji="0" lang="en-US" sz="800" i="0" u="none" strike="noStrike" kern="0" cap="none" spc="0" normalizeH="0" baseline="0" noProof="0" dirty="0"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sp>
        <p:nvSpPr>
          <p:cNvPr id="89" name="Flowchart: Connector 88">
            <a:extLst>
              <a:ext uri="{FF2B5EF4-FFF2-40B4-BE49-F238E27FC236}">
                <a16:creationId xmlns:a16="http://schemas.microsoft.com/office/drawing/2014/main" id="{7ED780B3-184D-4D12-9D6F-0B096AD962D2}"/>
              </a:ext>
            </a:extLst>
          </p:cNvPr>
          <p:cNvSpPr/>
          <p:nvPr/>
        </p:nvSpPr>
        <p:spPr>
          <a:xfrm>
            <a:off x="7881739" y="3397056"/>
            <a:ext cx="265187" cy="26446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2000" tIns="0" rIns="0" bIns="0" numCol="1" spcCol="38100" rtlCol="0" anchor="ctr">
            <a:noAutofit/>
          </a:bodyPr>
          <a:lstStyle/>
          <a:p>
            <a:pPr marL="0" marR="0" lvl="0" indent="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" i="0" u="none" strike="noStrike" kern="0" cap="none" spc="0" normalizeH="0" baseline="0" noProof="0" dirty="0"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rPr>
              <a:t> </a:t>
            </a:r>
            <a:r>
              <a:rPr kumimoji="0" lang="en-US" sz="800" i="0" u="none" strike="noStrike" kern="0" cap="none" spc="0" normalizeH="0" baseline="0" noProof="0" dirty="0" err="1"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rPr>
              <a:t>Robovoice</a:t>
            </a:r>
            <a:endParaRPr kumimoji="0" lang="en-US" sz="800" i="0" u="none" strike="noStrike" kern="0" cap="none" spc="0" normalizeH="0" baseline="0" noProof="0" dirty="0"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sp>
        <p:nvSpPr>
          <p:cNvPr id="90" name="Flowchart: Connector 89">
            <a:extLst>
              <a:ext uri="{FF2B5EF4-FFF2-40B4-BE49-F238E27FC236}">
                <a16:creationId xmlns:a16="http://schemas.microsoft.com/office/drawing/2014/main" id="{089EEBB3-EDE1-406D-A1E1-28222204294F}"/>
              </a:ext>
            </a:extLst>
          </p:cNvPr>
          <p:cNvSpPr/>
          <p:nvPr/>
        </p:nvSpPr>
        <p:spPr>
          <a:xfrm>
            <a:off x="7885425" y="3758084"/>
            <a:ext cx="265187" cy="26446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2000" tIns="0" rIns="0" bIns="0" numCol="1" spcCol="38100" rtlCol="0" anchor="ctr">
            <a:noAutofit/>
          </a:bodyPr>
          <a:lstStyle/>
          <a:p>
            <a:pPr marL="0" marR="0" lvl="0" indent="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" i="0" u="none" strike="noStrike" kern="0" cap="none" spc="0" normalizeH="0" baseline="0" noProof="0" dirty="0"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rPr>
              <a:t> </a:t>
            </a:r>
            <a:r>
              <a:rPr kumimoji="0" lang="en-US" sz="800" i="0" u="none" strike="noStrike" kern="0" cap="none" spc="0" normalizeH="0" baseline="0" noProof="0" dirty="0"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rPr>
              <a:t>Twin24</a:t>
            </a:r>
          </a:p>
        </p:txBody>
      </p:sp>
      <p:sp>
        <p:nvSpPr>
          <p:cNvPr id="91" name="Flowchart: Connector 90">
            <a:extLst>
              <a:ext uri="{FF2B5EF4-FFF2-40B4-BE49-F238E27FC236}">
                <a16:creationId xmlns:a16="http://schemas.microsoft.com/office/drawing/2014/main" id="{ADEDCFDE-37D5-4F2F-A6CE-2368B833ED84}"/>
              </a:ext>
            </a:extLst>
          </p:cNvPr>
          <p:cNvSpPr/>
          <p:nvPr/>
        </p:nvSpPr>
        <p:spPr>
          <a:xfrm>
            <a:off x="8683160" y="3407284"/>
            <a:ext cx="265187" cy="26446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2000" tIns="0" rIns="0" bIns="0" numCol="1" spcCol="38100" rtlCol="0" anchor="ctr">
            <a:noAutofit/>
          </a:bodyPr>
          <a:lstStyle/>
          <a:p>
            <a:pPr marL="0" marR="0" lvl="0" indent="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800" kern="0" dirty="0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  <a:sym typeface="Helvetica Neue"/>
              </a:rPr>
              <a:t> АБК</a:t>
            </a:r>
            <a:endParaRPr kumimoji="0" lang="en-US" sz="800" i="0" u="none" strike="noStrike" kern="0" cap="none" spc="0" normalizeH="0" baseline="0" noProof="0" dirty="0"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sp>
        <p:nvSpPr>
          <p:cNvPr id="92" name="Flowchart: Connector 91">
            <a:extLst>
              <a:ext uri="{FF2B5EF4-FFF2-40B4-BE49-F238E27FC236}">
                <a16:creationId xmlns:a16="http://schemas.microsoft.com/office/drawing/2014/main" id="{5F032695-D1EB-402D-B37C-E654EEA5E15E}"/>
              </a:ext>
            </a:extLst>
          </p:cNvPr>
          <p:cNvSpPr/>
          <p:nvPr/>
        </p:nvSpPr>
        <p:spPr>
          <a:xfrm>
            <a:off x="8717721" y="3783302"/>
            <a:ext cx="191121" cy="190597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2000" tIns="0" rIns="0" bIns="0" numCol="1" spcCol="38100" rtlCol="0" anchor="ctr">
            <a:noAutofit/>
          </a:bodyPr>
          <a:lstStyle/>
          <a:p>
            <a:pPr marL="0" marR="0" lvl="0" indent="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 dirty="0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  <a:sym typeface="Helvetica Neue"/>
              </a:rPr>
              <a:t>Infobot</a:t>
            </a:r>
            <a:endParaRPr kumimoji="0" lang="en-US" sz="800" i="0" u="none" strike="noStrike" kern="0" cap="none" spc="0" normalizeH="0" baseline="0" noProof="0" dirty="0"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sp>
        <p:nvSpPr>
          <p:cNvPr id="93" name="Flowchart: Connector 92">
            <a:extLst>
              <a:ext uri="{FF2B5EF4-FFF2-40B4-BE49-F238E27FC236}">
                <a16:creationId xmlns:a16="http://schemas.microsoft.com/office/drawing/2014/main" id="{FB95C53B-38B5-4DBD-9BC2-4863EAE9FEA0}"/>
              </a:ext>
            </a:extLst>
          </p:cNvPr>
          <p:cNvSpPr/>
          <p:nvPr/>
        </p:nvSpPr>
        <p:spPr>
          <a:xfrm>
            <a:off x="9293460" y="3416856"/>
            <a:ext cx="191121" cy="190597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2000" tIns="0" rIns="0" bIns="0" numCol="1" spcCol="38100" rtlCol="0" anchor="ctr">
            <a:noAutofit/>
          </a:bodyPr>
          <a:lstStyle/>
          <a:p>
            <a:pPr marL="0" marR="0" lvl="0" indent="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 dirty="0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  <a:sym typeface="Helvetica Neue"/>
              </a:rPr>
              <a:t>Just AI</a:t>
            </a:r>
            <a:endParaRPr kumimoji="0" lang="en-US" sz="800" i="0" u="none" strike="noStrike" kern="0" cap="none" spc="0" normalizeH="0" baseline="0" noProof="0" dirty="0"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0DBAF07-2F4F-42D2-A423-74028D39511D}"/>
              </a:ext>
            </a:extLst>
          </p:cNvPr>
          <p:cNvGrpSpPr/>
          <p:nvPr/>
        </p:nvGrpSpPr>
        <p:grpSpPr>
          <a:xfrm>
            <a:off x="9369474" y="3670247"/>
            <a:ext cx="851457" cy="235706"/>
            <a:chOff x="2836559" y="1662548"/>
            <a:chExt cx="851457" cy="235706"/>
          </a:xfrm>
        </p:grpSpPr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F045537D-314C-4BB0-A379-9702836FF2DD}"/>
                </a:ext>
              </a:extLst>
            </p:cNvPr>
            <p:cNvSpPr/>
            <p:nvPr/>
          </p:nvSpPr>
          <p:spPr>
            <a:xfrm>
              <a:off x="2836559" y="1763250"/>
              <a:ext cx="61130" cy="59105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 cap="flat">
              <a:solidFill>
                <a:schemeClr val="accent4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81BA8A6-BC90-4CF7-A947-66456925FDD3}"/>
                </a:ext>
              </a:extLst>
            </p:cNvPr>
            <p:cNvSpPr txBox="1"/>
            <p:nvPr/>
          </p:nvSpPr>
          <p:spPr>
            <a:xfrm>
              <a:off x="2841694" y="1662548"/>
              <a:ext cx="846322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Kvint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BC25F6A5-3ADA-4874-A968-D3D248155A0A}"/>
              </a:ext>
            </a:extLst>
          </p:cNvPr>
          <p:cNvGrpSpPr/>
          <p:nvPr/>
        </p:nvGrpSpPr>
        <p:grpSpPr>
          <a:xfrm>
            <a:off x="9369474" y="3842844"/>
            <a:ext cx="851457" cy="235706"/>
            <a:chOff x="2836559" y="1662548"/>
            <a:chExt cx="851457" cy="235706"/>
          </a:xfrm>
        </p:grpSpPr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18402774-2607-486C-96D3-DDDFF46EB09A}"/>
                </a:ext>
              </a:extLst>
            </p:cNvPr>
            <p:cNvSpPr/>
            <p:nvPr/>
          </p:nvSpPr>
          <p:spPr>
            <a:xfrm>
              <a:off x="2836559" y="1763250"/>
              <a:ext cx="61130" cy="59105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 cap="flat">
              <a:solidFill>
                <a:schemeClr val="accent4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4FA3C46-2BBC-4444-9F1A-C4CF0CEF7F29}"/>
                </a:ext>
              </a:extLst>
            </p:cNvPr>
            <p:cNvSpPr txBox="1"/>
            <p:nvPr/>
          </p:nvSpPr>
          <p:spPr>
            <a:xfrm>
              <a:off x="2841694" y="1662548"/>
              <a:ext cx="846322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Dasha.ai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5F39968-76AC-4289-8848-C914AFE42400}"/>
              </a:ext>
            </a:extLst>
          </p:cNvPr>
          <p:cNvGrpSpPr/>
          <p:nvPr/>
        </p:nvGrpSpPr>
        <p:grpSpPr>
          <a:xfrm>
            <a:off x="10109517" y="3349858"/>
            <a:ext cx="851457" cy="235706"/>
            <a:chOff x="2836559" y="1662548"/>
            <a:chExt cx="851457" cy="235706"/>
          </a:xfrm>
        </p:grpSpPr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47F5EB37-46B8-44B6-8D44-EDFA7C94EB8C}"/>
                </a:ext>
              </a:extLst>
            </p:cNvPr>
            <p:cNvSpPr/>
            <p:nvPr/>
          </p:nvSpPr>
          <p:spPr>
            <a:xfrm>
              <a:off x="2836559" y="1763250"/>
              <a:ext cx="61130" cy="59105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 cap="flat">
              <a:solidFill>
                <a:schemeClr val="accent4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CC5E6E1-AC94-4CDE-B40C-1DAE75A50BE8}"/>
                </a:ext>
              </a:extLst>
            </p:cNvPr>
            <p:cNvSpPr txBox="1"/>
            <p:nvPr/>
          </p:nvSpPr>
          <p:spPr>
            <a:xfrm>
              <a:off x="2841694" y="1662548"/>
              <a:ext cx="846322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Zvonok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4032D1E-22E4-424A-83FC-E36BFE637A47}"/>
              </a:ext>
            </a:extLst>
          </p:cNvPr>
          <p:cNvGrpSpPr/>
          <p:nvPr/>
        </p:nvGrpSpPr>
        <p:grpSpPr>
          <a:xfrm>
            <a:off x="10104923" y="3529876"/>
            <a:ext cx="851457" cy="235706"/>
            <a:chOff x="2836559" y="1662548"/>
            <a:chExt cx="851457" cy="235706"/>
          </a:xfrm>
        </p:grpSpPr>
        <p:sp>
          <p:nvSpPr>
            <p:cNvPr id="105" name="Flowchart: Connector 104">
              <a:extLst>
                <a:ext uri="{FF2B5EF4-FFF2-40B4-BE49-F238E27FC236}">
                  <a16:creationId xmlns:a16="http://schemas.microsoft.com/office/drawing/2014/main" id="{3FB3479D-A9BC-4710-91B1-60281D8EE809}"/>
                </a:ext>
              </a:extLst>
            </p:cNvPr>
            <p:cNvSpPr/>
            <p:nvPr/>
          </p:nvSpPr>
          <p:spPr>
            <a:xfrm>
              <a:off x="2836559" y="1763250"/>
              <a:ext cx="61130" cy="59105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 cap="flat">
              <a:solidFill>
                <a:schemeClr val="accent4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0419E82-5F0B-4585-865A-725374387E3A}"/>
                </a:ext>
              </a:extLst>
            </p:cNvPr>
            <p:cNvSpPr txBox="1"/>
            <p:nvPr/>
          </p:nvSpPr>
          <p:spPr>
            <a:xfrm>
              <a:off x="2841694" y="1662548"/>
              <a:ext cx="846322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sz="800" kern="0" dirty="0" err="1">
                  <a:solidFill>
                    <a:srgbClr val="A7A7A7">
                      <a:lumMod val="75000"/>
                    </a:srgbClr>
                  </a:solidFill>
                  <a:latin typeface="Helvetica Neue Light"/>
                  <a:cs typeface="Helvetica Neue Light"/>
                  <a:sym typeface="Helvetica Neue Light"/>
                </a:rPr>
                <a:t>Звонопес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3713066-C12A-47F0-A1CF-068B3E92B83F}"/>
              </a:ext>
            </a:extLst>
          </p:cNvPr>
          <p:cNvGrpSpPr/>
          <p:nvPr/>
        </p:nvGrpSpPr>
        <p:grpSpPr>
          <a:xfrm>
            <a:off x="10108673" y="3690020"/>
            <a:ext cx="851457" cy="235706"/>
            <a:chOff x="2836559" y="1662548"/>
            <a:chExt cx="851457" cy="235706"/>
          </a:xfrm>
        </p:grpSpPr>
        <p:sp>
          <p:nvSpPr>
            <p:cNvPr id="108" name="Flowchart: Connector 107">
              <a:extLst>
                <a:ext uri="{FF2B5EF4-FFF2-40B4-BE49-F238E27FC236}">
                  <a16:creationId xmlns:a16="http://schemas.microsoft.com/office/drawing/2014/main" id="{61B2AA29-7000-46BB-AAAB-E8A7700F48E2}"/>
                </a:ext>
              </a:extLst>
            </p:cNvPr>
            <p:cNvSpPr/>
            <p:nvPr/>
          </p:nvSpPr>
          <p:spPr>
            <a:xfrm>
              <a:off x="2836559" y="1763250"/>
              <a:ext cx="61130" cy="59105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 cap="flat">
              <a:solidFill>
                <a:schemeClr val="accent4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0392BB2-AA4C-4238-AA2D-91DC8660ECE4}"/>
                </a:ext>
              </a:extLst>
            </p:cNvPr>
            <p:cNvSpPr txBox="1"/>
            <p:nvPr/>
          </p:nvSpPr>
          <p:spPr>
            <a:xfrm>
              <a:off x="2841694" y="1662548"/>
              <a:ext cx="846322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800" kern="0" dirty="0" err="1">
                  <a:solidFill>
                    <a:srgbClr val="A7A7A7">
                      <a:lumMod val="75000"/>
                    </a:srgbClr>
                  </a:solidFill>
                  <a:latin typeface="Helvetica Neue Light"/>
                  <a:cs typeface="Helvetica Neue Light"/>
                  <a:sym typeface="Helvetica Neue Light"/>
                </a:rPr>
                <a:t>Intelza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DE0106B-A003-40D1-8032-E6B857BC9A3B}"/>
              </a:ext>
            </a:extLst>
          </p:cNvPr>
          <p:cNvGrpSpPr/>
          <p:nvPr/>
        </p:nvGrpSpPr>
        <p:grpSpPr>
          <a:xfrm>
            <a:off x="10113808" y="3872639"/>
            <a:ext cx="851457" cy="235706"/>
            <a:chOff x="2836559" y="1662548"/>
            <a:chExt cx="851457" cy="235706"/>
          </a:xfrm>
        </p:grpSpPr>
        <p:sp>
          <p:nvSpPr>
            <p:cNvPr id="117" name="Flowchart: Connector 116">
              <a:extLst>
                <a:ext uri="{FF2B5EF4-FFF2-40B4-BE49-F238E27FC236}">
                  <a16:creationId xmlns:a16="http://schemas.microsoft.com/office/drawing/2014/main" id="{67162BE3-5E42-4CE1-984A-2CDF8BCCB82F}"/>
                </a:ext>
              </a:extLst>
            </p:cNvPr>
            <p:cNvSpPr/>
            <p:nvPr/>
          </p:nvSpPr>
          <p:spPr>
            <a:xfrm>
              <a:off x="2836559" y="1763250"/>
              <a:ext cx="61130" cy="59105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 cap="flat">
              <a:solidFill>
                <a:schemeClr val="accent4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1A7133E-8655-4273-A2FD-443F7F632B9E}"/>
                </a:ext>
              </a:extLst>
            </p:cNvPr>
            <p:cNvSpPr txBox="1"/>
            <p:nvPr/>
          </p:nvSpPr>
          <p:spPr>
            <a:xfrm>
              <a:off x="2841694" y="1662548"/>
              <a:ext cx="846322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800" kern="0" dirty="0" err="1">
                  <a:solidFill>
                    <a:srgbClr val="A7A7A7">
                      <a:lumMod val="75000"/>
                    </a:srgbClr>
                  </a:solidFill>
                  <a:latin typeface="Helvetica Neue Light"/>
                  <a:cs typeface="Helvetica Neue Light"/>
                  <a:sym typeface="Helvetica Neue Light"/>
                </a:rPr>
                <a:t>iVoice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119" name="Flowchart: Connector 118">
            <a:extLst>
              <a:ext uri="{FF2B5EF4-FFF2-40B4-BE49-F238E27FC236}">
                <a16:creationId xmlns:a16="http://schemas.microsoft.com/office/drawing/2014/main" id="{9B9C7465-8282-4457-BCAA-E947FDAC2891}"/>
              </a:ext>
            </a:extLst>
          </p:cNvPr>
          <p:cNvSpPr/>
          <p:nvPr/>
        </p:nvSpPr>
        <p:spPr>
          <a:xfrm>
            <a:off x="6592211" y="4548380"/>
            <a:ext cx="495323" cy="495323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 dirty="0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  <a:sym typeface="Helvetica Neue"/>
              </a:rPr>
              <a:t>Just AI</a:t>
            </a:r>
            <a:endParaRPr kumimoji="0" lang="en-US" sz="800" i="0" u="none" strike="noStrike" kern="0" cap="none" spc="0" normalizeH="0" baseline="0" noProof="0" dirty="0"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sp>
        <p:nvSpPr>
          <p:cNvPr id="120" name="Flowchart: Connector 119">
            <a:extLst>
              <a:ext uri="{FF2B5EF4-FFF2-40B4-BE49-F238E27FC236}">
                <a16:creationId xmlns:a16="http://schemas.microsoft.com/office/drawing/2014/main" id="{929483AE-AD80-43D2-8B73-8A61EBE791AD}"/>
              </a:ext>
            </a:extLst>
          </p:cNvPr>
          <p:cNvSpPr/>
          <p:nvPr/>
        </p:nvSpPr>
        <p:spPr>
          <a:xfrm>
            <a:off x="7228234" y="4543838"/>
            <a:ext cx="495323" cy="495323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 dirty="0" err="1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  <a:sym typeface="Helvetica Neue"/>
              </a:rPr>
              <a:t>Cleverbots</a:t>
            </a:r>
            <a:endParaRPr kumimoji="0" lang="en-US" sz="800" i="0" u="none" strike="noStrike" kern="0" cap="none" spc="0" normalizeH="0" baseline="0" noProof="0" dirty="0"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sp>
        <p:nvSpPr>
          <p:cNvPr id="121" name="Flowchart: Connector 120">
            <a:extLst>
              <a:ext uri="{FF2B5EF4-FFF2-40B4-BE49-F238E27FC236}">
                <a16:creationId xmlns:a16="http://schemas.microsoft.com/office/drawing/2014/main" id="{EE83E047-5978-46D5-85D0-CE897DEE7DBC}"/>
              </a:ext>
            </a:extLst>
          </p:cNvPr>
          <p:cNvSpPr/>
          <p:nvPr/>
        </p:nvSpPr>
        <p:spPr>
          <a:xfrm>
            <a:off x="7864257" y="4554769"/>
            <a:ext cx="495323" cy="495323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 dirty="0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  <a:sym typeface="Helvetica Neue"/>
              </a:rPr>
              <a:t>Digital 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 dirty="0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  <a:sym typeface="Helvetica Neue"/>
              </a:rPr>
              <a:t>Intelligence</a:t>
            </a:r>
            <a:endParaRPr kumimoji="0" lang="en-US" sz="800" i="0" u="none" strike="noStrike" kern="0" cap="none" spc="0" normalizeH="0" baseline="0" noProof="0" dirty="0"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sp>
        <p:nvSpPr>
          <p:cNvPr id="122" name="Flowchart: Connector 121">
            <a:extLst>
              <a:ext uri="{FF2B5EF4-FFF2-40B4-BE49-F238E27FC236}">
                <a16:creationId xmlns:a16="http://schemas.microsoft.com/office/drawing/2014/main" id="{C52E8E53-E96B-4D3E-B6A8-0E13BCD73DFC}"/>
              </a:ext>
            </a:extLst>
          </p:cNvPr>
          <p:cNvSpPr/>
          <p:nvPr/>
        </p:nvSpPr>
        <p:spPr>
          <a:xfrm>
            <a:off x="8587599" y="4532871"/>
            <a:ext cx="191121" cy="190597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2000" tIns="0" rIns="0" bIns="0" numCol="1" spcCol="38100" rtlCol="0" anchor="ctr">
            <a:noAutofit/>
          </a:bodyPr>
          <a:lstStyle/>
          <a:p>
            <a:pPr marL="0" marR="0" lvl="0" indent="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 dirty="0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  <a:sym typeface="Helvetica Neue"/>
              </a:rPr>
              <a:t>Sever.AI</a:t>
            </a:r>
            <a:endParaRPr kumimoji="0" lang="en-US" sz="800" i="0" u="none" strike="noStrike" kern="0" cap="none" spc="0" normalizeH="0" baseline="0" noProof="0" dirty="0"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sp>
        <p:nvSpPr>
          <p:cNvPr id="123" name="Flowchart: Connector 122">
            <a:extLst>
              <a:ext uri="{FF2B5EF4-FFF2-40B4-BE49-F238E27FC236}">
                <a16:creationId xmlns:a16="http://schemas.microsoft.com/office/drawing/2014/main" id="{4F925D10-1F62-4D70-BF15-149C04D2A041}"/>
              </a:ext>
            </a:extLst>
          </p:cNvPr>
          <p:cNvSpPr/>
          <p:nvPr/>
        </p:nvSpPr>
        <p:spPr>
          <a:xfrm>
            <a:off x="8588786" y="4841194"/>
            <a:ext cx="191121" cy="190597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2000" tIns="0" rIns="0" bIns="0" numCol="1" spcCol="38100" rtlCol="0" anchor="ctr">
            <a:noAutofit/>
          </a:bodyPr>
          <a:lstStyle/>
          <a:p>
            <a:pPr marL="0" marR="0" lvl="0" indent="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 dirty="0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  <a:sym typeface="Helvetica Neue"/>
              </a:rPr>
              <a:t>Eora</a:t>
            </a:r>
            <a:endParaRPr kumimoji="0" lang="en-US" sz="800" i="0" u="none" strike="noStrike" kern="0" cap="none" spc="0" normalizeH="0" baseline="0" noProof="0" dirty="0"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sp>
        <p:nvSpPr>
          <p:cNvPr id="124" name="Flowchart: Connector 123">
            <a:extLst>
              <a:ext uri="{FF2B5EF4-FFF2-40B4-BE49-F238E27FC236}">
                <a16:creationId xmlns:a16="http://schemas.microsoft.com/office/drawing/2014/main" id="{76ADFA44-F54F-4919-B220-FAB2580A5D13}"/>
              </a:ext>
            </a:extLst>
          </p:cNvPr>
          <p:cNvSpPr/>
          <p:nvPr/>
        </p:nvSpPr>
        <p:spPr>
          <a:xfrm>
            <a:off x="9360980" y="4531299"/>
            <a:ext cx="191121" cy="190597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2000" tIns="0" rIns="0" bIns="0" numCol="1" spcCol="38100" rtlCol="0" anchor="ctr">
            <a:noAutofit/>
          </a:bodyPr>
          <a:lstStyle/>
          <a:p>
            <a:pPr marL="0" marR="0" lvl="0" indent="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 dirty="0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  <a:sym typeface="Helvetica Neue"/>
              </a:rPr>
              <a:t>BSS</a:t>
            </a:r>
            <a:endParaRPr kumimoji="0" lang="en-US" sz="800" i="0" u="none" strike="noStrike" kern="0" cap="none" spc="0" normalizeH="0" baseline="0" noProof="0" dirty="0"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246975A-B8F9-4C90-8DD5-5C287045A7C1}"/>
              </a:ext>
            </a:extLst>
          </p:cNvPr>
          <p:cNvGrpSpPr/>
          <p:nvPr/>
        </p:nvGrpSpPr>
        <p:grpSpPr>
          <a:xfrm>
            <a:off x="9400834" y="4764800"/>
            <a:ext cx="851457" cy="235706"/>
            <a:chOff x="2836559" y="1662548"/>
            <a:chExt cx="851457" cy="235706"/>
          </a:xfrm>
        </p:grpSpPr>
        <p:sp>
          <p:nvSpPr>
            <p:cNvPr id="126" name="Flowchart: Connector 125">
              <a:extLst>
                <a:ext uri="{FF2B5EF4-FFF2-40B4-BE49-F238E27FC236}">
                  <a16:creationId xmlns:a16="http://schemas.microsoft.com/office/drawing/2014/main" id="{1D397A7B-267E-4351-83A5-1908EF3D15BA}"/>
                </a:ext>
              </a:extLst>
            </p:cNvPr>
            <p:cNvSpPr/>
            <p:nvPr/>
          </p:nvSpPr>
          <p:spPr>
            <a:xfrm>
              <a:off x="2836559" y="1763250"/>
              <a:ext cx="61130" cy="59105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 cap="flat">
              <a:solidFill>
                <a:schemeClr val="accent4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B3AA2EAE-1931-437D-BD59-5C117259A030}"/>
                </a:ext>
              </a:extLst>
            </p:cNvPr>
            <p:cNvSpPr txBox="1"/>
            <p:nvPr/>
          </p:nvSpPr>
          <p:spPr>
            <a:xfrm>
              <a:off x="2841694" y="1662548"/>
              <a:ext cx="846322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800" kern="0" dirty="0">
                  <a:solidFill>
                    <a:srgbClr val="A7A7A7">
                      <a:lumMod val="75000"/>
                    </a:srgbClr>
                  </a:solidFill>
                  <a:latin typeface="Helvetica Neue Light"/>
                  <a:cs typeface="Helvetica Neue Light"/>
                  <a:sym typeface="Helvetica Neue Light"/>
                </a:rPr>
                <a:t>Hotbot.ai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AF545BEE-6E3B-4326-BA49-B97D16875171}"/>
              </a:ext>
            </a:extLst>
          </p:cNvPr>
          <p:cNvGrpSpPr/>
          <p:nvPr/>
        </p:nvGrpSpPr>
        <p:grpSpPr>
          <a:xfrm>
            <a:off x="9405969" y="4969212"/>
            <a:ext cx="851457" cy="235706"/>
            <a:chOff x="2836559" y="1662548"/>
            <a:chExt cx="851457" cy="235706"/>
          </a:xfrm>
        </p:grpSpPr>
        <p:sp>
          <p:nvSpPr>
            <p:cNvPr id="129" name="Flowchart: Connector 128">
              <a:extLst>
                <a:ext uri="{FF2B5EF4-FFF2-40B4-BE49-F238E27FC236}">
                  <a16:creationId xmlns:a16="http://schemas.microsoft.com/office/drawing/2014/main" id="{0750D059-F70A-4CBC-AB4B-7FD439983D75}"/>
                </a:ext>
              </a:extLst>
            </p:cNvPr>
            <p:cNvSpPr/>
            <p:nvPr/>
          </p:nvSpPr>
          <p:spPr>
            <a:xfrm>
              <a:off x="2836559" y="1763250"/>
              <a:ext cx="61130" cy="59105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 cap="flat">
              <a:solidFill>
                <a:schemeClr val="accent4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705C73E6-44C7-450B-AD40-9B02F6374EFE}"/>
                </a:ext>
              </a:extLst>
            </p:cNvPr>
            <p:cNvSpPr txBox="1"/>
            <p:nvPr/>
          </p:nvSpPr>
          <p:spPr>
            <a:xfrm>
              <a:off x="2841694" y="1662548"/>
              <a:ext cx="846322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800" kern="0" dirty="0" err="1">
                  <a:solidFill>
                    <a:srgbClr val="A7A7A7">
                      <a:lumMod val="75000"/>
                    </a:srgbClr>
                  </a:solidFill>
                  <a:latin typeface="Helvetica Neue Light"/>
                  <a:cs typeface="Helvetica Neue Light"/>
                  <a:sym typeface="Helvetica Neue Light"/>
                </a:rPr>
                <a:t>LasVilla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FA49B2F-842A-4066-8AD0-38DEA6BB0284}"/>
              </a:ext>
            </a:extLst>
          </p:cNvPr>
          <p:cNvGrpSpPr/>
          <p:nvPr/>
        </p:nvGrpSpPr>
        <p:grpSpPr>
          <a:xfrm>
            <a:off x="10137501" y="4474065"/>
            <a:ext cx="851457" cy="395749"/>
            <a:chOff x="2836559" y="1662548"/>
            <a:chExt cx="851457" cy="395749"/>
          </a:xfrm>
        </p:grpSpPr>
        <p:sp>
          <p:nvSpPr>
            <p:cNvPr id="132" name="Flowchart: Connector 131">
              <a:extLst>
                <a:ext uri="{FF2B5EF4-FFF2-40B4-BE49-F238E27FC236}">
                  <a16:creationId xmlns:a16="http://schemas.microsoft.com/office/drawing/2014/main" id="{0F06F2A5-0540-4E14-9B41-8DED983DE546}"/>
                </a:ext>
              </a:extLst>
            </p:cNvPr>
            <p:cNvSpPr/>
            <p:nvPr/>
          </p:nvSpPr>
          <p:spPr>
            <a:xfrm>
              <a:off x="2836559" y="1763250"/>
              <a:ext cx="61130" cy="59105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 cap="flat">
              <a:solidFill>
                <a:schemeClr val="accent4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C35E864C-A9DB-4A0B-9A39-43C79B36D2F6}"/>
                </a:ext>
              </a:extLst>
            </p:cNvPr>
            <p:cNvSpPr txBox="1"/>
            <p:nvPr/>
          </p:nvSpPr>
          <p:spPr>
            <a:xfrm>
              <a:off x="2841694" y="1662548"/>
              <a:ext cx="846322" cy="3957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800" kern="0" dirty="0" err="1">
                  <a:solidFill>
                    <a:srgbClr val="A7A7A7">
                      <a:lumMod val="75000"/>
                    </a:srgbClr>
                  </a:solidFill>
                  <a:latin typeface="Helvetica Neue Light"/>
                  <a:cs typeface="Helvetica Neue Light"/>
                  <a:sym typeface="Helvetica Neue Light"/>
                </a:rPr>
                <a:t>Khrustalev</a:t>
              </a:r>
              <a:r>
                <a:rPr lang="en-US" sz="800" kern="0" dirty="0">
                  <a:solidFill>
                    <a:srgbClr val="A7A7A7">
                      <a:lumMod val="75000"/>
                    </a:srgbClr>
                  </a:solidFill>
                  <a:latin typeface="Helvetica Neue Light"/>
                  <a:cs typeface="Helvetica Neue Light"/>
                  <a:sym typeface="Helvetica Neue Light"/>
                </a:rPr>
                <a:t> studio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5AC4CC28-8AAD-4EEE-8519-4673B1529EFC}"/>
              </a:ext>
            </a:extLst>
          </p:cNvPr>
          <p:cNvGrpSpPr/>
          <p:nvPr/>
        </p:nvGrpSpPr>
        <p:grpSpPr>
          <a:xfrm>
            <a:off x="9410990" y="5167107"/>
            <a:ext cx="851457" cy="235706"/>
            <a:chOff x="2836559" y="1662548"/>
            <a:chExt cx="851457" cy="235706"/>
          </a:xfrm>
        </p:grpSpPr>
        <p:sp>
          <p:nvSpPr>
            <p:cNvPr id="135" name="Flowchart: Connector 134">
              <a:extLst>
                <a:ext uri="{FF2B5EF4-FFF2-40B4-BE49-F238E27FC236}">
                  <a16:creationId xmlns:a16="http://schemas.microsoft.com/office/drawing/2014/main" id="{3B91E4E5-9700-4639-89F4-BDCF42E32F70}"/>
                </a:ext>
              </a:extLst>
            </p:cNvPr>
            <p:cNvSpPr/>
            <p:nvPr/>
          </p:nvSpPr>
          <p:spPr>
            <a:xfrm>
              <a:off x="2836559" y="1763250"/>
              <a:ext cx="61130" cy="59105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 cap="flat">
              <a:solidFill>
                <a:schemeClr val="accent4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5F553AFF-DDE2-4E79-8E15-A556467F5BB2}"/>
                </a:ext>
              </a:extLst>
            </p:cNvPr>
            <p:cNvSpPr txBox="1"/>
            <p:nvPr/>
          </p:nvSpPr>
          <p:spPr>
            <a:xfrm>
              <a:off x="2841694" y="1662548"/>
              <a:ext cx="846322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800" kern="0" dirty="0" err="1">
                  <a:solidFill>
                    <a:srgbClr val="A7A7A7">
                      <a:lumMod val="75000"/>
                    </a:srgbClr>
                  </a:solidFill>
                  <a:latin typeface="Helvetica Neue Light"/>
                  <a:cs typeface="Helvetica Neue Light"/>
                  <a:sym typeface="Helvetica Neue Light"/>
                </a:rPr>
                <a:t>Staffory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348F79E0-BCA9-4801-8246-CCAF05F91F37}"/>
              </a:ext>
            </a:extLst>
          </p:cNvPr>
          <p:cNvGrpSpPr/>
          <p:nvPr/>
        </p:nvGrpSpPr>
        <p:grpSpPr>
          <a:xfrm>
            <a:off x="10143907" y="4816828"/>
            <a:ext cx="851457" cy="235706"/>
            <a:chOff x="2836559" y="1662548"/>
            <a:chExt cx="851457" cy="235706"/>
          </a:xfrm>
        </p:grpSpPr>
        <p:sp>
          <p:nvSpPr>
            <p:cNvPr id="138" name="Flowchart: Connector 137">
              <a:extLst>
                <a:ext uri="{FF2B5EF4-FFF2-40B4-BE49-F238E27FC236}">
                  <a16:creationId xmlns:a16="http://schemas.microsoft.com/office/drawing/2014/main" id="{9F655E90-6D97-4AD9-BB3A-8CBD48B97CEC}"/>
                </a:ext>
              </a:extLst>
            </p:cNvPr>
            <p:cNvSpPr/>
            <p:nvPr/>
          </p:nvSpPr>
          <p:spPr>
            <a:xfrm>
              <a:off x="2836559" y="1763250"/>
              <a:ext cx="61130" cy="59105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 cap="flat">
              <a:solidFill>
                <a:schemeClr val="accent4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47E10BCB-3913-44AA-A899-56D87D7BCCC8}"/>
                </a:ext>
              </a:extLst>
            </p:cNvPr>
            <p:cNvSpPr txBox="1"/>
            <p:nvPr/>
          </p:nvSpPr>
          <p:spPr>
            <a:xfrm>
              <a:off x="2841694" y="1662548"/>
              <a:ext cx="846322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800" kern="0" dirty="0">
                  <a:solidFill>
                    <a:srgbClr val="A7A7A7">
                      <a:lumMod val="75000"/>
                    </a:srgbClr>
                  </a:solidFill>
                  <a:latin typeface="Helvetica Neue Light"/>
                  <a:cs typeface="Helvetica Neue Light"/>
                  <a:sym typeface="Helvetica Neue Light"/>
                </a:rPr>
                <a:t>Digital Link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457B6B37-5BB0-4E05-B3C8-7FE59DEB2CA6}"/>
              </a:ext>
            </a:extLst>
          </p:cNvPr>
          <p:cNvGrpSpPr/>
          <p:nvPr/>
        </p:nvGrpSpPr>
        <p:grpSpPr>
          <a:xfrm>
            <a:off x="10149042" y="5022290"/>
            <a:ext cx="851457" cy="235706"/>
            <a:chOff x="2836559" y="1662548"/>
            <a:chExt cx="851457" cy="235706"/>
          </a:xfrm>
        </p:grpSpPr>
        <p:sp>
          <p:nvSpPr>
            <p:cNvPr id="141" name="Flowchart: Connector 140">
              <a:extLst>
                <a:ext uri="{FF2B5EF4-FFF2-40B4-BE49-F238E27FC236}">
                  <a16:creationId xmlns:a16="http://schemas.microsoft.com/office/drawing/2014/main" id="{F57F0920-42DF-4D3A-A0B9-C96F415C7CBA}"/>
                </a:ext>
              </a:extLst>
            </p:cNvPr>
            <p:cNvSpPr/>
            <p:nvPr/>
          </p:nvSpPr>
          <p:spPr>
            <a:xfrm>
              <a:off x="2836559" y="1763250"/>
              <a:ext cx="61130" cy="59105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 cap="flat">
              <a:solidFill>
                <a:schemeClr val="accent4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4B32B5E-6919-4148-8B7A-08E783E6F6F7}"/>
                </a:ext>
              </a:extLst>
            </p:cNvPr>
            <p:cNvSpPr txBox="1"/>
            <p:nvPr/>
          </p:nvSpPr>
          <p:spPr>
            <a:xfrm>
              <a:off x="2841694" y="1662548"/>
              <a:ext cx="846322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800" kern="0" dirty="0">
                  <a:solidFill>
                    <a:srgbClr val="A7A7A7">
                      <a:lumMod val="75000"/>
                    </a:srgbClr>
                  </a:solidFill>
                  <a:latin typeface="Helvetica Neue Light"/>
                  <a:cs typeface="Helvetica Neue Light"/>
                  <a:sym typeface="Helvetica Neue Light"/>
                </a:rPr>
                <a:t>Umbrella IT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144" name="Flowchart: Connector 143">
            <a:extLst>
              <a:ext uri="{FF2B5EF4-FFF2-40B4-BE49-F238E27FC236}">
                <a16:creationId xmlns:a16="http://schemas.microsoft.com/office/drawing/2014/main" id="{F763974B-2902-4EDE-B848-9F2FED061984}"/>
              </a:ext>
            </a:extLst>
          </p:cNvPr>
          <p:cNvSpPr/>
          <p:nvPr/>
        </p:nvSpPr>
        <p:spPr>
          <a:xfrm>
            <a:off x="8595499" y="5157799"/>
            <a:ext cx="191121" cy="190597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2000" tIns="0" rIns="0" bIns="0" numCol="1" spcCol="38100" rtlCol="0" anchor="ctr">
            <a:noAutofit/>
          </a:bodyPr>
          <a:lstStyle/>
          <a:p>
            <a:pPr marL="0" marR="0" lvl="0" indent="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 dirty="0" err="1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  <a:sym typeface="Helvetica Neue"/>
              </a:rPr>
              <a:t>Krok</a:t>
            </a:r>
            <a:endParaRPr kumimoji="0" lang="en-US" sz="800" i="0" u="none" strike="noStrike" kern="0" cap="none" spc="0" normalizeH="0" baseline="0" noProof="0" dirty="0"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C203A1D-63B5-4D7D-810F-AA0B42EDB057}"/>
              </a:ext>
            </a:extLst>
          </p:cNvPr>
          <p:cNvGrpSpPr/>
          <p:nvPr/>
        </p:nvGrpSpPr>
        <p:grpSpPr>
          <a:xfrm>
            <a:off x="10149042" y="5214140"/>
            <a:ext cx="851457" cy="235706"/>
            <a:chOff x="2836559" y="1662548"/>
            <a:chExt cx="851457" cy="235706"/>
          </a:xfrm>
        </p:grpSpPr>
        <p:sp>
          <p:nvSpPr>
            <p:cNvPr id="146" name="Flowchart: Connector 145">
              <a:extLst>
                <a:ext uri="{FF2B5EF4-FFF2-40B4-BE49-F238E27FC236}">
                  <a16:creationId xmlns:a16="http://schemas.microsoft.com/office/drawing/2014/main" id="{62A5F093-46C9-4340-8851-0FEA3EB131C1}"/>
                </a:ext>
              </a:extLst>
            </p:cNvPr>
            <p:cNvSpPr/>
            <p:nvPr/>
          </p:nvSpPr>
          <p:spPr>
            <a:xfrm>
              <a:off x="2836559" y="1763250"/>
              <a:ext cx="61130" cy="59105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 cap="flat">
              <a:solidFill>
                <a:schemeClr val="accent4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C38D0B03-F7DE-4599-B77E-A076DCFC3005}"/>
                </a:ext>
              </a:extLst>
            </p:cNvPr>
            <p:cNvSpPr txBox="1"/>
            <p:nvPr/>
          </p:nvSpPr>
          <p:spPr>
            <a:xfrm>
              <a:off x="2841694" y="1662548"/>
              <a:ext cx="846322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800" kern="0" dirty="0">
                  <a:solidFill>
                    <a:srgbClr val="A7A7A7">
                      <a:lumMod val="75000"/>
                    </a:srgbClr>
                  </a:solidFill>
                  <a:latin typeface="Helvetica Neue Light"/>
                  <a:cs typeface="Helvetica Neue Light"/>
                  <a:sym typeface="Helvetica Neue Light"/>
                </a:rPr>
                <a:t>Kraft Talk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92ABC94C-9DC7-4C10-8DA4-630FFD521E3B}"/>
              </a:ext>
            </a:extLst>
          </p:cNvPr>
          <p:cNvGrpSpPr/>
          <p:nvPr/>
        </p:nvGrpSpPr>
        <p:grpSpPr>
          <a:xfrm>
            <a:off x="10158520" y="5406004"/>
            <a:ext cx="851457" cy="235706"/>
            <a:chOff x="2836559" y="1662548"/>
            <a:chExt cx="851457" cy="235706"/>
          </a:xfrm>
        </p:grpSpPr>
        <p:sp>
          <p:nvSpPr>
            <p:cNvPr id="149" name="Flowchart: Connector 148">
              <a:extLst>
                <a:ext uri="{FF2B5EF4-FFF2-40B4-BE49-F238E27FC236}">
                  <a16:creationId xmlns:a16="http://schemas.microsoft.com/office/drawing/2014/main" id="{F830ED17-05FF-465D-9437-380E0C741CD9}"/>
                </a:ext>
              </a:extLst>
            </p:cNvPr>
            <p:cNvSpPr/>
            <p:nvPr/>
          </p:nvSpPr>
          <p:spPr>
            <a:xfrm>
              <a:off x="2836559" y="1763250"/>
              <a:ext cx="61130" cy="59105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 cap="flat">
              <a:solidFill>
                <a:schemeClr val="accent4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solidFill>
                    <a:srgbClr val="00A89D">
                      <a:lumMod val="60000"/>
                      <a:lumOff val="40000"/>
                    </a:srgbClr>
                  </a:solidFill>
                </a:ln>
                <a:solidFill>
                  <a:srgbClr val="060E1D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5CFF734C-27B4-4367-A5A7-9791CD454D11}"/>
                </a:ext>
              </a:extLst>
            </p:cNvPr>
            <p:cNvSpPr txBox="1"/>
            <p:nvPr/>
          </p:nvSpPr>
          <p:spPr>
            <a:xfrm>
              <a:off x="2841694" y="1662548"/>
              <a:ext cx="846322" cy="23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7A7A7">
                      <a:lumMod val="75000"/>
                    </a:srgbClr>
                  </a:solidFill>
                  <a:effectLst/>
                  <a:uLnTx/>
                  <a:uFillTx/>
                  <a:latin typeface="Helvetica Neue Light"/>
                  <a:cs typeface="Helvetica Neue Light"/>
                  <a:sym typeface="Helvetica Neue Light"/>
                </a:rPr>
                <a:t>VoiceGame</a:t>
              </a:r>
              <a:endPara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A7A7A7">
                    <a:lumMod val="75000"/>
                  </a:srgbClr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151" name="Flowchart: Connector 150">
            <a:extLst>
              <a:ext uri="{FF2B5EF4-FFF2-40B4-BE49-F238E27FC236}">
                <a16:creationId xmlns:a16="http://schemas.microsoft.com/office/drawing/2014/main" id="{2ECD0778-FC1D-46FE-96BB-58F069C3D531}"/>
              </a:ext>
            </a:extLst>
          </p:cNvPr>
          <p:cNvSpPr/>
          <p:nvPr/>
        </p:nvSpPr>
        <p:spPr>
          <a:xfrm>
            <a:off x="8587598" y="5436811"/>
            <a:ext cx="191121" cy="190597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2000" tIns="0" rIns="0" bIns="0" numCol="1" spcCol="38100" rtlCol="0" anchor="ctr">
            <a:noAutofit/>
          </a:bodyPr>
          <a:lstStyle/>
          <a:p>
            <a:pPr marL="0" marR="0" lvl="0" indent="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800" kern="0" dirty="0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  <a:sym typeface="Helvetica Neue"/>
              </a:rPr>
              <a:t>Шторм Технологии</a:t>
            </a:r>
            <a:endParaRPr kumimoji="0" lang="en-US" sz="800" i="0" u="none" strike="noStrike" kern="0" cap="none" spc="0" normalizeH="0" baseline="0" noProof="0" dirty="0"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221949885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551;p58">
            <a:extLst>
              <a:ext uri="{FF2B5EF4-FFF2-40B4-BE49-F238E27FC236}">
                <a16:creationId xmlns:a16="http://schemas.microsoft.com/office/drawing/2014/main" id="{75FF0DA0-23E1-4E0A-A216-2C0975B6B2DC}"/>
              </a:ext>
            </a:extLst>
          </p:cNvPr>
          <p:cNvSpPr txBox="1"/>
          <p:nvPr/>
        </p:nvSpPr>
        <p:spPr>
          <a:xfrm>
            <a:off x="444654" y="256477"/>
            <a:ext cx="10182706" cy="414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699" tIns="45699" rIns="45699" bIns="45699">
            <a:spAutoFit/>
          </a:bodyPr>
          <a:lstStyle>
            <a:lvl1pPr>
              <a:lnSpc>
                <a:spcPct val="130000"/>
              </a:lnSpc>
              <a:defRPr sz="18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Ключевые игроки и оценка объемов их выручки на рынке разговорного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AI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 2020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64E27F85-24DA-4C14-9A00-212D20A7BCAD}"/>
              </a:ext>
            </a:extLst>
          </p:cNvPr>
          <p:cNvSpPr/>
          <p:nvPr/>
        </p:nvSpPr>
        <p:spPr>
          <a:xfrm>
            <a:off x="3527810" y="3016569"/>
            <a:ext cx="495323" cy="495323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 dirty="0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  <a:sym typeface="Helvetica Neue"/>
              </a:rPr>
              <a:t>3i-Tech</a:t>
            </a:r>
            <a:endParaRPr kumimoji="0" lang="en-US" sz="800" i="0" u="none" strike="noStrike" kern="0" cap="none" spc="0" normalizeH="0" baseline="0" noProof="0" dirty="0"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76DC2746-6E2E-4F5B-93FE-737B6BD3A694}"/>
              </a:ext>
            </a:extLst>
          </p:cNvPr>
          <p:cNvSpPr/>
          <p:nvPr/>
        </p:nvSpPr>
        <p:spPr>
          <a:xfrm>
            <a:off x="2779637" y="2999526"/>
            <a:ext cx="495323" cy="495323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 dirty="0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  <a:sym typeface="Helvetica Neue"/>
              </a:rPr>
              <a:t>Yandex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 dirty="0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  <a:sym typeface="Helvetica Neue"/>
              </a:rPr>
              <a:t>.cloud</a:t>
            </a:r>
            <a:endParaRPr kumimoji="0" lang="en-US" sz="800" i="0" u="none" strike="noStrike" kern="0" cap="none" spc="0" normalizeH="0" baseline="0" noProof="0" dirty="0"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sp>
        <p:nvSpPr>
          <p:cNvPr id="87" name="Flowchart: Connector 86">
            <a:extLst>
              <a:ext uri="{FF2B5EF4-FFF2-40B4-BE49-F238E27FC236}">
                <a16:creationId xmlns:a16="http://schemas.microsoft.com/office/drawing/2014/main" id="{6C780BE3-B1D5-48AB-B3B4-C29F55C5537C}"/>
              </a:ext>
            </a:extLst>
          </p:cNvPr>
          <p:cNvSpPr/>
          <p:nvPr/>
        </p:nvSpPr>
        <p:spPr>
          <a:xfrm>
            <a:off x="3552020" y="3903346"/>
            <a:ext cx="495323" cy="495323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800" kern="0" dirty="0" err="1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  <a:sym typeface="Helvetica Neue"/>
              </a:rPr>
              <a:t>Нейронет</a:t>
            </a:r>
            <a:endParaRPr kumimoji="0" lang="en-US" sz="800" i="0" u="none" strike="noStrike" kern="0" cap="none" spc="0" normalizeH="0" baseline="0" noProof="0" dirty="0"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sp>
        <p:nvSpPr>
          <p:cNvPr id="88" name="Flowchart: Connector 87">
            <a:extLst>
              <a:ext uri="{FF2B5EF4-FFF2-40B4-BE49-F238E27FC236}">
                <a16:creationId xmlns:a16="http://schemas.microsoft.com/office/drawing/2014/main" id="{550DAA39-0B6C-4E66-9D03-808E26A75ED2}"/>
              </a:ext>
            </a:extLst>
          </p:cNvPr>
          <p:cNvSpPr/>
          <p:nvPr/>
        </p:nvSpPr>
        <p:spPr>
          <a:xfrm>
            <a:off x="4330182" y="3906889"/>
            <a:ext cx="495323" cy="495323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 dirty="0" err="1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  <a:sym typeface="Helvetica Neue"/>
              </a:rPr>
              <a:t>Zvonobot</a:t>
            </a:r>
            <a:endParaRPr kumimoji="0" lang="en-US" sz="800" i="0" u="none" strike="noStrike" kern="0" cap="none" spc="0" normalizeH="0" baseline="0" noProof="0" dirty="0"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sp>
        <p:nvSpPr>
          <p:cNvPr id="119" name="Flowchart: Connector 118">
            <a:extLst>
              <a:ext uri="{FF2B5EF4-FFF2-40B4-BE49-F238E27FC236}">
                <a16:creationId xmlns:a16="http://schemas.microsoft.com/office/drawing/2014/main" id="{9B9C7465-8282-4457-BCAA-E947FDAC2891}"/>
              </a:ext>
            </a:extLst>
          </p:cNvPr>
          <p:cNvSpPr/>
          <p:nvPr/>
        </p:nvSpPr>
        <p:spPr>
          <a:xfrm>
            <a:off x="5096786" y="4878306"/>
            <a:ext cx="495323" cy="495323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 dirty="0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  <a:sym typeface="Helvetica Neue"/>
              </a:rPr>
              <a:t>Google</a:t>
            </a:r>
            <a:endParaRPr kumimoji="0" lang="en-US" sz="800" i="0" u="none" strike="noStrike" kern="0" cap="none" spc="0" normalizeH="0" baseline="0" noProof="0" dirty="0"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sp>
        <p:nvSpPr>
          <p:cNvPr id="120" name="Flowchart: Connector 119">
            <a:extLst>
              <a:ext uri="{FF2B5EF4-FFF2-40B4-BE49-F238E27FC236}">
                <a16:creationId xmlns:a16="http://schemas.microsoft.com/office/drawing/2014/main" id="{929483AE-AD80-43D2-8B73-8A61EBE791AD}"/>
              </a:ext>
            </a:extLst>
          </p:cNvPr>
          <p:cNvSpPr/>
          <p:nvPr/>
        </p:nvSpPr>
        <p:spPr>
          <a:xfrm>
            <a:off x="4324403" y="4875585"/>
            <a:ext cx="495323" cy="495323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 dirty="0" err="1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  <a:sym typeface="Helvetica Neue"/>
              </a:rPr>
              <a:t>Cleverbots</a:t>
            </a:r>
            <a:endParaRPr kumimoji="0" lang="en-US" sz="800" i="0" u="none" strike="noStrike" kern="0" cap="none" spc="0" normalizeH="0" baseline="0" noProof="0" dirty="0"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sp>
        <p:nvSpPr>
          <p:cNvPr id="121" name="Flowchart: Connector 120">
            <a:extLst>
              <a:ext uri="{FF2B5EF4-FFF2-40B4-BE49-F238E27FC236}">
                <a16:creationId xmlns:a16="http://schemas.microsoft.com/office/drawing/2014/main" id="{EE83E047-5978-46D5-85D0-CE897DEE7DBC}"/>
              </a:ext>
            </a:extLst>
          </p:cNvPr>
          <p:cNvSpPr/>
          <p:nvPr/>
        </p:nvSpPr>
        <p:spPr>
          <a:xfrm>
            <a:off x="3552020" y="4886606"/>
            <a:ext cx="495323" cy="495323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 dirty="0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  <a:sym typeface="Helvetica Neue"/>
              </a:rPr>
              <a:t>Digital 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 dirty="0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  <a:sym typeface="Helvetica Neue"/>
              </a:rPr>
              <a:t>Intelligence</a:t>
            </a:r>
            <a:endParaRPr kumimoji="0" lang="en-US" sz="800" i="0" u="none" strike="noStrike" kern="0" cap="none" spc="0" normalizeH="0" baseline="0" noProof="0" dirty="0"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0E97EE5A-8442-4690-9AA9-2AE8487114B4}"/>
              </a:ext>
            </a:extLst>
          </p:cNvPr>
          <p:cNvCxnSpPr>
            <a:cxnSpLocks/>
          </p:cNvCxnSpPr>
          <p:nvPr/>
        </p:nvCxnSpPr>
        <p:spPr>
          <a:xfrm flipV="1">
            <a:off x="476955" y="1847856"/>
            <a:ext cx="11357128" cy="7127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20A64C2A-2102-4891-836D-C3C33C94315A}"/>
              </a:ext>
            </a:extLst>
          </p:cNvPr>
          <p:cNvSpPr txBox="1"/>
          <p:nvPr/>
        </p:nvSpPr>
        <p:spPr>
          <a:xfrm>
            <a:off x="400425" y="1552825"/>
            <a:ext cx="919421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kern="0" dirty="0">
                <a:solidFill>
                  <a:srgbClr val="A7A7A7">
                    <a:lumMod val="75000"/>
                  </a:srgbClr>
                </a:solidFill>
                <a:latin typeface="Helvetica Neue Light"/>
                <a:cs typeface="Helvetica Neue Light"/>
                <a:sym typeface="Helvetica Neue Light"/>
              </a:rPr>
              <a:t>1 млрд+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69CCFF51-7DED-4920-B9BA-F46B57844FE0}"/>
              </a:ext>
            </a:extLst>
          </p:cNvPr>
          <p:cNvSpPr txBox="1"/>
          <p:nvPr/>
        </p:nvSpPr>
        <p:spPr>
          <a:xfrm>
            <a:off x="400425" y="2447102"/>
            <a:ext cx="919421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kern="0" dirty="0">
                <a:solidFill>
                  <a:srgbClr val="A7A7A7">
                    <a:lumMod val="75000"/>
                  </a:srgbClr>
                </a:solidFill>
                <a:latin typeface="Helvetica Neue Light"/>
                <a:cs typeface="Helvetica Neue Light"/>
                <a:sym typeface="Helvetica Neue Light"/>
              </a:rPr>
              <a:t>500млн+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A1D9D9C-CCB6-40E4-A816-7D29585D28B8}"/>
              </a:ext>
            </a:extLst>
          </p:cNvPr>
          <p:cNvSpPr txBox="1"/>
          <p:nvPr/>
        </p:nvSpPr>
        <p:spPr>
          <a:xfrm>
            <a:off x="408383" y="3350095"/>
            <a:ext cx="919421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kern="0" dirty="0">
                <a:solidFill>
                  <a:srgbClr val="A7A7A7">
                    <a:lumMod val="75000"/>
                  </a:srgbClr>
                </a:solidFill>
                <a:latin typeface="Helvetica Neue Light"/>
                <a:cs typeface="Helvetica Neue Light"/>
                <a:sym typeface="Helvetica Neue Light"/>
              </a:rPr>
              <a:t>200млн+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7D58F87-BA9E-4BEF-AA31-D8AE5214398B}"/>
              </a:ext>
            </a:extLst>
          </p:cNvPr>
          <p:cNvSpPr txBox="1"/>
          <p:nvPr/>
        </p:nvSpPr>
        <p:spPr>
          <a:xfrm>
            <a:off x="384296" y="4316936"/>
            <a:ext cx="919421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kern="0" dirty="0">
                <a:solidFill>
                  <a:srgbClr val="A7A7A7">
                    <a:lumMod val="75000"/>
                  </a:srgbClr>
                </a:solidFill>
                <a:latin typeface="Helvetica Neue Light"/>
                <a:cs typeface="Helvetica Neue Light"/>
                <a:sym typeface="Helvetica Neue Light"/>
              </a:rPr>
              <a:t>100млн+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7264490A-F019-4C77-BDAE-4366F2BD5D27}"/>
              </a:ext>
            </a:extLst>
          </p:cNvPr>
          <p:cNvSpPr txBox="1"/>
          <p:nvPr/>
        </p:nvSpPr>
        <p:spPr>
          <a:xfrm>
            <a:off x="416144" y="5269265"/>
            <a:ext cx="919421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kern="0" dirty="0">
                <a:solidFill>
                  <a:srgbClr val="A7A7A7">
                    <a:lumMod val="75000"/>
                  </a:srgbClr>
                </a:solidFill>
                <a:latin typeface="Helvetica Neue Light"/>
                <a:cs typeface="Helvetica Neue Light"/>
                <a:sym typeface="Helvetica Neue Light"/>
              </a:rPr>
              <a:t>50млн+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4BCFB5F3-4D98-443B-B032-9C355FE93D82}"/>
              </a:ext>
            </a:extLst>
          </p:cNvPr>
          <p:cNvSpPr txBox="1"/>
          <p:nvPr/>
        </p:nvSpPr>
        <p:spPr>
          <a:xfrm>
            <a:off x="444655" y="6164582"/>
            <a:ext cx="919421" cy="2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kern="0" dirty="0">
                <a:solidFill>
                  <a:srgbClr val="A7A7A7">
                    <a:lumMod val="75000"/>
                  </a:srgbClr>
                </a:solidFill>
                <a:latin typeface="Helvetica Neue Light"/>
                <a:cs typeface="Helvetica Neue Light"/>
                <a:sym typeface="Helvetica Neue Light"/>
              </a:rPr>
              <a:t>20млн+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A7A7A7">
                  <a:lumMod val="75000"/>
                </a:srgbClr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B0B7456-A540-404B-9A8C-DE69E82C1716}"/>
              </a:ext>
            </a:extLst>
          </p:cNvPr>
          <p:cNvCxnSpPr>
            <a:cxnSpLocks/>
          </p:cNvCxnSpPr>
          <p:nvPr/>
        </p:nvCxnSpPr>
        <p:spPr>
          <a:xfrm flipV="1">
            <a:off x="476955" y="2749557"/>
            <a:ext cx="11357128" cy="22717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6CFC4BF-3A6E-4375-8546-09841A0B75AD}"/>
              </a:ext>
            </a:extLst>
          </p:cNvPr>
          <p:cNvCxnSpPr>
            <a:cxnSpLocks/>
          </p:cNvCxnSpPr>
          <p:nvPr/>
        </p:nvCxnSpPr>
        <p:spPr>
          <a:xfrm flipV="1">
            <a:off x="476955" y="3668679"/>
            <a:ext cx="11357128" cy="49011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F29ABE1E-1235-4FE1-BC63-14EA41A4F844}"/>
              </a:ext>
            </a:extLst>
          </p:cNvPr>
          <p:cNvCxnSpPr>
            <a:cxnSpLocks/>
          </p:cNvCxnSpPr>
          <p:nvPr/>
        </p:nvCxnSpPr>
        <p:spPr>
          <a:xfrm>
            <a:off x="508803" y="4608010"/>
            <a:ext cx="11325280" cy="16757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sp>
        <p:nvSpPr>
          <p:cNvPr id="158" name="Flowchart: Connector 157">
            <a:extLst>
              <a:ext uri="{FF2B5EF4-FFF2-40B4-BE49-F238E27FC236}">
                <a16:creationId xmlns:a16="http://schemas.microsoft.com/office/drawing/2014/main" id="{A4E009B1-9E29-4F00-BA5A-42543ED90173}"/>
              </a:ext>
            </a:extLst>
          </p:cNvPr>
          <p:cNvSpPr/>
          <p:nvPr/>
        </p:nvSpPr>
        <p:spPr>
          <a:xfrm>
            <a:off x="2767493" y="3905915"/>
            <a:ext cx="495323" cy="495323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800" kern="0" dirty="0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  <a:sym typeface="Helvetica Neue"/>
              </a:rPr>
              <a:t>Нано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" i="0" u="none" strike="noStrike" kern="0" cap="none" spc="0" normalizeH="0" baseline="0" noProof="0" dirty="0"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rPr>
              <a:t>семантика</a:t>
            </a:r>
            <a:endParaRPr kumimoji="0" lang="en-US" sz="800" i="0" u="none" strike="noStrike" kern="0" cap="none" spc="0" normalizeH="0" baseline="0" noProof="0" dirty="0"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sp>
        <p:nvSpPr>
          <p:cNvPr id="161" name="Flowchart: Connector 160">
            <a:extLst>
              <a:ext uri="{FF2B5EF4-FFF2-40B4-BE49-F238E27FC236}">
                <a16:creationId xmlns:a16="http://schemas.microsoft.com/office/drawing/2014/main" id="{03BC695C-59F7-457F-8DFB-A91F606F4294}"/>
              </a:ext>
            </a:extLst>
          </p:cNvPr>
          <p:cNvSpPr/>
          <p:nvPr/>
        </p:nvSpPr>
        <p:spPr>
          <a:xfrm>
            <a:off x="2779637" y="4886607"/>
            <a:ext cx="495323" cy="495323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800" kern="0" dirty="0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  <a:sym typeface="Helvetica Neue"/>
              </a:rPr>
              <a:t>Тинькофф</a:t>
            </a:r>
            <a:endParaRPr kumimoji="0" lang="en-US" sz="800" i="0" u="none" strike="noStrike" kern="0" cap="none" spc="0" normalizeH="0" baseline="0" noProof="0" dirty="0"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sp>
        <p:nvSpPr>
          <p:cNvPr id="163" name="Flowchart: Connector 162">
            <a:extLst>
              <a:ext uri="{FF2B5EF4-FFF2-40B4-BE49-F238E27FC236}">
                <a16:creationId xmlns:a16="http://schemas.microsoft.com/office/drawing/2014/main" id="{4C67803D-E400-4461-B523-B5F9054EEFA6}"/>
              </a:ext>
            </a:extLst>
          </p:cNvPr>
          <p:cNvSpPr/>
          <p:nvPr/>
        </p:nvSpPr>
        <p:spPr>
          <a:xfrm>
            <a:off x="2779637" y="2078181"/>
            <a:ext cx="495323" cy="495323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 dirty="0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  <a:sym typeface="Helvetica Neue"/>
              </a:rPr>
              <a:t>Just AI</a:t>
            </a:r>
            <a:endParaRPr kumimoji="0" lang="en-US" sz="800" i="0" u="none" strike="noStrike" kern="0" cap="none" spc="0" normalizeH="0" baseline="0" noProof="0" dirty="0"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sp>
        <p:nvSpPr>
          <p:cNvPr id="164" name="Flowchart: Connector 163">
            <a:extLst>
              <a:ext uri="{FF2B5EF4-FFF2-40B4-BE49-F238E27FC236}">
                <a16:creationId xmlns:a16="http://schemas.microsoft.com/office/drawing/2014/main" id="{52F564E8-1A66-4382-8B8A-3DE14AF1B01A}"/>
              </a:ext>
            </a:extLst>
          </p:cNvPr>
          <p:cNvSpPr/>
          <p:nvPr/>
        </p:nvSpPr>
        <p:spPr>
          <a:xfrm>
            <a:off x="2789744" y="1246027"/>
            <a:ext cx="495323" cy="495323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" i="0" u="none" strike="noStrike" kern="0" cap="none" spc="0" normalizeH="0" baseline="0" noProof="0" dirty="0"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rPr>
              <a:t>ЦРТ</a:t>
            </a:r>
            <a:endParaRPr kumimoji="0" lang="en-US" sz="800" i="0" u="none" strike="noStrike" kern="0" cap="none" spc="0" normalizeH="0" baseline="0" noProof="0" dirty="0"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34898D55-80A6-480F-82E5-FA24D929B95A}"/>
              </a:ext>
            </a:extLst>
          </p:cNvPr>
          <p:cNvCxnSpPr>
            <a:cxnSpLocks/>
          </p:cNvCxnSpPr>
          <p:nvPr/>
        </p:nvCxnSpPr>
        <p:spPr>
          <a:xfrm flipV="1">
            <a:off x="495675" y="5580808"/>
            <a:ext cx="11338408" cy="32394"/>
          </a:xfrm>
          <a:prstGeom prst="line">
            <a:avLst/>
          </a:prstGeom>
          <a:ln w="12700">
            <a:solidFill>
              <a:srgbClr val="3C3C47"/>
            </a:solidFill>
            <a:prstDash val="dash"/>
            <a:miter/>
          </a:ln>
        </p:spPr>
      </p:cxnSp>
      <p:sp>
        <p:nvSpPr>
          <p:cNvPr id="166" name="Flowchart: Connector 165">
            <a:extLst>
              <a:ext uri="{FF2B5EF4-FFF2-40B4-BE49-F238E27FC236}">
                <a16:creationId xmlns:a16="http://schemas.microsoft.com/office/drawing/2014/main" id="{59EE5CA6-6C6E-4F12-979F-6BBB375F7CB2}"/>
              </a:ext>
            </a:extLst>
          </p:cNvPr>
          <p:cNvSpPr/>
          <p:nvPr/>
        </p:nvSpPr>
        <p:spPr>
          <a:xfrm>
            <a:off x="5858096" y="4881735"/>
            <a:ext cx="495323" cy="495323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 dirty="0" err="1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  <a:sym typeface="Helvetica Neue"/>
              </a:rPr>
              <a:t>Robovoice</a:t>
            </a:r>
            <a:endParaRPr kumimoji="0" lang="en-US" sz="800" i="0" u="none" strike="noStrike" kern="0" cap="none" spc="0" normalizeH="0" baseline="0" noProof="0" dirty="0"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sp>
        <p:nvSpPr>
          <p:cNvPr id="167" name="Flowchart: Connector 166">
            <a:extLst>
              <a:ext uri="{FF2B5EF4-FFF2-40B4-BE49-F238E27FC236}">
                <a16:creationId xmlns:a16="http://schemas.microsoft.com/office/drawing/2014/main" id="{69C4E9B3-857F-4AD7-B203-75BF582EF678}"/>
              </a:ext>
            </a:extLst>
          </p:cNvPr>
          <p:cNvSpPr/>
          <p:nvPr/>
        </p:nvSpPr>
        <p:spPr>
          <a:xfrm>
            <a:off x="6617936" y="4879639"/>
            <a:ext cx="495323" cy="495323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 dirty="0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  <a:sym typeface="Helvetica Neue"/>
              </a:rPr>
              <a:t>ASM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0" cap="none" spc="0" normalizeH="0" baseline="0" noProof="0" dirty="0"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rPr>
              <a:t>S</a:t>
            </a:r>
            <a:r>
              <a:rPr lang="en-US" sz="800" kern="0" dirty="0" err="1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  <a:sym typeface="Helvetica Neue"/>
              </a:rPr>
              <a:t>olutions</a:t>
            </a:r>
            <a:endParaRPr kumimoji="0" lang="en-US" sz="800" i="0" u="none" strike="noStrike" kern="0" cap="none" spc="0" normalizeH="0" baseline="0" noProof="0" dirty="0"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sp>
        <p:nvSpPr>
          <p:cNvPr id="169" name="Flowchart: Connector 168">
            <a:extLst>
              <a:ext uri="{FF2B5EF4-FFF2-40B4-BE49-F238E27FC236}">
                <a16:creationId xmlns:a16="http://schemas.microsoft.com/office/drawing/2014/main" id="{6D19749C-9BEF-44DC-B64A-1B6BA7CF0FC5}"/>
              </a:ext>
            </a:extLst>
          </p:cNvPr>
          <p:cNvSpPr/>
          <p:nvPr/>
        </p:nvSpPr>
        <p:spPr>
          <a:xfrm>
            <a:off x="7378733" y="4881173"/>
            <a:ext cx="495323" cy="495323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 dirty="0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  <a:sym typeface="Helvetica Neue"/>
              </a:rPr>
              <a:t>Twin24</a:t>
            </a:r>
            <a:endParaRPr kumimoji="0" lang="en-US" sz="800" i="0" u="none" strike="noStrike" kern="0" cap="none" spc="0" normalizeH="0" baseline="0" noProof="0" dirty="0"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sp>
        <p:nvSpPr>
          <p:cNvPr id="173" name="Flowchart: Connector 172">
            <a:extLst>
              <a:ext uri="{FF2B5EF4-FFF2-40B4-BE49-F238E27FC236}">
                <a16:creationId xmlns:a16="http://schemas.microsoft.com/office/drawing/2014/main" id="{F68A3B7B-EA00-42B4-8FAD-07B4C709BEEF}"/>
              </a:ext>
            </a:extLst>
          </p:cNvPr>
          <p:cNvSpPr/>
          <p:nvPr/>
        </p:nvSpPr>
        <p:spPr>
          <a:xfrm>
            <a:off x="5096786" y="5882935"/>
            <a:ext cx="495323" cy="495323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 dirty="0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  <a:sym typeface="Helvetica Neue"/>
              </a:rPr>
              <a:t>Kvint</a:t>
            </a:r>
            <a:endParaRPr kumimoji="0" lang="en-US" sz="800" i="0" u="none" strike="noStrike" kern="0" cap="none" spc="0" normalizeH="0" baseline="0" noProof="0" dirty="0"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sp>
        <p:nvSpPr>
          <p:cNvPr id="174" name="Flowchart: Connector 173">
            <a:extLst>
              <a:ext uri="{FF2B5EF4-FFF2-40B4-BE49-F238E27FC236}">
                <a16:creationId xmlns:a16="http://schemas.microsoft.com/office/drawing/2014/main" id="{E6B0AA69-9440-47F2-A3BB-EEB020FA0B70}"/>
              </a:ext>
            </a:extLst>
          </p:cNvPr>
          <p:cNvSpPr/>
          <p:nvPr/>
        </p:nvSpPr>
        <p:spPr>
          <a:xfrm>
            <a:off x="4324403" y="5880214"/>
            <a:ext cx="495323" cy="495323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 dirty="0" err="1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  <a:sym typeface="Helvetica Neue"/>
              </a:rPr>
              <a:t>Omilia</a:t>
            </a:r>
            <a:endParaRPr kumimoji="0" lang="en-US" sz="800" i="0" u="none" strike="noStrike" kern="0" cap="none" spc="0" normalizeH="0" baseline="0" noProof="0" dirty="0"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sp>
        <p:nvSpPr>
          <p:cNvPr id="175" name="Flowchart: Connector 174">
            <a:extLst>
              <a:ext uri="{FF2B5EF4-FFF2-40B4-BE49-F238E27FC236}">
                <a16:creationId xmlns:a16="http://schemas.microsoft.com/office/drawing/2014/main" id="{D5C893B7-3773-4A7D-9BFD-72D92E004502}"/>
              </a:ext>
            </a:extLst>
          </p:cNvPr>
          <p:cNvSpPr/>
          <p:nvPr/>
        </p:nvSpPr>
        <p:spPr>
          <a:xfrm>
            <a:off x="3552020" y="5891235"/>
            <a:ext cx="495323" cy="495323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 dirty="0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  <a:sym typeface="Helvetica Neue"/>
              </a:rPr>
              <a:t>Autofaq.ai</a:t>
            </a:r>
            <a:endParaRPr kumimoji="0" lang="en-US" sz="800" i="0" u="none" strike="noStrike" kern="0" cap="none" spc="0" normalizeH="0" baseline="0" noProof="0" dirty="0"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sp>
        <p:nvSpPr>
          <p:cNvPr id="176" name="Flowchart: Connector 175">
            <a:extLst>
              <a:ext uri="{FF2B5EF4-FFF2-40B4-BE49-F238E27FC236}">
                <a16:creationId xmlns:a16="http://schemas.microsoft.com/office/drawing/2014/main" id="{F59F72AA-2067-4F85-85ED-AD2A7A0776D5}"/>
              </a:ext>
            </a:extLst>
          </p:cNvPr>
          <p:cNvSpPr/>
          <p:nvPr/>
        </p:nvSpPr>
        <p:spPr>
          <a:xfrm>
            <a:off x="2779637" y="5891236"/>
            <a:ext cx="495323" cy="495323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 dirty="0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  <a:sym typeface="Helvetica Neue"/>
              </a:rPr>
              <a:t>Eora</a:t>
            </a:r>
            <a:endParaRPr kumimoji="0" lang="en-US" sz="800" i="0" u="none" strike="noStrike" kern="0" cap="none" spc="0" normalizeH="0" baseline="0" noProof="0" dirty="0"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sp>
        <p:nvSpPr>
          <p:cNvPr id="177" name="Flowchart: Connector 176">
            <a:extLst>
              <a:ext uri="{FF2B5EF4-FFF2-40B4-BE49-F238E27FC236}">
                <a16:creationId xmlns:a16="http://schemas.microsoft.com/office/drawing/2014/main" id="{71EB93A7-DED9-4B0C-B378-A2372F97F62E}"/>
              </a:ext>
            </a:extLst>
          </p:cNvPr>
          <p:cNvSpPr/>
          <p:nvPr/>
        </p:nvSpPr>
        <p:spPr>
          <a:xfrm>
            <a:off x="5858096" y="5886364"/>
            <a:ext cx="495323" cy="495323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 dirty="0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  <a:sym typeface="Helvetica Neue"/>
              </a:rPr>
              <a:t>Dasha.ai</a:t>
            </a:r>
            <a:endParaRPr kumimoji="0" lang="en-US" sz="800" i="0" u="none" strike="noStrike" kern="0" cap="none" spc="0" normalizeH="0" baseline="0" noProof="0" dirty="0"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sp>
        <p:nvSpPr>
          <p:cNvPr id="178" name="Flowchart: Connector 177">
            <a:extLst>
              <a:ext uri="{FF2B5EF4-FFF2-40B4-BE49-F238E27FC236}">
                <a16:creationId xmlns:a16="http://schemas.microsoft.com/office/drawing/2014/main" id="{BA158E00-36F8-42EF-A6F1-8C378373A878}"/>
              </a:ext>
            </a:extLst>
          </p:cNvPr>
          <p:cNvSpPr/>
          <p:nvPr/>
        </p:nvSpPr>
        <p:spPr>
          <a:xfrm>
            <a:off x="6617936" y="5884268"/>
            <a:ext cx="495323" cy="495323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 dirty="0" err="1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  <a:sym typeface="Helvetica Neue"/>
              </a:rPr>
              <a:t>Zvonok</a:t>
            </a:r>
            <a:endParaRPr kumimoji="0" lang="en-US" sz="800" i="0" u="none" strike="noStrike" kern="0" cap="none" spc="0" normalizeH="0" baseline="0" noProof="0" dirty="0"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sp>
        <p:nvSpPr>
          <p:cNvPr id="179" name="Flowchart: Connector 178">
            <a:extLst>
              <a:ext uri="{FF2B5EF4-FFF2-40B4-BE49-F238E27FC236}">
                <a16:creationId xmlns:a16="http://schemas.microsoft.com/office/drawing/2014/main" id="{D35AA7ED-7205-4ECB-A047-C42FE8D51DDA}"/>
              </a:ext>
            </a:extLst>
          </p:cNvPr>
          <p:cNvSpPr/>
          <p:nvPr/>
        </p:nvSpPr>
        <p:spPr>
          <a:xfrm>
            <a:off x="7378733" y="5885802"/>
            <a:ext cx="495323" cy="495323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 dirty="0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  <a:sym typeface="Helvetica Neue"/>
              </a:rPr>
              <a:t>Infobot</a:t>
            </a:r>
            <a:endParaRPr kumimoji="0" lang="en-US" sz="800" i="0" u="none" strike="noStrike" kern="0" cap="none" spc="0" normalizeH="0" baseline="0" noProof="0" dirty="0"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sp>
        <p:nvSpPr>
          <p:cNvPr id="180" name="Flowchart: Connector 179">
            <a:extLst>
              <a:ext uri="{FF2B5EF4-FFF2-40B4-BE49-F238E27FC236}">
                <a16:creationId xmlns:a16="http://schemas.microsoft.com/office/drawing/2014/main" id="{DD5DC7DC-FFBF-4371-8B6A-71C1602D46BF}"/>
              </a:ext>
            </a:extLst>
          </p:cNvPr>
          <p:cNvSpPr/>
          <p:nvPr/>
        </p:nvSpPr>
        <p:spPr>
          <a:xfrm>
            <a:off x="8157558" y="4886606"/>
            <a:ext cx="495323" cy="495323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 dirty="0" err="1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  <a:sym typeface="Helvetica Neue"/>
              </a:rPr>
              <a:t>Naumen</a:t>
            </a:r>
            <a:endParaRPr lang="en-US" sz="800" kern="0" dirty="0">
              <a:solidFill>
                <a:schemeClr val="bg2">
                  <a:lumMod val="75000"/>
                </a:schemeClr>
              </a:solidFill>
              <a:latin typeface="Helvetica Neue"/>
              <a:cs typeface="Helvetica Neue"/>
              <a:sym typeface="Helvetica Neue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0" cap="none" spc="0" normalizeH="0" baseline="0" noProof="0" dirty="0" err="1"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rPr>
              <a:t>Erudit</a:t>
            </a:r>
            <a:endParaRPr kumimoji="0" lang="en-US" sz="800" i="0" u="none" strike="noStrike" kern="0" cap="none" spc="0" normalizeH="0" baseline="0" noProof="0" dirty="0"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sp>
        <p:nvSpPr>
          <p:cNvPr id="181" name="Flowchart: Connector 180">
            <a:extLst>
              <a:ext uri="{FF2B5EF4-FFF2-40B4-BE49-F238E27FC236}">
                <a16:creationId xmlns:a16="http://schemas.microsoft.com/office/drawing/2014/main" id="{2E410231-76FF-4616-A72B-8C4EED355D16}"/>
              </a:ext>
            </a:extLst>
          </p:cNvPr>
          <p:cNvSpPr/>
          <p:nvPr/>
        </p:nvSpPr>
        <p:spPr>
          <a:xfrm>
            <a:off x="8164172" y="5891235"/>
            <a:ext cx="495323" cy="495323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800" kern="0" dirty="0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  <a:sym typeface="Helvetica Neue"/>
              </a:rPr>
              <a:t>АБК</a:t>
            </a:r>
            <a:endParaRPr kumimoji="0" lang="en-US" sz="800" i="0" u="none" strike="noStrike" kern="0" cap="none" spc="0" normalizeH="0" baseline="0" noProof="0" dirty="0"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sp>
        <p:nvSpPr>
          <p:cNvPr id="182" name="Flowchart: Connector 181">
            <a:extLst>
              <a:ext uri="{FF2B5EF4-FFF2-40B4-BE49-F238E27FC236}">
                <a16:creationId xmlns:a16="http://schemas.microsoft.com/office/drawing/2014/main" id="{B764C6E3-ADC3-400B-B65E-E986E71727B9}"/>
              </a:ext>
            </a:extLst>
          </p:cNvPr>
          <p:cNvSpPr/>
          <p:nvPr/>
        </p:nvSpPr>
        <p:spPr>
          <a:xfrm>
            <a:off x="8925482" y="5894664"/>
            <a:ext cx="495323" cy="495323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 dirty="0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  <a:sym typeface="Helvetica Neue"/>
              </a:rPr>
              <a:t>Sever.ai</a:t>
            </a:r>
            <a:endParaRPr kumimoji="0" lang="en-US" sz="800" i="0" u="none" strike="noStrike" kern="0" cap="none" spc="0" normalizeH="0" baseline="0" noProof="0" dirty="0"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sp>
        <p:nvSpPr>
          <p:cNvPr id="183" name="Flowchart: Connector 182">
            <a:extLst>
              <a:ext uri="{FF2B5EF4-FFF2-40B4-BE49-F238E27FC236}">
                <a16:creationId xmlns:a16="http://schemas.microsoft.com/office/drawing/2014/main" id="{A9449B61-01E0-4E70-8AF6-8190C23DF957}"/>
              </a:ext>
            </a:extLst>
          </p:cNvPr>
          <p:cNvSpPr/>
          <p:nvPr/>
        </p:nvSpPr>
        <p:spPr>
          <a:xfrm>
            <a:off x="9685322" y="5892568"/>
            <a:ext cx="495323" cy="495323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 dirty="0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  <a:sym typeface="Helvetica Neue"/>
              </a:rPr>
              <a:t>Speech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0" cap="none" spc="0" normalizeH="0" baseline="0" noProof="0" dirty="0"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rPr>
              <a:t>Analytics</a:t>
            </a:r>
          </a:p>
        </p:txBody>
      </p:sp>
      <p:sp>
        <p:nvSpPr>
          <p:cNvPr id="184" name="Flowchart: Connector 183">
            <a:extLst>
              <a:ext uri="{FF2B5EF4-FFF2-40B4-BE49-F238E27FC236}">
                <a16:creationId xmlns:a16="http://schemas.microsoft.com/office/drawing/2014/main" id="{A44BDC4C-A5EF-47BF-90B9-BB8439EBCE46}"/>
              </a:ext>
            </a:extLst>
          </p:cNvPr>
          <p:cNvSpPr/>
          <p:nvPr/>
        </p:nvSpPr>
        <p:spPr>
          <a:xfrm>
            <a:off x="10446119" y="5894102"/>
            <a:ext cx="495323" cy="495323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 dirty="0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  <a:sym typeface="Helvetica Neue"/>
              </a:rPr>
              <a:t>Call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0" cap="none" spc="0" normalizeH="0" baseline="0" noProof="0" dirty="0"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Helvetica Neue"/>
                <a:ea typeface="+mn-ea"/>
                <a:cs typeface="Helvetica Neue"/>
                <a:sym typeface="Helvetica Neue"/>
              </a:rPr>
              <a:t>Scoring</a:t>
            </a:r>
          </a:p>
        </p:txBody>
      </p:sp>
      <p:sp>
        <p:nvSpPr>
          <p:cNvPr id="185" name="Flowchart: Connector 184">
            <a:extLst>
              <a:ext uri="{FF2B5EF4-FFF2-40B4-BE49-F238E27FC236}">
                <a16:creationId xmlns:a16="http://schemas.microsoft.com/office/drawing/2014/main" id="{CEEF259E-57E6-474C-BA13-8124568B3D85}"/>
              </a:ext>
            </a:extLst>
          </p:cNvPr>
          <p:cNvSpPr/>
          <p:nvPr/>
        </p:nvSpPr>
        <p:spPr>
          <a:xfrm>
            <a:off x="8920850" y="4895833"/>
            <a:ext cx="495323" cy="495323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 dirty="0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  <a:sym typeface="Helvetica Neue"/>
              </a:rPr>
              <a:t>BSS</a:t>
            </a:r>
            <a:endParaRPr kumimoji="0" lang="en-US" sz="800" i="0" u="none" strike="noStrike" kern="0" cap="none" spc="0" normalizeH="0" baseline="0" noProof="0" dirty="0"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sp>
        <p:nvSpPr>
          <p:cNvPr id="186" name="Flowchart: Connector 185">
            <a:extLst>
              <a:ext uri="{FF2B5EF4-FFF2-40B4-BE49-F238E27FC236}">
                <a16:creationId xmlns:a16="http://schemas.microsoft.com/office/drawing/2014/main" id="{CBCCAC41-C60A-409C-A162-9A3808DD6E3F}"/>
              </a:ext>
            </a:extLst>
          </p:cNvPr>
          <p:cNvSpPr/>
          <p:nvPr/>
        </p:nvSpPr>
        <p:spPr>
          <a:xfrm>
            <a:off x="11218502" y="5891235"/>
            <a:ext cx="495323" cy="495323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 dirty="0" err="1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  <a:sym typeface="Helvetica Neue"/>
              </a:rPr>
              <a:t>Voca</a:t>
            </a:r>
            <a:r>
              <a:rPr lang="en-US" sz="800" kern="0" dirty="0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  <a:sym typeface="Helvetica Neue"/>
              </a:rPr>
              <a:t>-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 dirty="0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  <a:sym typeface="Helvetica Neue"/>
              </a:rPr>
              <a:t>Tech</a:t>
            </a:r>
            <a:endParaRPr kumimoji="0" lang="en-US" sz="800" i="0" u="none" strike="noStrike" kern="0" cap="none" spc="0" normalizeH="0" baseline="0" noProof="0" dirty="0"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Helvetica Neue"/>
              <a:ea typeface="+mn-ea"/>
              <a:cs typeface="Helvetica Neue"/>
              <a:sym typeface="Helvetica Neue"/>
            </a:endParaRPr>
          </a:p>
        </p:txBody>
      </p:sp>
      <p:sp>
        <p:nvSpPr>
          <p:cNvPr id="202" name="Google Shape;1020;p31">
            <a:extLst>
              <a:ext uri="{FF2B5EF4-FFF2-40B4-BE49-F238E27FC236}">
                <a16:creationId xmlns:a16="http://schemas.microsoft.com/office/drawing/2014/main" id="{556D4A82-6A23-4875-9C45-367134FEFAC1}"/>
              </a:ext>
            </a:extLst>
          </p:cNvPr>
          <p:cNvSpPr/>
          <p:nvPr/>
        </p:nvSpPr>
        <p:spPr>
          <a:xfrm>
            <a:off x="7675101" y="1304340"/>
            <a:ext cx="3302006" cy="2560413"/>
          </a:xfrm>
          <a:prstGeom prst="roundRect">
            <a:avLst>
              <a:gd name="adj" fmla="val 3197"/>
            </a:avLst>
          </a:prstGeom>
          <a:solidFill>
            <a:srgbClr val="080C20"/>
          </a:solidFill>
          <a:ln w="12700">
            <a:solidFill>
              <a:srgbClr val="3C3C47"/>
            </a:solidFill>
            <a:miter lim="8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3" name="Google Shape;1021;p31">
            <a:extLst>
              <a:ext uri="{FF2B5EF4-FFF2-40B4-BE49-F238E27FC236}">
                <a16:creationId xmlns:a16="http://schemas.microsoft.com/office/drawing/2014/main" id="{27FAD2A4-2278-4320-9A56-B83D151DAAAF}"/>
              </a:ext>
            </a:extLst>
          </p:cNvPr>
          <p:cNvSpPr txBox="1"/>
          <p:nvPr/>
        </p:nvSpPr>
        <p:spPr>
          <a:xfrm>
            <a:off x="8103706" y="1537009"/>
            <a:ext cx="2667001" cy="729581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130000"/>
              </a:lnSpc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lang="ru-RU" dirty="0"/>
              <a:t>Многие компании быстро растут</a:t>
            </a:r>
            <a:r>
              <a:rPr lang="en-US" dirty="0"/>
              <a:t>,</a:t>
            </a:r>
            <a:r>
              <a:rPr lang="ru-RU" dirty="0"/>
              <a:t> 200%-400% </a:t>
            </a:r>
            <a:r>
              <a:rPr lang="en-US" dirty="0"/>
              <a:t>YoY</a:t>
            </a:r>
            <a:r>
              <a:rPr lang="ru-RU" dirty="0"/>
              <a:t>, ситуация в 2021 уже будет другой</a:t>
            </a:r>
            <a:endParaRPr dirty="0"/>
          </a:p>
        </p:txBody>
      </p:sp>
      <p:sp>
        <p:nvSpPr>
          <p:cNvPr id="205" name="Google Shape;1022;p31">
            <a:extLst>
              <a:ext uri="{FF2B5EF4-FFF2-40B4-BE49-F238E27FC236}">
                <a16:creationId xmlns:a16="http://schemas.microsoft.com/office/drawing/2014/main" id="{42905F20-BC8D-4085-8EC6-8B5A1DC991B4}"/>
              </a:ext>
            </a:extLst>
          </p:cNvPr>
          <p:cNvSpPr txBox="1"/>
          <p:nvPr/>
        </p:nvSpPr>
        <p:spPr>
          <a:xfrm>
            <a:off x="8103705" y="2354812"/>
            <a:ext cx="2851197" cy="289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130000"/>
              </a:lnSpc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lang="ru-RU" sz="1100" dirty="0"/>
              <a:t>Всего на рынке более 100 компаний</a:t>
            </a:r>
            <a:endParaRPr lang="en-US" sz="1100" dirty="0"/>
          </a:p>
        </p:txBody>
      </p:sp>
      <p:sp>
        <p:nvSpPr>
          <p:cNvPr id="206" name="Google Shape;1023;p31">
            <a:extLst>
              <a:ext uri="{FF2B5EF4-FFF2-40B4-BE49-F238E27FC236}">
                <a16:creationId xmlns:a16="http://schemas.microsoft.com/office/drawing/2014/main" id="{2E0C4479-6AF7-443B-9D80-1D7E4DCD8DA8}"/>
              </a:ext>
            </a:extLst>
          </p:cNvPr>
          <p:cNvSpPr txBox="1"/>
          <p:nvPr/>
        </p:nvSpPr>
        <p:spPr>
          <a:xfrm>
            <a:off x="8103706" y="2852634"/>
            <a:ext cx="2947823" cy="729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130000"/>
              </a:lnSpc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lang="ru-RU" dirty="0"/>
              <a:t>Оценки рынка от </a:t>
            </a:r>
            <a:r>
              <a:rPr lang="en-US" dirty="0"/>
              <a:t>Just AI</a:t>
            </a:r>
            <a:r>
              <a:rPr lang="ru-RU" dirty="0"/>
              <a:t> на основе интервью, инсайдерской информации и данных </a:t>
            </a:r>
            <a:r>
              <a:rPr lang="ru-RU" dirty="0" err="1"/>
              <a:t>контур.фокус</a:t>
            </a:r>
            <a:endParaRPr lang="en-US" dirty="0"/>
          </a:p>
        </p:txBody>
      </p:sp>
      <p:pic>
        <p:nvPicPr>
          <p:cNvPr id="210" name="Google Shape;1038;p31" descr="Google Shape;1038;p31">
            <a:extLst>
              <a:ext uri="{FF2B5EF4-FFF2-40B4-BE49-F238E27FC236}">
                <a16:creationId xmlns:a16="http://schemas.microsoft.com/office/drawing/2014/main" id="{541132DB-DA4F-4B59-88BF-7E891AE46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899646" y="1658308"/>
            <a:ext cx="123798" cy="1120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Google Shape;1039;p31" descr="Google Shape;1039;p31">
            <a:extLst>
              <a:ext uri="{FF2B5EF4-FFF2-40B4-BE49-F238E27FC236}">
                <a16:creationId xmlns:a16="http://schemas.microsoft.com/office/drawing/2014/main" id="{D8F473FE-F323-4AA8-A72F-793E468BE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899646" y="2467969"/>
            <a:ext cx="123798" cy="112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Google Shape;1040;p31" descr="Google Shape;1040;p31">
            <a:extLst>
              <a:ext uri="{FF2B5EF4-FFF2-40B4-BE49-F238E27FC236}">
                <a16:creationId xmlns:a16="http://schemas.microsoft.com/office/drawing/2014/main" id="{066D9CB8-2AD8-4A84-B75A-22F11EBA8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899646" y="2948887"/>
            <a:ext cx="123798" cy="11202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32431752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Chart 43">
            <a:extLst>
              <a:ext uri="{FF2B5EF4-FFF2-40B4-BE49-F238E27FC236}">
                <a16:creationId xmlns:a16="http://schemas.microsoft.com/office/drawing/2014/main" id="{73738F31-BC1D-45B5-A945-A3E3845102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3086579"/>
              </p:ext>
            </p:extLst>
          </p:nvPr>
        </p:nvGraphicFramePr>
        <p:xfrm>
          <a:off x="1071777" y="1147395"/>
          <a:ext cx="9672421" cy="51654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2" name="Google Shape;1551;p58">
            <a:extLst>
              <a:ext uri="{FF2B5EF4-FFF2-40B4-BE49-F238E27FC236}">
                <a16:creationId xmlns:a16="http://schemas.microsoft.com/office/drawing/2014/main" id="{75FF0DA0-23E1-4E0A-A216-2C0975B6B2DC}"/>
              </a:ext>
            </a:extLst>
          </p:cNvPr>
          <p:cNvSpPr txBox="1"/>
          <p:nvPr/>
        </p:nvSpPr>
        <p:spPr>
          <a:xfrm>
            <a:off x="444655" y="256477"/>
            <a:ext cx="4757522" cy="414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699" tIns="45699" rIns="45699" bIns="45699">
            <a:spAutoFit/>
          </a:bodyPr>
          <a:lstStyle>
            <a:lvl1pPr>
              <a:lnSpc>
                <a:spcPct val="130000"/>
              </a:lnSpc>
              <a:defRPr sz="18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kern="0" dirty="0"/>
              <a:t>Рынок разговорного </a:t>
            </a:r>
            <a:r>
              <a:rPr lang="en-US" kern="0" dirty="0"/>
              <a:t>AI </a:t>
            </a:r>
            <a:r>
              <a:rPr lang="ru-RU" kern="0" dirty="0"/>
              <a:t>в РФ: оценка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66D75C-EF95-404C-8CFB-98BCE7BF678A}"/>
              </a:ext>
            </a:extLst>
          </p:cNvPr>
          <p:cNvSpPr txBox="1"/>
          <p:nvPr/>
        </p:nvSpPr>
        <p:spPr>
          <a:xfrm>
            <a:off x="7930660" y="1900557"/>
            <a:ext cx="166614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dirty="0">
                <a:solidFill>
                  <a:srgbClr val="FFFFFF"/>
                </a:solidFill>
                <a:sym typeface="Helvetica Neue"/>
              </a:rPr>
              <a:t>$</a:t>
            </a:r>
            <a:r>
              <a:rPr lang="ru-RU" sz="1600" b="1" dirty="0">
                <a:solidFill>
                  <a:srgbClr val="FFFFFF"/>
                </a:solidFill>
                <a:sym typeface="Helvetica Neue"/>
              </a:rPr>
              <a:t>44 млн.</a:t>
            </a:r>
            <a:endParaRPr lang="en-US" sz="1600" b="1" dirty="0">
              <a:solidFill>
                <a:srgbClr val="FFFFFF"/>
              </a:solidFill>
              <a:sym typeface="Helvetica Neue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dirty="0">
                <a:solidFill>
                  <a:srgbClr val="FFFFFF"/>
                </a:solidFill>
                <a:sym typeface="Helvetica Neue"/>
              </a:rPr>
              <a:t>₽</a:t>
            </a:r>
            <a:r>
              <a:rPr lang="ru-RU" sz="1600" b="1" dirty="0">
                <a:solidFill>
                  <a:srgbClr val="FFFFFF"/>
                </a:solidFill>
                <a:sym typeface="Helvetica Neue"/>
              </a:rPr>
              <a:t> </a:t>
            </a:r>
            <a:r>
              <a:rPr lang="en-US" sz="1600" b="1" dirty="0">
                <a:solidFill>
                  <a:srgbClr val="FFFFFF"/>
                </a:solidFill>
                <a:sym typeface="Helvetica Neue"/>
              </a:rPr>
              <a:t>3</a:t>
            </a:r>
            <a:r>
              <a:rPr lang="ru-RU" sz="1600" b="1" dirty="0">
                <a:solidFill>
                  <a:srgbClr val="FFFFFF"/>
                </a:solidFill>
                <a:sym typeface="Helvetica Neue"/>
              </a:rPr>
              <a:t>,</a:t>
            </a:r>
            <a:r>
              <a:rPr lang="en-US" sz="1600" b="1" dirty="0">
                <a:solidFill>
                  <a:srgbClr val="FFFFFF"/>
                </a:solidFill>
                <a:sym typeface="Helvetica Neue"/>
              </a:rPr>
              <a:t>2 </a:t>
            </a:r>
            <a:r>
              <a:rPr lang="ru-RU" sz="1600" b="1" dirty="0">
                <a:solidFill>
                  <a:srgbClr val="FFFFFF"/>
                </a:solidFill>
                <a:sym typeface="Helvetica Neue"/>
              </a:rPr>
              <a:t>млрд.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946EFC-A1EE-4F40-828A-F6D6BA388E2F}"/>
              </a:ext>
            </a:extLst>
          </p:cNvPr>
          <p:cNvSpPr txBox="1"/>
          <p:nvPr/>
        </p:nvSpPr>
        <p:spPr>
          <a:xfrm>
            <a:off x="9771183" y="2310926"/>
            <a:ext cx="1666143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FFFFFF"/>
                </a:solidFill>
                <a:sym typeface="Helvetica Neue"/>
              </a:rPr>
              <a:t>$</a:t>
            </a:r>
            <a:r>
              <a:rPr lang="ru-RU" sz="1400" dirty="0">
                <a:solidFill>
                  <a:srgbClr val="FFFFFF"/>
                </a:solidFill>
                <a:sym typeface="Helvetica Neue"/>
              </a:rPr>
              <a:t>76 млн.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FFFFFF"/>
                </a:solidFill>
                <a:sym typeface="Helvetica Neue"/>
              </a:rPr>
              <a:t>₽</a:t>
            </a:r>
            <a:r>
              <a:rPr lang="ru-RU" sz="1400" dirty="0">
                <a:solidFill>
                  <a:srgbClr val="FFFFFF"/>
                </a:solidFill>
                <a:sym typeface="Helvetica Neue"/>
              </a:rPr>
              <a:t> 5,5</a:t>
            </a:r>
            <a:r>
              <a:rPr lang="en-US" sz="1400" dirty="0">
                <a:solidFill>
                  <a:srgbClr val="FFFFFF"/>
                </a:solidFill>
                <a:sym typeface="Helvetica Neue"/>
              </a:rPr>
              <a:t> </a:t>
            </a:r>
            <a:r>
              <a:rPr lang="ru-RU" sz="1400" dirty="0">
                <a:solidFill>
                  <a:srgbClr val="FFFFFF"/>
                </a:solidFill>
                <a:sym typeface="Helvetica Neue"/>
              </a:rPr>
              <a:t>млрд</a:t>
            </a:r>
            <a:endParaRPr lang="en-US" sz="1400" dirty="0">
              <a:solidFill>
                <a:srgbClr val="FFFFFF"/>
              </a:solidFill>
              <a:sym typeface="Helvetica Neue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1400" dirty="0">
                <a:solidFill>
                  <a:srgbClr val="FFFFFF"/>
                </a:solidFill>
                <a:sym typeface="Helvetica Neue"/>
              </a:rPr>
              <a:t>с учетом </a:t>
            </a:r>
            <a:r>
              <a:rPr lang="ru-RU" sz="1400" dirty="0" err="1">
                <a:solidFill>
                  <a:srgbClr val="FFFFFF"/>
                </a:solidFill>
                <a:sym typeface="Helvetica Neue"/>
              </a:rPr>
              <a:t>гос.заказчиков</a:t>
            </a:r>
            <a:endParaRPr kumimoji="0" lang="en-US" sz="14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50" name="Google Shape;1020;p31">
            <a:extLst>
              <a:ext uri="{FF2B5EF4-FFF2-40B4-BE49-F238E27FC236}">
                <a16:creationId xmlns:a16="http://schemas.microsoft.com/office/drawing/2014/main" id="{C19DCF2C-D6D3-4499-AC57-7D01C3DB1811}"/>
              </a:ext>
            </a:extLst>
          </p:cNvPr>
          <p:cNvSpPr/>
          <p:nvPr/>
        </p:nvSpPr>
        <p:spPr>
          <a:xfrm>
            <a:off x="2345674" y="2187961"/>
            <a:ext cx="3232452" cy="2124666"/>
          </a:xfrm>
          <a:prstGeom prst="roundRect">
            <a:avLst>
              <a:gd name="adj" fmla="val 3197"/>
            </a:avLst>
          </a:prstGeom>
          <a:ln w="12700">
            <a:solidFill>
              <a:srgbClr val="3C3C47"/>
            </a:solidFill>
            <a:miter lim="8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1" name="Google Shape;1021;p31">
            <a:extLst>
              <a:ext uri="{FF2B5EF4-FFF2-40B4-BE49-F238E27FC236}">
                <a16:creationId xmlns:a16="http://schemas.microsoft.com/office/drawing/2014/main" id="{FC78FCEA-534E-4655-B454-E897D0A9B732}"/>
              </a:ext>
            </a:extLst>
          </p:cNvPr>
          <p:cNvSpPr txBox="1"/>
          <p:nvPr/>
        </p:nvSpPr>
        <p:spPr>
          <a:xfrm>
            <a:off x="2704725" y="2420630"/>
            <a:ext cx="2667001" cy="509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130000"/>
              </a:lnSpc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lang="ru-RU" dirty="0"/>
              <a:t>Годовые темпы роста рынка </a:t>
            </a:r>
            <a:r>
              <a:rPr lang="en-US" dirty="0"/>
              <a:t>YoY: </a:t>
            </a:r>
            <a:r>
              <a:rPr lang="ru-RU" dirty="0"/>
              <a:t>от 46% до 93%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52" name="Google Shape;1022;p31">
            <a:extLst>
              <a:ext uri="{FF2B5EF4-FFF2-40B4-BE49-F238E27FC236}">
                <a16:creationId xmlns:a16="http://schemas.microsoft.com/office/drawing/2014/main" id="{2840A71B-85EA-4F8F-8090-5FDD174AB96B}"/>
              </a:ext>
            </a:extLst>
          </p:cNvPr>
          <p:cNvSpPr txBox="1"/>
          <p:nvPr/>
        </p:nvSpPr>
        <p:spPr>
          <a:xfrm>
            <a:off x="2704724" y="3030153"/>
            <a:ext cx="2851197" cy="509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130000"/>
              </a:lnSpc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lang="ru-RU" dirty="0"/>
              <a:t>Совокупный среднегодовой темп роста рынка (</a:t>
            </a:r>
            <a:r>
              <a:rPr lang="en-US" dirty="0"/>
              <a:t>CAGR) : 110%</a:t>
            </a:r>
            <a:endParaRPr lang="en-US" sz="1100" dirty="0"/>
          </a:p>
        </p:txBody>
      </p:sp>
      <p:sp>
        <p:nvSpPr>
          <p:cNvPr id="53" name="Google Shape;1023;p31">
            <a:extLst>
              <a:ext uri="{FF2B5EF4-FFF2-40B4-BE49-F238E27FC236}">
                <a16:creationId xmlns:a16="http://schemas.microsoft.com/office/drawing/2014/main" id="{3D574A34-7DED-40D8-A300-7BCC247D0313}"/>
              </a:ext>
            </a:extLst>
          </p:cNvPr>
          <p:cNvSpPr txBox="1"/>
          <p:nvPr/>
        </p:nvSpPr>
        <p:spPr>
          <a:xfrm>
            <a:off x="2704725" y="3853095"/>
            <a:ext cx="2947823" cy="289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130000"/>
              </a:lnSpc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lang="ru-RU" dirty="0"/>
              <a:t>Общий рост за 5 лет: </a:t>
            </a:r>
            <a:r>
              <a:rPr lang="en-US" dirty="0"/>
              <a:t>1288%</a:t>
            </a:r>
          </a:p>
        </p:txBody>
      </p:sp>
      <p:pic>
        <p:nvPicPr>
          <p:cNvPr id="55" name="Google Shape;1038;p31" descr="Google Shape;1038;p31">
            <a:extLst>
              <a:ext uri="{FF2B5EF4-FFF2-40B4-BE49-F238E27FC236}">
                <a16:creationId xmlns:a16="http://schemas.microsoft.com/office/drawing/2014/main" id="{6519CBC7-7992-414F-9C37-BB2B5F7F7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00665" y="2541929"/>
            <a:ext cx="123798" cy="112023"/>
          </a:xfrm>
          <a:prstGeom prst="rect">
            <a:avLst/>
          </a:prstGeom>
          <a:ln w="12700">
            <a:miter lim="400000"/>
          </a:ln>
        </p:spPr>
      </p:pic>
      <p:pic>
        <p:nvPicPr>
          <p:cNvPr id="56" name="Google Shape;1039;p31" descr="Google Shape;1039;p31">
            <a:extLst>
              <a:ext uri="{FF2B5EF4-FFF2-40B4-BE49-F238E27FC236}">
                <a16:creationId xmlns:a16="http://schemas.microsoft.com/office/drawing/2014/main" id="{3EB44ACA-9475-4CC4-ADC3-4F0DD3426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00665" y="3143310"/>
            <a:ext cx="123798" cy="112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Google Shape;1040;p31" descr="Google Shape;1040;p31">
            <a:extLst>
              <a:ext uri="{FF2B5EF4-FFF2-40B4-BE49-F238E27FC236}">
                <a16:creationId xmlns:a16="http://schemas.microsoft.com/office/drawing/2014/main" id="{D4F7EB38-A4A9-400A-8A9B-2B43841B0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00665" y="3949348"/>
            <a:ext cx="123798" cy="11202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29833047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551;p58">
            <a:extLst>
              <a:ext uri="{FF2B5EF4-FFF2-40B4-BE49-F238E27FC236}">
                <a16:creationId xmlns:a16="http://schemas.microsoft.com/office/drawing/2014/main" id="{75FF0DA0-23E1-4E0A-A216-2C0975B6B2DC}"/>
              </a:ext>
            </a:extLst>
          </p:cNvPr>
          <p:cNvSpPr txBox="1"/>
          <p:nvPr/>
        </p:nvSpPr>
        <p:spPr>
          <a:xfrm>
            <a:off x="444655" y="256477"/>
            <a:ext cx="4757522" cy="414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699" tIns="45699" rIns="45699" bIns="45699">
            <a:spAutoFit/>
          </a:bodyPr>
          <a:lstStyle>
            <a:lvl1pPr>
              <a:lnSpc>
                <a:spcPct val="130000"/>
              </a:lnSpc>
              <a:defRPr sz="18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kern="0" dirty="0"/>
              <a:t>Рынок разговорного </a:t>
            </a:r>
            <a:r>
              <a:rPr lang="en-US" kern="0" dirty="0"/>
              <a:t>AI </a:t>
            </a:r>
            <a:r>
              <a:rPr lang="ru-RU" kern="0" dirty="0"/>
              <a:t>в РФ: прогноз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45" name="Chart 44">
            <a:extLst>
              <a:ext uri="{FF2B5EF4-FFF2-40B4-BE49-F238E27FC236}">
                <a16:creationId xmlns:a16="http://schemas.microsoft.com/office/drawing/2014/main" id="{A7C2C69C-D04F-4C49-A7DA-0143BEB6C9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0742126"/>
              </p:ext>
            </p:extLst>
          </p:nvPr>
        </p:nvGraphicFramePr>
        <p:xfrm>
          <a:off x="1798027" y="1433145"/>
          <a:ext cx="8188570" cy="48225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59B800F-157A-43F6-AD45-C903DE93AAB1}"/>
              </a:ext>
            </a:extLst>
          </p:cNvPr>
          <p:cNvSpPr txBox="1"/>
          <p:nvPr/>
        </p:nvSpPr>
        <p:spPr>
          <a:xfrm>
            <a:off x="9337820" y="1483997"/>
            <a:ext cx="166614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dirty="0">
                <a:solidFill>
                  <a:srgbClr val="FFFFFF"/>
                </a:solidFill>
                <a:sym typeface="Helvetica Neue"/>
              </a:rPr>
              <a:t>$560 </a:t>
            </a:r>
            <a:r>
              <a:rPr lang="ru-RU" sz="1600" b="1" dirty="0">
                <a:solidFill>
                  <a:srgbClr val="FFFFFF"/>
                </a:solidFill>
                <a:sym typeface="Helvetica Neue"/>
              </a:rPr>
              <a:t>млн.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dirty="0">
                <a:solidFill>
                  <a:srgbClr val="FFFFFF"/>
                </a:solidFill>
                <a:sym typeface="Helvetica Neue"/>
              </a:rPr>
              <a:t>₽</a:t>
            </a:r>
            <a:r>
              <a:rPr lang="ru-RU" sz="1600" b="1" dirty="0">
                <a:solidFill>
                  <a:srgbClr val="FFFFFF"/>
                </a:solidFill>
                <a:sym typeface="Helvetica Neue"/>
              </a:rPr>
              <a:t>41</a:t>
            </a:r>
            <a:r>
              <a:rPr lang="en-US" sz="1600" b="1" dirty="0">
                <a:solidFill>
                  <a:srgbClr val="FFFFFF"/>
                </a:solidFill>
                <a:sym typeface="Helvetica Neue"/>
              </a:rPr>
              <a:t> </a:t>
            </a:r>
            <a:r>
              <a:rPr lang="ru-RU" sz="1600" b="1" dirty="0">
                <a:solidFill>
                  <a:srgbClr val="FFFFFF"/>
                </a:solidFill>
                <a:sym typeface="Helvetica Neue"/>
              </a:rPr>
              <a:t>млрд.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13955341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551;p58">
            <a:extLst>
              <a:ext uri="{FF2B5EF4-FFF2-40B4-BE49-F238E27FC236}">
                <a16:creationId xmlns:a16="http://schemas.microsoft.com/office/drawing/2014/main" id="{75FF0DA0-23E1-4E0A-A216-2C0975B6B2DC}"/>
              </a:ext>
            </a:extLst>
          </p:cNvPr>
          <p:cNvSpPr txBox="1"/>
          <p:nvPr/>
        </p:nvSpPr>
        <p:spPr>
          <a:xfrm>
            <a:off x="444655" y="256477"/>
            <a:ext cx="4757522" cy="414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699" tIns="45699" rIns="45699" bIns="45699">
            <a:spAutoFit/>
          </a:bodyPr>
          <a:lstStyle>
            <a:lvl1pPr>
              <a:lnSpc>
                <a:spcPct val="130000"/>
              </a:lnSpc>
              <a:defRPr sz="18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kern="0" dirty="0"/>
              <a:t>Рынок разговорного </a:t>
            </a:r>
            <a:r>
              <a:rPr lang="en-US" kern="0" dirty="0"/>
              <a:t>AI </a:t>
            </a:r>
            <a:r>
              <a:rPr lang="ru-RU" kern="0" dirty="0"/>
              <a:t>в РФ 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89FAECD-0E03-4863-9613-3A37948DD7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2708228"/>
              </p:ext>
            </p:extLst>
          </p:nvPr>
        </p:nvGraphicFramePr>
        <p:xfrm>
          <a:off x="2033221" y="1441938"/>
          <a:ext cx="8125558" cy="48753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2950932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274;p3" descr="Google Shape;160;p3">
            <a:extLst>
              <a:ext uri="{FF2B5EF4-FFF2-40B4-BE49-F238E27FC236}">
                <a16:creationId xmlns:a16="http://schemas.microsoft.com/office/drawing/2014/main" id="{C4148D1A-C7E4-4B40-A18C-079E04FDC64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73473" t="1418" r="1209" b="73218"/>
          <a:stretch/>
        </p:blipFill>
        <p:spPr>
          <a:xfrm>
            <a:off x="8900734" y="1275875"/>
            <a:ext cx="2716319" cy="146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275;p3" descr="Google Shape;161;p3">
            <a:extLst>
              <a:ext uri="{FF2B5EF4-FFF2-40B4-BE49-F238E27FC236}">
                <a16:creationId xmlns:a16="http://schemas.microsoft.com/office/drawing/2014/main" id="{34915E53-5A4A-AC4E-8B38-E060B4AD2B8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8297" t="2594" r="28586" b="64226"/>
          <a:stretch/>
        </p:blipFill>
        <p:spPr>
          <a:xfrm>
            <a:off x="6192213" y="4184003"/>
            <a:ext cx="2703614" cy="1457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276;p3" descr="Google Shape;162;p3">
            <a:extLst>
              <a:ext uri="{FF2B5EF4-FFF2-40B4-BE49-F238E27FC236}">
                <a16:creationId xmlns:a16="http://schemas.microsoft.com/office/drawing/2014/main" id="{6802B488-629F-264E-BC8A-5EB08EE7ABF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55" r="66955" b="67059"/>
          <a:stretch/>
        </p:blipFill>
        <p:spPr>
          <a:xfrm>
            <a:off x="3486001" y="2733986"/>
            <a:ext cx="2684916" cy="144682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280;p3">
            <a:extLst>
              <a:ext uri="{FF2B5EF4-FFF2-40B4-BE49-F238E27FC236}">
                <a16:creationId xmlns:a16="http://schemas.microsoft.com/office/drawing/2014/main" id="{32DF9CAC-A0A4-974E-97B7-3F65D65193E9}"/>
              </a:ext>
            </a:extLst>
          </p:cNvPr>
          <p:cNvSpPr txBox="1"/>
          <p:nvPr/>
        </p:nvSpPr>
        <p:spPr>
          <a:xfrm>
            <a:off x="950664" y="4655404"/>
            <a:ext cx="2315702" cy="762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ru-RU" sz="1100" kern="0" dirty="0">
                <a:solidFill>
                  <a:srgbClr val="FFFFFF"/>
                </a:solidFill>
                <a:latin typeface="Helvetica Neue Light"/>
                <a:cs typeface="Helvetica Neue Light"/>
                <a:sym typeface="Helvetica Neue Light"/>
              </a:rPr>
              <a:t>Голосовые помощники и создание приложений для них. Навык для Маруси в </a:t>
            </a:r>
            <a:r>
              <a:rPr lang="ru-RU" sz="1100" kern="0" dirty="0" err="1">
                <a:solidFill>
                  <a:srgbClr val="FFFFFF"/>
                </a:solidFill>
                <a:latin typeface="Helvetica Neue Light"/>
                <a:cs typeface="Helvetica Neue Light"/>
                <a:sym typeface="Helvetica Neue Light"/>
              </a:rPr>
              <a:t>Aimylogic</a:t>
            </a:r>
            <a:endParaRPr kumimoji="0" lang="ru-RU" sz="200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37" name="Google Shape;281;p3">
            <a:extLst>
              <a:ext uri="{FF2B5EF4-FFF2-40B4-BE49-F238E27FC236}">
                <a16:creationId xmlns:a16="http://schemas.microsoft.com/office/drawing/2014/main" id="{CE8B6C15-E60E-D548-B538-01085E5227F4}"/>
              </a:ext>
            </a:extLst>
          </p:cNvPr>
          <p:cNvSpPr txBox="1"/>
          <p:nvPr/>
        </p:nvSpPr>
        <p:spPr>
          <a:xfrm>
            <a:off x="6372575" y="1807627"/>
            <a:ext cx="2410500" cy="982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Современный NLP в диалоговых системах. Задачи. BERT, </a:t>
            </a:r>
            <a:r>
              <a:rPr kumimoji="0" lang="ru-RU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RoBERTa</a:t>
            </a: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, ELECTRA и другие архитектуры. Теория и практика</a:t>
            </a:r>
            <a:endParaRPr kumimoji="0" lang="ru-RU" sz="2000" b="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38" name="Google Shape;282;p3">
            <a:extLst>
              <a:ext uri="{FF2B5EF4-FFF2-40B4-BE49-F238E27FC236}">
                <a16:creationId xmlns:a16="http://schemas.microsoft.com/office/drawing/2014/main" id="{4CD91E0A-A477-8646-867D-63DC1AF259DC}"/>
              </a:ext>
            </a:extLst>
          </p:cNvPr>
          <p:cNvSpPr txBox="1"/>
          <p:nvPr/>
        </p:nvSpPr>
        <p:spPr>
          <a:xfrm>
            <a:off x="6353177" y="3264533"/>
            <a:ext cx="2322601" cy="542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История, текущие методы, модели, подходы</a:t>
            </a:r>
            <a:endParaRPr kumimoji="0" lang="ru-RU" sz="2000" b="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39" name="Google Shape;283;p3">
            <a:extLst>
              <a:ext uri="{FF2B5EF4-FFF2-40B4-BE49-F238E27FC236}">
                <a16:creationId xmlns:a16="http://schemas.microsoft.com/office/drawing/2014/main" id="{5DCF6F33-6A36-3644-AD47-7CF607BE6F8A}"/>
              </a:ext>
            </a:extLst>
          </p:cNvPr>
          <p:cNvSpPr txBox="1"/>
          <p:nvPr/>
        </p:nvSpPr>
        <p:spPr>
          <a:xfrm>
            <a:off x="3643819" y="4806286"/>
            <a:ext cx="2482500" cy="762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Проектирование разговорных интерфейсов,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conversation</a:t>
            </a: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flow</a:t>
            </a: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, инструменты, аналитика.</a:t>
            </a:r>
            <a:endParaRPr kumimoji="0" lang="ru-RU" sz="2000" b="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41" name="Google Shape;285;p3">
            <a:extLst>
              <a:ext uri="{FF2B5EF4-FFF2-40B4-BE49-F238E27FC236}">
                <a16:creationId xmlns:a16="http://schemas.microsoft.com/office/drawing/2014/main" id="{CEE2B6E7-8E5D-0342-B2CC-231629725564}"/>
              </a:ext>
            </a:extLst>
          </p:cNvPr>
          <p:cNvSpPr txBox="1"/>
          <p:nvPr/>
        </p:nvSpPr>
        <p:spPr>
          <a:xfrm>
            <a:off x="870870" y="1389125"/>
            <a:ext cx="2602638" cy="398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FDFF"/>
              </a:buClr>
              <a:buSzPts val="1600"/>
              <a:buFont typeface="Helvetica Neue"/>
              <a:buNone/>
              <a:tabLst/>
              <a:defRPr/>
            </a:pPr>
            <a:r>
              <a:rPr lang="ru-RU" sz="1600" b="1" kern="0" dirty="0">
                <a:solidFill>
                  <a:srgbClr val="00FDFF"/>
                </a:solidFill>
                <a:latin typeface="Helvetica Neue"/>
                <a:cs typeface="Helvetica Neue"/>
                <a:sym typeface="Helvetica Neue"/>
              </a:rPr>
              <a:t>История, рынок, тренды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42" name="Google Shape;286;p3">
            <a:extLst>
              <a:ext uri="{FF2B5EF4-FFF2-40B4-BE49-F238E27FC236}">
                <a16:creationId xmlns:a16="http://schemas.microsoft.com/office/drawing/2014/main" id="{B5697627-8D32-6244-83D8-EBEF894AE114}"/>
              </a:ext>
            </a:extLst>
          </p:cNvPr>
          <p:cNvSpPr txBox="1"/>
          <p:nvPr/>
        </p:nvSpPr>
        <p:spPr>
          <a:xfrm>
            <a:off x="888568" y="1834470"/>
            <a:ext cx="2315702" cy="752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ru-RU" sz="1100" kern="0" dirty="0">
                <a:solidFill>
                  <a:srgbClr val="FFFFFF"/>
                </a:solidFill>
                <a:latin typeface="Helvetica Neue Light"/>
                <a:cs typeface="Helvetica Neue Light"/>
                <a:sym typeface="Helvetica Neue Light"/>
              </a:rPr>
              <a:t> С чего все началось и куда все движется? Как это работает и как может использоваться?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43" name="Google Shape;287;p3">
            <a:extLst>
              <a:ext uri="{FF2B5EF4-FFF2-40B4-BE49-F238E27FC236}">
                <a16:creationId xmlns:a16="http://schemas.microsoft.com/office/drawing/2014/main" id="{4A4B73DC-F23A-CA4A-A16E-C756062F914B}"/>
              </a:ext>
            </a:extLst>
          </p:cNvPr>
          <p:cNvSpPr/>
          <p:nvPr/>
        </p:nvSpPr>
        <p:spPr>
          <a:xfrm>
            <a:off x="752970" y="1277566"/>
            <a:ext cx="2715300" cy="1453800"/>
          </a:xfrm>
          <a:prstGeom prst="rect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0E1D"/>
              </a:buClr>
              <a:buSzPts val="2000"/>
              <a:buFont typeface="Helvetica Neue"/>
              <a:buNone/>
              <a:tabLst/>
              <a:defRPr/>
            </a:pP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" name="Google Shape;288;p3">
            <a:extLst>
              <a:ext uri="{FF2B5EF4-FFF2-40B4-BE49-F238E27FC236}">
                <a16:creationId xmlns:a16="http://schemas.microsoft.com/office/drawing/2014/main" id="{9B7BBC3B-C71D-E34C-8B22-6349FAE7833B}"/>
              </a:ext>
            </a:extLst>
          </p:cNvPr>
          <p:cNvSpPr txBox="1"/>
          <p:nvPr/>
        </p:nvSpPr>
        <p:spPr>
          <a:xfrm>
            <a:off x="3603635" y="4211652"/>
            <a:ext cx="2773335" cy="693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FDFF"/>
              </a:buClr>
              <a:buSzPts val="1600"/>
              <a:buFont typeface="Helvetica Neue"/>
              <a:buNone/>
              <a:tabLst/>
              <a:defRPr/>
            </a:pPr>
            <a:r>
              <a:rPr kumimoji="0" lang="ru-RU" sz="1600" b="1" i="0" u="none" strike="noStrike" kern="0" cap="none" spc="0" normalizeH="0" baseline="0" noProof="0" dirty="0">
                <a:ln>
                  <a:noFill/>
                </a:ln>
                <a:solidFill>
                  <a:srgbClr val="00FD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Дизайн разговорных интерфейсов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45" name="Google Shape;289;p3">
            <a:extLst>
              <a:ext uri="{FF2B5EF4-FFF2-40B4-BE49-F238E27FC236}">
                <a16:creationId xmlns:a16="http://schemas.microsoft.com/office/drawing/2014/main" id="{2E5A816B-15F9-3742-AB3C-71C2713627E5}"/>
              </a:ext>
            </a:extLst>
          </p:cNvPr>
          <p:cNvSpPr txBox="1"/>
          <p:nvPr/>
        </p:nvSpPr>
        <p:spPr>
          <a:xfrm>
            <a:off x="873445" y="2840141"/>
            <a:ext cx="2661334" cy="34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2F92"/>
              </a:buClr>
              <a:buSzPts val="2000"/>
              <a:buFont typeface="Helvetica Neue"/>
              <a:buNone/>
              <a:tabLst/>
              <a:defRPr/>
            </a:pPr>
            <a:r>
              <a:rPr lang="ru-RU" sz="1600" b="1" kern="0" dirty="0">
                <a:solidFill>
                  <a:srgbClr val="00FDFF"/>
                </a:solidFill>
                <a:latin typeface="Helvetica Neue"/>
                <a:cs typeface="Helvetica Neue"/>
                <a:sym typeface="Helvetica Neue"/>
              </a:rPr>
              <a:t>Использование и кейсы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46" name="Google Shape;290;p3">
            <a:extLst>
              <a:ext uri="{FF2B5EF4-FFF2-40B4-BE49-F238E27FC236}">
                <a16:creationId xmlns:a16="http://schemas.microsoft.com/office/drawing/2014/main" id="{125F0311-9389-F445-A974-E708E0E102C1}"/>
              </a:ext>
            </a:extLst>
          </p:cNvPr>
          <p:cNvSpPr txBox="1"/>
          <p:nvPr/>
        </p:nvSpPr>
        <p:spPr>
          <a:xfrm>
            <a:off x="972303" y="3289031"/>
            <a:ext cx="2315702" cy="70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ru-RU" sz="1100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Контакт-центры, чат-боты в мессенджерах, голосовые ассистенты и другие задачи.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47" name="Google Shape;291;p3">
            <a:extLst>
              <a:ext uri="{FF2B5EF4-FFF2-40B4-BE49-F238E27FC236}">
                <a16:creationId xmlns:a16="http://schemas.microsoft.com/office/drawing/2014/main" id="{E075C549-4EAC-BA47-86EB-8058326DAA2E}"/>
              </a:ext>
            </a:extLst>
          </p:cNvPr>
          <p:cNvSpPr/>
          <p:nvPr/>
        </p:nvSpPr>
        <p:spPr>
          <a:xfrm>
            <a:off x="763445" y="2730505"/>
            <a:ext cx="2715300" cy="1453800"/>
          </a:xfrm>
          <a:prstGeom prst="rect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0E1D"/>
              </a:buClr>
              <a:buSzPts val="2000"/>
              <a:buFont typeface="Helvetica Neue"/>
              <a:buNone/>
              <a:tabLst/>
              <a:defRPr/>
            </a:pP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" name="Google Shape;292;p3">
            <a:extLst>
              <a:ext uri="{FF2B5EF4-FFF2-40B4-BE49-F238E27FC236}">
                <a16:creationId xmlns:a16="http://schemas.microsoft.com/office/drawing/2014/main" id="{9ED527B2-2AF1-124D-9419-025204672FF3}"/>
              </a:ext>
            </a:extLst>
          </p:cNvPr>
          <p:cNvSpPr/>
          <p:nvPr/>
        </p:nvSpPr>
        <p:spPr>
          <a:xfrm>
            <a:off x="758267" y="4197816"/>
            <a:ext cx="2707282" cy="1443061"/>
          </a:xfrm>
          <a:prstGeom prst="rect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0E1D"/>
              </a:buClr>
              <a:buSzPts val="2000"/>
              <a:buFont typeface="Helvetica Neue"/>
              <a:buNone/>
              <a:tabLst/>
              <a:defRPr/>
            </a:pP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" name="Google Shape;293;p3">
            <a:extLst>
              <a:ext uri="{FF2B5EF4-FFF2-40B4-BE49-F238E27FC236}">
                <a16:creationId xmlns:a16="http://schemas.microsoft.com/office/drawing/2014/main" id="{CDD67006-752E-4C4E-9D7A-FFFFEA1CBCCF}"/>
              </a:ext>
            </a:extLst>
          </p:cNvPr>
          <p:cNvSpPr/>
          <p:nvPr/>
        </p:nvSpPr>
        <p:spPr>
          <a:xfrm>
            <a:off x="6185954" y="2730502"/>
            <a:ext cx="2725256" cy="1453800"/>
          </a:xfrm>
          <a:prstGeom prst="rect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0E1D"/>
              </a:buClr>
              <a:buSzPts val="2000"/>
              <a:buFont typeface="Helvetica Neue"/>
              <a:buNone/>
              <a:tabLst/>
              <a:defRPr/>
            </a:pP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295;p3">
            <a:extLst>
              <a:ext uri="{FF2B5EF4-FFF2-40B4-BE49-F238E27FC236}">
                <a16:creationId xmlns:a16="http://schemas.microsoft.com/office/drawing/2014/main" id="{15E1A6E0-E5A0-9947-BA6F-E2B4C33C67EC}"/>
              </a:ext>
            </a:extLst>
          </p:cNvPr>
          <p:cNvSpPr txBox="1"/>
          <p:nvPr/>
        </p:nvSpPr>
        <p:spPr>
          <a:xfrm>
            <a:off x="6374193" y="2790460"/>
            <a:ext cx="1860001" cy="398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FDFF"/>
              </a:buClr>
              <a:buSzPts val="1600"/>
              <a:buFont typeface="Helvetica Neue"/>
              <a:buNone/>
              <a:tabLst/>
              <a:defRPr/>
            </a:pPr>
            <a:r>
              <a:rPr kumimoji="0" lang="ru-RU" sz="1600" b="1" i="0" u="none" strike="noStrike" kern="0" cap="none" spc="0" normalizeH="0" baseline="0" noProof="0" dirty="0">
                <a:ln>
                  <a:noFill/>
                </a:ln>
                <a:solidFill>
                  <a:srgbClr val="00FD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Синтез речи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52" name="Google Shape;296;p3">
            <a:extLst>
              <a:ext uri="{FF2B5EF4-FFF2-40B4-BE49-F238E27FC236}">
                <a16:creationId xmlns:a16="http://schemas.microsoft.com/office/drawing/2014/main" id="{66D382A2-D69C-BB43-822D-9ADF1A9BA4F8}"/>
              </a:ext>
            </a:extLst>
          </p:cNvPr>
          <p:cNvSpPr/>
          <p:nvPr/>
        </p:nvSpPr>
        <p:spPr>
          <a:xfrm>
            <a:off x="3471847" y="4185691"/>
            <a:ext cx="2715300" cy="1453800"/>
          </a:xfrm>
          <a:prstGeom prst="rect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0E1D"/>
              </a:buClr>
              <a:buSzPts val="2000"/>
              <a:buFont typeface="Helvetica Neue"/>
              <a:buNone/>
              <a:tabLst/>
              <a:defRPr/>
            </a:pP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" name="Google Shape;297;p3">
            <a:extLst>
              <a:ext uri="{FF2B5EF4-FFF2-40B4-BE49-F238E27FC236}">
                <a16:creationId xmlns:a16="http://schemas.microsoft.com/office/drawing/2014/main" id="{8DD23E64-57C7-B245-B66A-DBA2797C19B3}"/>
              </a:ext>
            </a:extLst>
          </p:cNvPr>
          <p:cNvSpPr/>
          <p:nvPr/>
        </p:nvSpPr>
        <p:spPr>
          <a:xfrm>
            <a:off x="3465550" y="1281515"/>
            <a:ext cx="2727901" cy="2916301"/>
          </a:xfrm>
          <a:prstGeom prst="rect">
            <a:avLst/>
          </a:prstGeom>
          <a:gradFill>
            <a:gsLst>
              <a:gs pos="0">
                <a:srgbClr val="0DA9B7"/>
              </a:gs>
              <a:gs pos="14734">
                <a:srgbClr val="0DA9B7"/>
              </a:gs>
              <a:gs pos="100000">
                <a:srgbClr val="3C78CB">
                  <a:alpha val="0"/>
                </a:srgbClr>
              </a:gs>
            </a:gsLst>
            <a:lin ang="36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0E1D"/>
              </a:buClr>
              <a:buSzPts val="2000"/>
              <a:buFont typeface="Helvetica Neue"/>
              <a:buNone/>
              <a:tabLst/>
              <a:defRPr/>
            </a:pP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" name="Google Shape;298;p3">
            <a:extLst>
              <a:ext uri="{FF2B5EF4-FFF2-40B4-BE49-F238E27FC236}">
                <a16:creationId xmlns:a16="http://schemas.microsoft.com/office/drawing/2014/main" id="{92837685-BCFD-D245-ABF1-6252DD02E161}"/>
              </a:ext>
            </a:extLst>
          </p:cNvPr>
          <p:cNvSpPr txBox="1"/>
          <p:nvPr/>
        </p:nvSpPr>
        <p:spPr>
          <a:xfrm>
            <a:off x="3625150" y="2210682"/>
            <a:ext cx="2602638" cy="152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defTabSz="9144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  <a:tabLst/>
              <a:defRPr/>
            </a:pPr>
            <a:r>
              <a:rPr lang="ru-RU" sz="1100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Структура диалоговых систем (NLU/DM/NLG). NLP задачи в разработке диалоговых систем. Подходы и алгоритмы в распознавании </a:t>
            </a:r>
            <a:r>
              <a:rPr lang="ru-RU" sz="1100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интентов</a:t>
            </a:r>
            <a:r>
              <a:rPr lang="ru-RU" sz="1100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и именованных сущностей.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55" name="Google Shape;299;p3">
            <a:extLst>
              <a:ext uri="{FF2B5EF4-FFF2-40B4-BE49-F238E27FC236}">
                <a16:creationId xmlns:a16="http://schemas.microsoft.com/office/drawing/2014/main" id="{0767EE5E-63B8-DB47-A103-B67FA58E30E9}"/>
              </a:ext>
            </a:extLst>
          </p:cNvPr>
          <p:cNvSpPr txBox="1"/>
          <p:nvPr/>
        </p:nvSpPr>
        <p:spPr>
          <a:xfrm>
            <a:off x="3613057" y="1386606"/>
            <a:ext cx="2602638" cy="693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NLU – </a:t>
            </a:r>
            <a:r>
              <a:rPr kumimoji="0" lang="ru-RU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основные понятия и инструменты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56" name="Google Shape;300;p3">
            <a:extLst>
              <a:ext uri="{FF2B5EF4-FFF2-40B4-BE49-F238E27FC236}">
                <a16:creationId xmlns:a16="http://schemas.microsoft.com/office/drawing/2014/main" id="{D8DC39C6-3F55-2145-A7BC-78F66DD56279}"/>
              </a:ext>
            </a:extLst>
          </p:cNvPr>
          <p:cNvSpPr/>
          <p:nvPr/>
        </p:nvSpPr>
        <p:spPr>
          <a:xfrm>
            <a:off x="8911096" y="2730502"/>
            <a:ext cx="2704937" cy="1453501"/>
          </a:xfrm>
          <a:prstGeom prst="rect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0E1D"/>
              </a:buClr>
              <a:buSzPts val="2000"/>
              <a:buFont typeface="Helvetica Neue"/>
              <a:buNone/>
              <a:tabLst/>
              <a:defRPr/>
            </a:pP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" name="Google Shape;301;p3">
            <a:extLst>
              <a:ext uri="{FF2B5EF4-FFF2-40B4-BE49-F238E27FC236}">
                <a16:creationId xmlns:a16="http://schemas.microsoft.com/office/drawing/2014/main" id="{B0BD3AB0-1073-1449-9366-8294FBAA9AF1}"/>
              </a:ext>
            </a:extLst>
          </p:cNvPr>
          <p:cNvSpPr txBox="1"/>
          <p:nvPr/>
        </p:nvSpPr>
        <p:spPr>
          <a:xfrm>
            <a:off x="6397511" y="1408816"/>
            <a:ext cx="2468886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FDFF"/>
              </a:buClr>
              <a:buSzPts val="1600"/>
              <a:buFont typeface="Helvetica Neue"/>
              <a:buNone/>
              <a:tabLst/>
              <a:defRPr/>
            </a:pPr>
            <a:r>
              <a:rPr lang="ru-RU" sz="1600" b="1" kern="0" dirty="0">
                <a:solidFill>
                  <a:srgbClr val="00FDFF"/>
                </a:solidFill>
                <a:latin typeface="Helvetica Neue"/>
                <a:cs typeface="Helvetica Neue"/>
                <a:sym typeface="Helvetica Neue"/>
              </a:rPr>
              <a:t>Глубокое обучение в диалоговых системах</a:t>
            </a:r>
            <a:endParaRPr kumimoji="0" lang="ru-RU" sz="2000" b="1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58" name="Google Shape;302;p3">
            <a:extLst>
              <a:ext uri="{FF2B5EF4-FFF2-40B4-BE49-F238E27FC236}">
                <a16:creationId xmlns:a16="http://schemas.microsoft.com/office/drawing/2014/main" id="{537C515E-CD65-FF4B-8553-4AFB20EE8375}"/>
              </a:ext>
            </a:extLst>
          </p:cNvPr>
          <p:cNvSpPr/>
          <p:nvPr/>
        </p:nvSpPr>
        <p:spPr>
          <a:xfrm>
            <a:off x="6186028" y="1294030"/>
            <a:ext cx="2720003" cy="1436173"/>
          </a:xfrm>
          <a:prstGeom prst="rect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0E1D"/>
              </a:buClr>
              <a:buSzPts val="2000"/>
              <a:buFont typeface="Helvetica Neue"/>
              <a:buNone/>
              <a:tabLst/>
              <a:defRPr/>
            </a:pP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" name="Google Shape;303;p3">
            <a:extLst>
              <a:ext uri="{FF2B5EF4-FFF2-40B4-BE49-F238E27FC236}">
                <a16:creationId xmlns:a16="http://schemas.microsoft.com/office/drawing/2014/main" id="{E454241F-387E-6844-BF31-461E5AA5DEB2}"/>
              </a:ext>
            </a:extLst>
          </p:cNvPr>
          <p:cNvSpPr txBox="1"/>
          <p:nvPr/>
        </p:nvSpPr>
        <p:spPr>
          <a:xfrm>
            <a:off x="8895827" y="4216425"/>
            <a:ext cx="3269769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FDFF"/>
              </a:buClr>
              <a:buSzPts val="1600"/>
              <a:buFont typeface="Helvetica Neue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FD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NatureLanguageGeneration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FD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60" name="Google Shape;304;p3">
            <a:extLst>
              <a:ext uri="{FF2B5EF4-FFF2-40B4-BE49-F238E27FC236}">
                <a16:creationId xmlns:a16="http://schemas.microsoft.com/office/drawing/2014/main" id="{B1257ACC-6086-B94E-9AB7-27F98722C65B}"/>
              </a:ext>
            </a:extLst>
          </p:cNvPr>
          <p:cNvSpPr txBox="1"/>
          <p:nvPr/>
        </p:nvSpPr>
        <p:spPr>
          <a:xfrm>
            <a:off x="8906030" y="4898792"/>
            <a:ext cx="2726593" cy="336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ru-RU" sz="1100" kern="0" dirty="0">
                <a:solidFill>
                  <a:srgbClr val="FFFFFF"/>
                </a:solidFill>
                <a:latin typeface="Helvetica Neue Light"/>
                <a:cs typeface="Helvetica Neue Light"/>
                <a:sym typeface="Helvetica Neue Light"/>
              </a:rPr>
              <a:t>Генеративные LM-модели. GPT-2, GPT-3. Возможности и ограничения. Управление генерацией текстов. Теория и практика</a:t>
            </a:r>
            <a:endParaRPr lang="en-US" sz="1100" kern="0" dirty="0">
              <a:solidFill>
                <a:srgbClr val="FFFFFF"/>
              </a:solidFill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61" name="Google Shape;305;p3">
            <a:extLst>
              <a:ext uri="{FF2B5EF4-FFF2-40B4-BE49-F238E27FC236}">
                <a16:creationId xmlns:a16="http://schemas.microsoft.com/office/drawing/2014/main" id="{AB7998C9-6DD2-E144-AC4D-8A4B0E795F8A}"/>
              </a:ext>
            </a:extLst>
          </p:cNvPr>
          <p:cNvSpPr/>
          <p:nvPr/>
        </p:nvSpPr>
        <p:spPr>
          <a:xfrm>
            <a:off x="8912418" y="4184003"/>
            <a:ext cx="2703615" cy="1429578"/>
          </a:xfrm>
          <a:prstGeom prst="rect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0E1D"/>
              </a:buClr>
              <a:buSzPts val="2000"/>
              <a:buFont typeface="Helvetica Neue"/>
              <a:buNone/>
              <a:tabLst/>
              <a:defRPr/>
            </a:pP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" name="Google Shape;394;p5">
            <a:extLst>
              <a:ext uri="{FF2B5EF4-FFF2-40B4-BE49-F238E27FC236}">
                <a16:creationId xmlns:a16="http://schemas.microsoft.com/office/drawing/2014/main" id="{6F19EAF4-DD5E-CA48-A731-2760E2ABE32F}"/>
              </a:ext>
            </a:extLst>
          </p:cNvPr>
          <p:cNvSpPr/>
          <p:nvPr/>
        </p:nvSpPr>
        <p:spPr>
          <a:xfrm>
            <a:off x="691337" y="310250"/>
            <a:ext cx="394462" cy="3944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16755" y="0"/>
                  <a:pt x="21600" y="4845"/>
                  <a:pt x="21600" y="10800"/>
                </a:cubicBezTo>
                <a:cubicBezTo>
                  <a:pt x="21600" y="16755"/>
                  <a:pt x="16755" y="21600"/>
                  <a:pt x="10800" y="21600"/>
                </a:cubicBezTo>
                <a:cubicBezTo>
                  <a:pt x="4845" y="21600"/>
                  <a:pt x="0" y="16755"/>
                  <a:pt x="0" y="10800"/>
                </a:cubicBezTo>
                <a:cubicBezTo>
                  <a:pt x="0" y="4845"/>
                  <a:pt x="4845" y="0"/>
                  <a:pt x="10800" y="0"/>
                </a:cubicBezTo>
                <a:close/>
                <a:moveTo>
                  <a:pt x="9607" y="938"/>
                </a:moveTo>
                <a:cubicBezTo>
                  <a:pt x="7478" y="1194"/>
                  <a:pt x="5556" y="2125"/>
                  <a:pt x="4058" y="3512"/>
                </a:cubicBezTo>
                <a:cubicBezTo>
                  <a:pt x="4702" y="4108"/>
                  <a:pt x="5412" y="4611"/>
                  <a:pt x="6171" y="5012"/>
                </a:cubicBezTo>
                <a:cubicBezTo>
                  <a:pt x="6257" y="4850"/>
                  <a:pt x="6345" y="4689"/>
                  <a:pt x="6438" y="4531"/>
                </a:cubicBezTo>
                <a:cubicBezTo>
                  <a:pt x="7253" y="3140"/>
                  <a:pt x="8333" y="1918"/>
                  <a:pt x="9607" y="938"/>
                </a:cubicBezTo>
                <a:close/>
                <a:moveTo>
                  <a:pt x="12040" y="943"/>
                </a:moveTo>
                <a:cubicBezTo>
                  <a:pt x="13311" y="1922"/>
                  <a:pt x="14389" y="3142"/>
                  <a:pt x="15203" y="4531"/>
                </a:cubicBezTo>
                <a:cubicBezTo>
                  <a:pt x="15292" y="4684"/>
                  <a:pt x="15378" y="4839"/>
                  <a:pt x="15461" y="4995"/>
                </a:cubicBezTo>
                <a:cubicBezTo>
                  <a:pt x="16208" y="4597"/>
                  <a:pt x="16907" y="4100"/>
                  <a:pt x="17542" y="3512"/>
                </a:cubicBezTo>
                <a:cubicBezTo>
                  <a:pt x="16055" y="2136"/>
                  <a:pt x="14150" y="1207"/>
                  <a:pt x="12040" y="943"/>
                </a:cubicBezTo>
                <a:close/>
                <a:moveTo>
                  <a:pt x="11234" y="1421"/>
                </a:moveTo>
                <a:lnTo>
                  <a:pt x="11234" y="6141"/>
                </a:lnTo>
                <a:cubicBezTo>
                  <a:pt x="12435" y="6090"/>
                  <a:pt x="13598" y="5827"/>
                  <a:pt x="14680" y="5368"/>
                </a:cubicBezTo>
                <a:cubicBezTo>
                  <a:pt x="14608" y="5234"/>
                  <a:pt x="14534" y="5100"/>
                  <a:pt x="14457" y="4968"/>
                </a:cubicBezTo>
                <a:cubicBezTo>
                  <a:pt x="13640" y="3575"/>
                  <a:pt x="12538" y="2365"/>
                  <a:pt x="11234" y="1421"/>
                </a:cubicBezTo>
                <a:close/>
                <a:moveTo>
                  <a:pt x="10366" y="1451"/>
                </a:moveTo>
                <a:cubicBezTo>
                  <a:pt x="9080" y="2391"/>
                  <a:pt x="7993" y="3589"/>
                  <a:pt x="7185" y="4968"/>
                </a:cubicBezTo>
                <a:cubicBezTo>
                  <a:pt x="7105" y="5104"/>
                  <a:pt x="7028" y="5244"/>
                  <a:pt x="6954" y="5383"/>
                </a:cubicBezTo>
                <a:cubicBezTo>
                  <a:pt x="8026" y="5833"/>
                  <a:pt x="9176" y="6090"/>
                  <a:pt x="10366" y="6141"/>
                </a:cubicBezTo>
                <a:lnTo>
                  <a:pt x="10366" y="1451"/>
                </a:lnTo>
                <a:close/>
                <a:moveTo>
                  <a:pt x="18152" y="4128"/>
                </a:moveTo>
                <a:cubicBezTo>
                  <a:pt x="17448" y="4783"/>
                  <a:pt x="16672" y="5335"/>
                  <a:pt x="15841" y="5775"/>
                </a:cubicBezTo>
                <a:cubicBezTo>
                  <a:pt x="16480" y="7219"/>
                  <a:pt x="16841" y="8779"/>
                  <a:pt x="16899" y="10368"/>
                </a:cubicBezTo>
                <a:lnTo>
                  <a:pt x="20724" y="10368"/>
                </a:lnTo>
                <a:cubicBezTo>
                  <a:pt x="20621" y="7972"/>
                  <a:pt x="19665" y="5793"/>
                  <a:pt x="18152" y="4128"/>
                </a:cubicBezTo>
                <a:close/>
                <a:moveTo>
                  <a:pt x="3448" y="4128"/>
                </a:moveTo>
                <a:cubicBezTo>
                  <a:pt x="1935" y="5793"/>
                  <a:pt x="979" y="7972"/>
                  <a:pt x="876" y="10368"/>
                </a:cubicBezTo>
                <a:lnTo>
                  <a:pt x="4742" y="10368"/>
                </a:lnTo>
                <a:cubicBezTo>
                  <a:pt x="4800" y="8785"/>
                  <a:pt x="5159" y="7231"/>
                  <a:pt x="5793" y="5792"/>
                </a:cubicBezTo>
                <a:cubicBezTo>
                  <a:pt x="4950" y="5349"/>
                  <a:pt x="4161" y="4792"/>
                  <a:pt x="3448" y="4128"/>
                </a:cubicBezTo>
                <a:close/>
                <a:moveTo>
                  <a:pt x="15059" y="6148"/>
                </a:moveTo>
                <a:cubicBezTo>
                  <a:pt x="13861" y="6662"/>
                  <a:pt x="12569" y="6956"/>
                  <a:pt x="11234" y="7008"/>
                </a:cubicBezTo>
                <a:lnTo>
                  <a:pt x="11234" y="10368"/>
                </a:lnTo>
                <a:lnTo>
                  <a:pt x="16031" y="10368"/>
                </a:lnTo>
                <a:cubicBezTo>
                  <a:pt x="15974" y="8908"/>
                  <a:pt x="15644" y="7475"/>
                  <a:pt x="15059" y="6148"/>
                </a:cubicBezTo>
                <a:close/>
                <a:moveTo>
                  <a:pt x="6576" y="6163"/>
                </a:moveTo>
                <a:cubicBezTo>
                  <a:pt x="5996" y="7486"/>
                  <a:pt x="5666" y="8914"/>
                  <a:pt x="5609" y="10368"/>
                </a:cubicBezTo>
                <a:lnTo>
                  <a:pt x="10366" y="10368"/>
                </a:lnTo>
                <a:lnTo>
                  <a:pt x="10366" y="7008"/>
                </a:lnTo>
                <a:cubicBezTo>
                  <a:pt x="9043" y="6956"/>
                  <a:pt x="7765" y="6668"/>
                  <a:pt x="6576" y="6163"/>
                </a:cubicBezTo>
                <a:close/>
                <a:moveTo>
                  <a:pt x="20724" y="11234"/>
                </a:moveTo>
                <a:lnTo>
                  <a:pt x="16900" y="11234"/>
                </a:lnTo>
                <a:cubicBezTo>
                  <a:pt x="16847" y="12849"/>
                  <a:pt x="16481" y="14437"/>
                  <a:pt x="15827" y="15903"/>
                </a:cubicBezTo>
                <a:cubicBezTo>
                  <a:pt x="16647" y="16335"/>
                  <a:pt x="17415" y="16876"/>
                  <a:pt x="18112" y="17518"/>
                </a:cubicBezTo>
                <a:cubicBezTo>
                  <a:pt x="19648" y="15847"/>
                  <a:pt x="20620" y="13652"/>
                  <a:pt x="20724" y="11234"/>
                </a:cubicBezTo>
                <a:close/>
                <a:moveTo>
                  <a:pt x="16033" y="11234"/>
                </a:moveTo>
                <a:lnTo>
                  <a:pt x="11234" y="11234"/>
                </a:lnTo>
                <a:lnTo>
                  <a:pt x="11234" y="14676"/>
                </a:lnTo>
                <a:cubicBezTo>
                  <a:pt x="12564" y="14728"/>
                  <a:pt x="13851" y="15021"/>
                  <a:pt x="15046" y="15532"/>
                </a:cubicBezTo>
                <a:cubicBezTo>
                  <a:pt x="15645" y="14182"/>
                  <a:pt x="15981" y="12720"/>
                  <a:pt x="16033" y="11234"/>
                </a:cubicBezTo>
                <a:close/>
                <a:moveTo>
                  <a:pt x="10366" y="11234"/>
                </a:moveTo>
                <a:lnTo>
                  <a:pt x="5608" y="11234"/>
                </a:lnTo>
                <a:cubicBezTo>
                  <a:pt x="5660" y="12714"/>
                  <a:pt x="5995" y="14169"/>
                  <a:pt x="6590" y="15515"/>
                </a:cubicBezTo>
                <a:cubicBezTo>
                  <a:pt x="7775" y="15013"/>
                  <a:pt x="9048" y="14728"/>
                  <a:pt x="10366" y="14676"/>
                </a:cubicBezTo>
                <a:lnTo>
                  <a:pt x="10366" y="11234"/>
                </a:lnTo>
                <a:close/>
                <a:moveTo>
                  <a:pt x="4740" y="11234"/>
                </a:moveTo>
                <a:lnTo>
                  <a:pt x="876" y="11234"/>
                </a:lnTo>
                <a:cubicBezTo>
                  <a:pt x="980" y="13652"/>
                  <a:pt x="1952" y="15847"/>
                  <a:pt x="3488" y="17518"/>
                </a:cubicBezTo>
                <a:cubicBezTo>
                  <a:pt x="4194" y="16867"/>
                  <a:pt x="4973" y="16321"/>
                  <a:pt x="5805" y="15886"/>
                </a:cubicBezTo>
                <a:cubicBezTo>
                  <a:pt x="5156" y="14425"/>
                  <a:pt x="4793" y="12842"/>
                  <a:pt x="4740" y="11234"/>
                </a:cubicBezTo>
                <a:close/>
                <a:moveTo>
                  <a:pt x="11234" y="15544"/>
                </a:moveTo>
                <a:lnTo>
                  <a:pt x="11234" y="20226"/>
                </a:lnTo>
                <a:cubicBezTo>
                  <a:pt x="12574" y="19256"/>
                  <a:pt x="13701" y="18005"/>
                  <a:pt x="14523" y="16566"/>
                </a:cubicBezTo>
                <a:cubicBezTo>
                  <a:pt x="14571" y="16481"/>
                  <a:pt x="14618" y="16396"/>
                  <a:pt x="14664" y="16310"/>
                </a:cubicBezTo>
                <a:cubicBezTo>
                  <a:pt x="13587" y="15855"/>
                  <a:pt x="12430" y="15594"/>
                  <a:pt x="11234" y="15544"/>
                </a:cubicBezTo>
                <a:close/>
                <a:moveTo>
                  <a:pt x="10366" y="15544"/>
                </a:moveTo>
                <a:cubicBezTo>
                  <a:pt x="9182" y="15594"/>
                  <a:pt x="8037" y="15849"/>
                  <a:pt x="6969" y="16295"/>
                </a:cubicBezTo>
                <a:cubicBezTo>
                  <a:pt x="7018" y="16386"/>
                  <a:pt x="7068" y="16476"/>
                  <a:pt x="7120" y="16566"/>
                </a:cubicBezTo>
                <a:cubicBezTo>
                  <a:pt x="7933" y="17990"/>
                  <a:pt x="9044" y="19230"/>
                  <a:pt x="10366" y="20196"/>
                </a:cubicBezTo>
                <a:lnTo>
                  <a:pt x="10366" y="15544"/>
                </a:lnTo>
                <a:close/>
                <a:moveTo>
                  <a:pt x="6185" y="16666"/>
                </a:moveTo>
                <a:cubicBezTo>
                  <a:pt x="5438" y="17059"/>
                  <a:pt x="4739" y="17548"/>
                  <a:pt x="4102" y="18131"/>
                </a:cubicBezTo>
                <a:cubicBezTo>
                  <a:pt x="5577" y="19479"/>
                  <a:pt x="7457" y="20390"/>
                  <a:pt x="9538" y="20655"/>
                </a:cubicBezTo>
                <a:cubicBezTo>
                  <a:pt x="8257" y="19655"/>
                  <a:pt x="7174" y="18410"/>
                  <a:pt x="6367" y="16997"/>
                </a:cubicBezTo>
                <a:cubicBezTo>
                  <a:pt x="6305" y="16887"/>
                  <a:pt x="6244" y="16777"/>
                  <a:pt x="6185" y="16666"/>
                </a:cubicBezTo>
                <a:close/>
                <a:moveTo>
                  <a:pt x="15447" y="16683"/>
                </a:moveTo>
                <a:cubicBezTo>
                  <a:pt x="15391" y="16788"/>
                  <a:pt x="15333" y="16893"/>
                  <a:pt x="15274" y="16997"/>
                </a:cubicBezTo>
                <a:cubicBezTo>
                  <a:pt x="14468" y="18407"/>
                  <a:pt x="13388" y="19649"/>
                  <a:pt x="12111" y="20648"/>
                </a:cubicBezTo>
                <a:cubicBezTo>
                  <a:pt x="14172" y="20375"/>
                  <a:pt x="16035" y="19468"/>
                  <a:pt x="17498" y="18131"/>
                </a:cubicBezTo>
                <a:cubicBezTo>
                  <a:pt x="16870" y="17557"/>
                  <a:pt x="16182" y="17073"/>
                  <a:pt x="15447" y="166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0E1D"/>
              </a:buClr>
              <a:buSzPts val="2000"/>
              <a:buFont typeface="Helvetica Neue"/>
              <a:buNone/>
              <a:tabLst/>
              <a:defRPr/>
            </a:pP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" name="Google Shape;335;p6">
            <a:extLst>
              <a:ext uri="{FF2B5EF4-FFF2-40B4-BE49-F238E27FC236}">
                <a16:creationId xmlns:a16="http://schemas.microsoft.com/office/drawing/2014/main" id="{25F54EFA-2FDA-DA4E-8093-FDDECD93440E}"/>
              </a:ext>
            </a:extLst>
          </p:cNvPr>
          <p:cNvSpPr txBox="1"/>
          <p:nvPr/>
        </p:nvSpPr>
        <p:spPr>
          <a:xfrm>
            <a:off x="1242544" y="226631"/>
            <a:ext cx="9298455" cy="459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699" tIns="45699" rIns="45699" bIns="45699">
            <a:spAutoFit/>
          </a:bodyPr>
          <a:lstStyle>
            <a:lvl1pPr>
              <a:lnSpc>
                <a:spcPct val="120000"/>
              </a:lnSpc>
              <a:defRPr sz="17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Tx/>
              <a:buNone/>
              <a:tabLst/>
              <a:defRPr/>
            </a:pPr>
            <a:r>
              <a:rPr lang="ru-RU" kern="0" dirty="0">
                <a:latin typeface="Helvetica Neue"/>
                <a:ea typeface="Helvetica Neue"/>
                <a:cs typeface="Helvetica Neue"/>
                <a:sym typeface="Helvetica Neue"/>
              </a:rPr>
              <a:t>Разговорный ИИ: структура курса</a:t>
            </a:r>
            <a:endParaRPr kumimoji="0" lang="en-US" sz="1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" name="Google Shape;284;p3">
            <a:extLst>
              <a:ext uri="{FF2B5EF4-FFF2-40B4-BE49-F238E27FC236}">
                <a16:creationId xmlns:a16="http://schemas.microsoft.com/office/drawing/2014/main" id="{D9819B83-4911-4452-A3F0-41030E4ECA02}"/>
              </a:ext>
            </a:extLst>
          </p:cNvPr>
          <p:cNvSpPr txBox="1"/>
          <p:nvPr/>
        </p:nvSpPr>
        <p:spPr>
          <a:xfrm>
            <a:off x="9057615" y="3212772"/>
            <a:ext cx="2322600" cy="542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ru-RU" sz="1100" kern="0" dirty="0">
                <a:solidFill>
                  <a:srgbClr val="FFFFFF"/>
                </a:solidFill>
                <a:latin typeface="Helvetica Neue Light"/>
                <a:cs typeface="Helvetica Neue Light"/>
                <a:sym typeface="Helvetica Neue Light"/>
              </a:rPr>
              <a:t>Текущие методы, модели, подходы</a:t>
            </a:r>
            <a:endParaRPr kumimoji="0" lang="ru-RU" sz="2000" b="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67" name="Google Shape;294;p3">
            <a:extLst>
              <a:ext uri="{FF2B5EF4-FFF2-40B4-BE49-F238E27FC236}">
                <a16:creationId xmlns:a16="http://schemas.microsoft.com/office/drawing/2014/main" id="{7EDCA8C7-CD0B-4806-8C3B-80C5E3D7D3CE}"/>
              </a:ext>
            </a:extLst>
          </p:cNvPr>
          <p:cNvSpPr txBox="1"/>
          <p:nvPr/>
        </p:nvSpPr>
        <p:spPr>
          <a:xfrm>
            <a:off x="9012104" y="2760083"/>
            <a:ext cx="2514516" cy="398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FDFF"/>
              </a:buClr>
              <a:buSzPts val="1600"/>
              <a:buFont typeface="Helvetica Neue"/>
              <a:buNone/>
              <a:tabLst/>
              <a:defRPr/>
            </a:pPr>
            <a:r>
              <a:rPr kumimoji="0" lang="ru-RU" sz="1600" b="1" i="0" u="none" strike="noStrike" kern="0" cap="none" spc="0" normalizeH="0" baseline="0" noProof="0" dirty="0">
                <a:ln>
                  <a:noFill/>
                </a:ln>
                <a:solidFill>
                  <a:srgbClr val="00FD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Распознавание речи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33" name="Google Shape;289;p3">
            <a:extLst>
              <a:ext uri="{FF2B5EF4-FFF2-40B4-BE49-F238E27FC236}">
                <a16:creationId xmlns:a16="http://schemas.microsoft.com/office/drawing/2014/main" id="{9003CCE7-63B6-4AB4-8752-A2D3E9F78E63}"/>
              </a:ext>
            </a:extLst>
          </p:cNvPr>
          <p:cNvSpPr txBox="1"/>
          <p:nvPr/>
        </p:nvSpPr>
        <p:spPr>
          <a:xfrm>
            <a:off x="895780" y="4339378"/>
            <a:ext cx="2468748" cy="34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2F92"/>
              </a:buClr>
              <a:buSzPts val="2000"/>
              <a:buFont typeface="Helvetica Neue"/>
              <a:buNone/>
              <a:tabLst/>
              <a:defRPr/>
            </a:pPr>
            <a:r>
              <a:rPr lang="ru-RU" sz="1600" b="1" kern="0" dirty="0">
                <a:solidFill>
                  <a:srgbClr val="00FDFF"/>
                </a:solidFill>
                <a:latin typeface="Helvetica Neue"/>
                <a:cs typeface="Helvetica Neue"/>
                <a:sym typeface="Helvetica Neue"/>
              </a:rPr>
              <a:t>Ассистенты и навыки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34" name="Google Shape;295;p3">
            <a:extLst>
              <a:ext uri="{FF2B5EF4-FFF2-40B4-BE49-F238E27FC236}">
                <a16:creationId xmlns:a16="http://schemas.microsoft.com/office/drawing/2014/main" id="{FF150510-FD4E-4371-841E-20359F963357}"/>
              </a:ext>
            </a:extLst>
          </p:cNvPr>
          <p:cNvSpPr txBox="1"/>
          <p:nvPr/>
        </p:nvSpPr>
        <p:spPr>
          <a:xfrm>
            <a:off x="6351895" y="4281319"/>
            <a:ext cx="1860001" cy="398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FDFF"/>
              </a:buClr>
              <a:buSzPts val="1600"/>
              <a:buFont typeface="Helvetica Neue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FD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VAD, VAT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35" name="Google Shape;283;p3">
            <a:extLst>
              <a:ext uri="{FF2B5EF4-FFF2-40B4-BE49-F238E27FC236}">
                <a16:creationId xmlns:a16="http://schemas.microsoft.com/office/drawing/2014/main" id="{FA744823-EF8D-4F9A-86A4-7338299D0EC1}"/>
              </a:ext>
            </a:extLst>
          </p:cNvPr>
          <p:cNvSpPr txBox="1"/>
          <p:nvPr/>
        </p:nvSpPr>
        <p:spPr>
          <a:xfrm>
            <a:off x="6351895" y="4636761"/>
            <a:ext cx="2482500" cy="982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Задачи обнаружения голосовой активности и голосовая активация (VAD и VAT) в голосовых ассистентах. </a:t>
            </a:r>
            <a:endParaRPr kumimoji="0" lang="ru-RU" sz="2000" b="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750116595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551;p58">
            <a:extLst>
              <a:ext uri="{FF2B5EF4-FFF2-40B4-BE49-F238E27FC236}">
                <a16:creationId xmlns:a16="http://schemas.microsoft.com/office/drawing/2014/main" id="{75FF0DA0-23E1-4E0A-A216-2C0975B6B2DC}"/>
              </a:ext>
            </a:extLst>
          </p:cNvPr>
          <p:cNvSpPr txBox="1"/>
          <p:nvPr/>
        </p:nvSpPr>
        <p:spPr>
          <a:xfrm>
            <a:off x="444655" y="256477"/>
            <a:ext cx="4757522" cy="414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699" tIns="45699" rIns="45699" bIns="45699">
            <a:spAutoFit/>
          </a:bodyPr>
          <a:lstStyle>
            <a:lvl1pPr>
              <a:lnSpc>
                <a:spcPct val="130000"/>
              </a:lnSpc>
              <a:defRPr sz="18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kern="0" dirty="0"/>
              <a:t>Сегмент речевых технологий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4EF74C2-B1B4-4E27-AB8B-F9E231EC97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2456842"/>
              </p:ext>
            </p:extLst>
          </p:nvPr>
        </p:nvGraphicFramePr>
        <p:xfrm>
          <a:off x="822079" y="1487154"/>
          <a:ext cx="6723478" cy="4068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Google Shape;1020;p31">
            <a:extLst>
              <a:ext uri="{FF2B5EF4-FFF2-40B4-BE49-F238E27FC236}">
                <a16:creationId xmlns:a16="http://schemas.microsoft.com/office/drawing/2014/main" id="{7FAAD865-3B61-4418-909E-81736BF8FB60}"/>
              </a:ext>
            </a:extLst>
          </p:cNvPr>
          <p:cNvSpPr/>
          <p:nvPr/>
        </p:nvSpPr>
        <p:spPr>
          <a:xfrm>
            <a:off x="8315181" y="1473200"/>
            <a:ext cx="3302006" cy="4267200"/>
          </a:xfrm>
          <a:prstGeom prst="roundRect">
            <a:avLst>
              <a:gd name="adj" fmla="val 3197"/>
            </a:avLst>
          </a:prstGeom>
          <a:ln w="12700">
            <a:solidFill>
              <a:srgbClr val="3C3C47"/>
            </a:solidFill>
            <a:miter lim="8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" name="Google Shape;1021;p31">
            <a:extLst>
              <a:ext uri="{FF2B5EF4-FFF2-40B4-BE49-F238E27FC236}">
                <a16:creationId xmlns:a16="http://schemas.microsoft.com/office/drawing/2014/main" id="{9146D54C-65E0-4344-B562-DD01C3F3DD3A}"/>
              </a:ext>
            </a:extLst>
          </p:cNvPr>
          <p:cNvSpPr txBox="1"/>
          <p:nvPr/>
        </p:nvSpPr>
        <p:spPr>
          <a:xfrm>
            <a:off x="8743786" y="1749679"/>
            <a:ext cx="2667001" cy="509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130000"/>
              </a:lnSpc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lang="ru-RU" dirty="0"/>
              <a:t>Возник на рынке одним из самых первых</a:t>
            </a:r>
            <a:endParaRPr dirty="0"/>
          </a:p>
        </p:txBody>
      </p:sp>
      <p:sp>
        <p:nvSpPr>
          <p:cNvPr id="8" name="Google Shape;1022;p31">
            <a:extLst>
              <a:ext uri="{FF2B5EF4-FFF2-40B4-BE49-F238E27FC236}">
                <a16:creationId xmlns:a16="http://schemas.microsoft.com/office/drawing/2014/main" id="{D79BD6A4-570D-487E-A5B8-F1E8BBB5E7E2}"/>
              </a:ext>
            </a:extLst>
          </p:cNvPr>
          <p:cNvSpPr txBox="1"/>
          <p:nvPr/>
        </p:nvSpPr>
        <p:spPr>
          <a:xfrm>
            <a:off x="8743785" y="2359202"/>
            <a:ext cx="2851197" cy="509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130000"/>
              </a:lnSpc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lang="ru-RU" dirty="0"/>
              <a:t>Постепенно </a:t>
            </a:r>
            <a:r>
              <a:rPr lang="ru-RU" dirty="0" err="1"/>
              <a:t>коммодизируется</a:t>
            </a:r>
            <a:r>
              <a:rPr lang="ru-RU" dirty="0"/>
              <a:t> по мере роста доступности моделей и </a:t>
            </a:r>
            <a:r>
              <a:rPr lang="ru-RU" dirty="0" err="1"/>
              <a:t>датасетов</a:t>
            </a:r>
            <a:r>
              <a:rPr lang="ru-RU" sz="1100" dirty="0"/>
              <a:t> </a:t>
            </a:r>
            <a:endParaRPr lang="en-US" sz="1100" dirty="0"/>
          </a:p>
        </p:txBody>
      </p:sp>
      <p:sp>
        <p:nvSpPr>
          <p:cNvPr id="9" name="Google Shape;1023;p31">
            <a:extLst>
              <a:ext uri="{FF2B5EF4-FFF2-40B4-BE49-F238E27FC236}">
                <a16:creationId xmlns:a16="http://schemas.microsoft.com/office/drawing/2014/main" id="{D3BEDBF0-6AD9-42BB-81F1-B0E78098DADF}"/>
              </a:ext>
            </a:extLst>
          </p:cNvPr>
          <p:cNvSpPr txBox="1"/>
          <p:nvPr/>
        </p:nvSpPr>
        <p:spPr>
          <a:xfrm>
            <a:off x="8743786" y="2948464"/>
            <a:ext cx="2947823" cy="729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130000"/>
              </a:lnSpc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lang="ru-RU" dirty="0"/>
              <a:t>Существенный рост потребления в сегменте за счет роста всех смежных сегментов решений </a:t>
            </a:r>
            <a:endParaRPr lang="en-US" dirty="0"/>
          </a:p>
        </p:txBody>
      </p:sp>
      <p:sp>
        <p:nvSpPr>
          <p:cNvPr id="10" name="Google Shape;1024;p31">
            <a:extLst>
              <a:ext uri="{FF2B5EF4-FFF2-40B4-BE49-F238E27FC236}">
                <a16:creationId xmlns:a16="http://schemas.microsoft.com/office/drawing/2014/main" id="{E8BE986C-EE36-460F-8643-FFA99EF0C5E4}"/>
              </a:ext>
            </a:extLst>
          </p:cNvPr>
          <p:cNvSpPr txBox="1"/>
          <p:nvPr/>
        </p:nvSpPr>
        <p:spPr>
          <a:xfrm>
            <a:off x="8753723" y="3664699"/>
            <a:ext cx="2418999" cy="94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130000"/>
              </a:lnSpc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lang="ru-RU" dirty="0"/>
              <a:t>Столкнется с существенным ценовым давлением по мере появления новых игроков и </a:t>
            </a:r>
            <a:r>
              <a:rPr lang="ru-RU" dirty="0" err="1"/>
              <a:t>инхауз</a:t>
            </a:r>
            <a:r>
              <a:rPr lang="ru-RU" dirty="0"/>
              <a:t> разработок</a:t>
            </a:r>
            <a:endParaRPr dirty="0"/>
          </a:p>
        </p:txBody>
      </p:sp>
      <p:pic>
        <p:nvPicPr>
          <p:cNvPr id="11" name="Google Shape;1038;p31" descr="Google Shape;1038;p31">
            <a:extLst>
              <a:ext uri="{FF2B5EF4-FFF2-40B4-BE49-F238E27FC236}">
                <a16:creationId xmlns:a16="http://schemas.microsoft.com/office/drawing/2014/main" id="{BCDAA598-74C7-4084-8A2B-21155E145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539726" y="1870978"/>
            <a:ext cx="123798" cy="1120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Google Shape;1039;p31" descr="Google Shape;1039;p31">
            <a:extLst>
              <a:ext uri="{FF2B5EF4-FFF2-40B4-BE49-F238E27FC236}">
                <a16:creationId xmlns:a16="http://schemas.microsoft.com/office/drawing/2014/main" id="{604EECBC-18D5-47A4-A248-719B1EFCF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539726" y="2472359"/>
            <a:ext cx="123798" cy="112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Google Shape;1040;p31" descr="Google Shape;1040;p31">
            <a:extLst>
              <a:ext uri="{FF2B5EF4-FFF2-40B4-BE49-F238E27FC236}">
                <a16:creationId xmlns:a16="http://schemas.microsoft.com/office/drawing/2014/main" id="{A1041368-D9FB-4E78-8E77-3591D124E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539726" y="3044717"/>
            <a:ext cx="123798" cy="112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Google Shape;1041;p31" descr="Google Shape;1041;p31">
            <a:extLst>
              <a:ext uri="{FF2B5EF4-FFF2-40B4-BE49-F238E27FC236}">
                <a16:creationId xmlns:a16="http://schemas.microsoft.com/office/drawing/2014/main" id="{73BCC77B-3F1D-4D5D-A219-0D011EA4F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539726" y="3761462"/>
            <a:ext cx="123798" cy="112023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Google Shape;1024;p31">
            <a:extLst>
              <a:ext uri="{FF2B5EF4-FFF2-40B4-BE49-F238E27FC236}">
                <a16:creationId xmlns:a16="http://schemas.microsoft.com/office/drawing/2014/main" id="{E38CC38D-63AB-49B4-BB60-D3F307623185}"/>
              </a:ext>
            </a:extLst>
          </p:cNvPr>
          <p:cNvSpPr txBox="1"/>
          <p:nvPr/>
        </p:nvSpPr>
        <p:spPr>
          <a:xfrm>
            <a:off x="8743785" y="4614340"/>
            <a:ext cx="2418999" cy="94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130000"/>
              </a:lnSpc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lang="ru-RU" dirty="0"/>
              <a:t>Существует большой простор для инноваций и новых продуктов в области понимания эмоций, звуков, </a:t>
            </a:r>
            <a:r>
              <a:rPr lang="ru-RU" dirty="0" err="1"/>
              <a:t>диаризации</a:t>
            </a:r>
            <a:r>
              <a:rPr lang="ru-RU" dirty="0"/>
              <a:t> и биометрии</a:t>
            </a:r>
            <a:endParaRPr dirty="0"/>
          </a:p>
        </p:txBody>
      </p:sp>
      <p:pic>
        <p:nvPicPr>
          <p:cNvPr id="16" name="Google Shape;1041;p31" descr="Google Shape;1041;p31">
            <a:extLst>
              <a:ext uri="{FF2B5EF4-FFF2-40B4-BE49-F238E27FC236}">
                <a16:creationId xmlns:a16="http://schemas.microsoft.com/office/drawing/2014/main" id="{E497A04A-5577-4C5E-A810-38DF90D65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529788" y="4711103"/>
            <a:ext cx="123798" cy="11202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01537909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551;p58">
            <a:extLst>
              <a:ext uri="{FF2B5EF4-FFF2-40B4-BE49-F238E27FC236}">
                <a16:creationId xmlns:a16="http://schemas.microsoft.com/office/drawing/2014/main" id="{75FF0DA0-23E1-4E0A-A216-2C0975B6B2DC}"/>
              </a:ext>
            </a:extLst>
          </p:cNvPr>
          <p:cNvSpPr txBox="1"/>
          <p:nvPr/>
        </p:nvSpPr>
        <p:spPr>
          <a:xfrm>
            <a:off x="444655" y="256477"/>
            <a:ext cx="4757522" cy="414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699" tIns="45699" rIns="45699" bIns="45699">
            <a:spAutoFit/>
          </a:bodyPr>
          <a:lstStyle>
            <a:lvl1pPr>
              <a:lnSpc>
                <a:spcPct val="130000"/>
              </a:lnSpc>
              <a:defRPr sz="18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kern="0" dirty="0"/>
              <a:t>Сегмент </a:t>
            </a:r>
            <a:r>
              <a:rPr lang="en-US" kern="0" dirty="0"/>
              <a:t>NLP/NLU/DM </a:t>
            </a:r>
            <a:r>
              <a:rPr lang="ru-RU" kern="0" dirty="0"/>
              <a:t>платформ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Google Shape;1020;p31">
            <a:extLst>
              <a:ext uri="{FF2B5EF4-FFF2-40B4-BE49-F238E27FC236}">
                <a16:creationId xmlns:a16="http://schemas.microsoft.com/office/drawing/2014/main" id="{7FAAD865-3B61-4418-909E-81736BF8FB60}"/>
              </a:ext>
            </a:extLst>
          </p:cNvPr>
          <p:cNvSpPr/>
          <p:nvPr/>
        </p:nvSpPr>
        <p:spPr>
          <a:xfrm>
            <a:off x="8371061" y="1765930"/>
            <a:ext cx="3302006" cy="2859410"/>
          </a:xfrm>
          <a:prstGeom prst="roundRect">
            <a:avLst>
              <a:gd name="adj" fmla="val 3197"/>
            </a:avLst>
          </a:prstGeom>
          <a:ln w="12700">
            <a:solidFill>
              <a:srgbClr val="3C3C47"/>
            </a:solidFill>
            <a:miter lim="8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" name="Google Shape;1021;p31">
            <a:extLst>
              <a:ext uri="{FF2B5EF4-FFF2-40B4-BE49-F238E27FC236}">
                <a16:creationId xmlns:a16="http://schemas.microsoft.com/office/drawing/2014/main" id="{9146D54C-65E0-4344-B562-DD01C3F3DD3A}"/>
              </a:ext>
            </a:extLst>
          </p:cNvPr>
          <p:cNvSpPr txBox="1"/>
          <p:nvPr/>
        </p:nvSpPr>
        <p:spPr>
          <a:xfrm>
            <a:off x="8799666" y="1998599"/>
            <a:ext cx="2667001" cy="729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130000"/>
              </a:lnSpc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lang="ru-RU" dirty="0"/>
              <a:t>Ускорение роста за счет вовлечения новых сегментов бизнеса и разработчиков в сферу </a:t>
            </a:r>
            <a:r>
              <a:rPr lang="en-US" dirty="0"/>
              <a:t>Conv AI</a:t>
            </a:r>
            <a:endParaRPr dirty="0"/>
          </a:p>
        </p:txBody>
      </p:sp>
      <p:sp>
        <p:nvSpPr>
          <p:cNvPr id="8" name="Google Shape;1022;p31">
            <a:extLst>
              <a:ext uri="{FF2B5EF4-FFF2-40B4-BE49-F238E27FC236}">
                <a16:creationId xmlns:a16="http://schemas.microsoft.com/office/drawing/2014/main" id="{D79BD6A4-570D-487E-A5B8-F1E8BBB5E7E2}"/>
              </a:ext>
            </a:extLst>
          </p:cNvPr>
          <p:cNvSpPr txBox="1"/>
          <p:nvPr/>
        </p:nvSpPr>
        <p:spPr>
          <a:xfrm>
            <a:off x="8799665" y="2735122"/>
            <a:ext cx="2851197" cy="729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130000"/>
              </a:lnSpc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lang="ru-RU" dirty="0"/>
              <a:t>Ближайшие несколько лет продукты не будут </a:t>
            </a:r>
            <a:r>
              <a:rPr lang="ru-RU" dirty="0" err="1"/>
              <a:t>коммодизироваться</a:t>
            </a:r>
            <a:r>
              <a:rPr lang="ru-RU" dirty="0"/>
              <a:t> из-за сложности </a:t>
            </a:r>
            <a:r>
              <a:rPr lang="en-US" dirty="0"/>
              <a:t>ML</a:t>
            </a:r>
            <a:r>
              <a:rPr lang="ru-RU" dirty="0"/>
              <a:t>-управления диалогами</a:t>
            </a:r>
            <a:endParaRPr lang="en-US" sz="1100" dirty="0"/>
          </a:p>
        </p:txBody>
      </p:sp>
      <p:sp>
        <p:nvSpPr>
          <p:cNvPr id="9" name="Google Shape;1023;p31">
            <a:extLst>
              <a:ext uri="{FF2B5EF4-FFF2-40B4-BE49-F238E27FC236}">
                <a16:creationId xmlns:a16="http://schemas.microsoft.com/office/drawing/2014/main" id="{D3BEDBF0-6AD9-42BB-81F1-B0E78098DADF}"/>
              </a:ext>
            </a:extLst>
          </p:cNvPr>
          <p:cNvSpPr txBox="1"/>
          <p:nvPr/>
        </p:nvSpPr>
        <p:spPr>
          <a:xfrm>
            <a:off x="8799666" y="3558064"/>
            <a:ext cx="2947823" cy="729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130000"/>
              </a:lnSpc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lang="ru-RU" dirty="0"/>
              <a:t>В крупных компаниях будет продолжаться расширение сфер применения платформ </a:t>
            </a:r>
            <a:r>
              <a:rPr lang="en-US" dirty="0"/>
              <a:t>NLP</a:t>
            </a:r>
          </a:p>
        </p:txBody>
      </p:sp>
      <p:pic>
        <p:nvPicPr>
          <p:cNvPr id="11" name="Google Shape;1038;p31" descr="Google Shape;1038;p31">
            <a:extLst>
              <a:ext uri="{FF2B5EF4-FFF2-40B4-BE49-F238E27FC236}">
                <a16:creationId xmlns:a16="http://schemas.microsoft.com/office/drawing/2014/main" id="{BCDAA598-74C7-4084-8A2B-21155E145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595606" y="2119898"/>
            <a:ext cx="123798" cy="1120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Google Shape;1039;p31" descr="Google Shape;1039;p31">
            <a:extLst>
              <a:ext uri="{FF2B5EF4-FFF2-40B4-BE49-F238E27FC236}">
                <a16:creationId xmlns:a16="http://schemas.microsoft.com/office/drawing/2014/main" id="{604EECBC-18D5-47A4-A248-719B1EFCF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595606" y="2848279"/>
            <a:ext cx="123798" cy="112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Google Shape;1040;p31" descr="Google Shape;1040;p31">
            <a:extLst>
              <a:ext uri="{FF2B5EF4-FFF2-40B4-BE49-F238E27FC236}">
                <a16:creationId xmlns:a16="http://schemas.microsoft.com/office/drawing/2014/main" id="{A1041368-D9FB-4E78-8E77-3591D124E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595606" y="3654317"/>
            <a:ext cx="123798" cy="112022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CD3E5E96-BD5F-4F5E-BBEC-79F9BCB094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0715449"/>
              </p:ext>
            </p:extLst>
          </p:nvPr>
        </p:nvGraphicFramePr>
        <p:xfrm>
          <a:off x="888024" y="1568657"/>
          <a:ext cx="6509238" cy="39055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54146164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551;p58">
            <a:extLst>
              <a:ext uri="{FF2B5EF4-FFF2-40B4-BE49-F238E27FC236}">
                <a16:creationId xmlns:a16="http://schemas.microsoft.com/office/drawing/2014/main" id="{75FF0DA0-23E1-4E0A-A216-2C0975B6B2DC}"/>
              </a:ext>
            </a:extLst>
          </p:cNvPr>
          <p:cNvSpPr txBox="1"/>
          <p:nvPr/>
        </p:nvSpPr>
        <p:spPr>
          <a:xfrm>
            <a:off x="444655" y="256477"/>
            <a:ext cx="4757522" cy="414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699" tIns="45699" rIns="45699" bIns="45699">
            <a:spAutoFit/>
          </a:bodyPr>
          <a:lstStyle>
            <a:lvl1pPr>
              <a:lnSpc>
                <a:spcPct val="130000"/>
              </a:lnSpc>
              <a:defRPr sz="18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kern="0" dirty="0"/>
              <a:t>Сегмент </a:t>
            </a:r>
            <a:r>
              <a:rPr lang="en-US" kern="0" dirty="0"/>
              <a:t>low-code/no-code </a:t>
            </a:r>
            <a:r>
              <a:rPr lang="ru-RU" kern="0" dirty="0"/>
              <a:t>конструкторов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Google Shape;1020;p31">
            <a:extLst>
              <a:ext uri="{FF2B5EF4-FFF2-40B4-BE49-F238E27FC236}">
                <a16:creationId xmlns:a16="http://schemas.microsoft.com/office/drawing/2014/main" id="{7FAAD865-3B61-4418-909E-81736BF8FB60}"/>
              </a:ext>
            </a:extLst>
          </p:cNvPr>
          <p:cNvSpPr/>
          <p:nvPr/>
        </p:nvSpPr>
        <p:spPr>
          <a:xfrm>
            <a:off x="8371061" y="1765930"/>
            <a:ext cx="3302006" cy="3091820"/>
          </a:xfrm>
          <a:prstGeom prst="roundRect">
            <a:avLst>
              <a:gd name="adj" fmla="val 3197"/>
            </a:avLst>
          </a:prstGeom>
          <a:ln w="12700">
            <a:solidFill>
              <a:srgbClr val="3C3C47"/>
            </a:solidFill>
            <a:miter lim="8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" name="Google Shape;1021;p31">
            <a:extLst>
              <a:ext uri="{FF2B5EF4-FFF2-40B4-BE49-F238E27FC236}">
                <a16:creationId xmlns:a16="http://schemas.microsoft.com/office/drawing/2014/main" id="{9146D54C-65E0-4344-B562-DD01C3F3DD3A}"/>
              </a:ext>
            </a:extLst>
          </p:cNvPr>
          <p:cNvSpPr txBox="1"/>
          <p:nvPr/>
        </p:nvSpPr>
        <p:spPr>
          <a:xfrm>
            <a:off x="8799666" y="1998599"/>
            <a:ext cx="2667001" cy="729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130000"/>
              </a:lnSpc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lang="ru-RU" dirty="0"/>
              <a:t>Сегмент начнет активно расти по мере прихода среднего и малого бизнеса на рынок </a:t>
            </a:r>
            <a:r>
              <a:rPr lang="en-US" dirty="0"/>
              <a:t>Conv AI</a:t>
            </a:r>
            <a:endParaRPr dirty="0"/>
          </a:p>
        </p:txBody>
      </p:sp>
      <p:sp>
        <p:nvSpPr>
          <p:cNvPr id="8" name="Google Shape;1022;p31">
            <a:extLst>
              <a:ext uri="{FF2B5EF4-FFF2-40B4-BE49-F238E27FC236}">
                <a16:creationId xmlns:a16="http://schemas.microsoft.com/office/drawing/2014/main" id="{D79BD6A4-570D-487E-A5B8-F1E8BBB5E7E2}"/>
              </a:ext>
            </a:extLst>
          </p:cNvPr>
          <p:cNvSpPr txBox="1"/>
          <p:nvPr/>
        </p:nvSpPr>
        <p:spPr>
          <a:xfrm>
            <a:off x="8799665" y="2694482"/>
            <a:ext cx="2851197" cy="94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130000"/>
              </a:lnSpc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lang="ru-RU" dirty="0"/>
              <a:t>Платформы продолжат миграцию в сторону большей специфичности под узкие задачи и предоставления готовых шаблонов и инструментов</a:t>
            </a:r>
            <a:endParaRPr lang="en-US" sz="1100" dirty="0"/>
          </a:p>
        </p:txBody>
      </p:sp>
      <p:sp>
        <p:nvSpPr>
          <p:cNvPr id="9" name="Google Shape;1023;p31">
            <a:extLst>
              <a:ext uri="{FF2B5EF4-FFF2-40B4-BE49-F238E27FC236}">
                <a16:creationId xmlns:a16="http://schemas.microsoft.com/office/drawing/2014/main" id="{D3BEDBF0-6AD9-42BB-81F1-B0E78098DADF}"/>
              </a:ext>
            </a:extLst>
          </p:cNvPr>
          <p:cNvSpPr txBox="1"/>
          <p:nvPr/>
        </p:nvSpPr>
        <p:spPr>
          <a:xfrm>
            <a:off x="8799666" y="3624104"/>
            <a:ext cx="2947823" cy="94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130000"/>
              </a:lnSpc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lang="ru-RU" dirty="0"/>
              <a:t>Дополнительным источником роста станет все большее распространение интерактивных элементов управления в сообщениях</a:t>
            </a:r>
            <a:endParaRPr lang="en-US" dirty="0"/>
          </a:p>
        </p:txBody>
      </p:sp>
      <p:pic>
        <p:nvPicPr>
          <p:cNvPr id="11" name="Google Shape;1038;p31" descr="Google Shape;1038;p31">
            <a:extLst>
              <a:ext uri="{FF2B5EF4-FFF2-40B4-BE49-F238E27FC236}">
                <a16:creationId xmlns:a16="http://schemas.microsoft.com/office/drawing/2014/main" id="{BCDAA598-74C7-4084-8A2B-21155E145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595606" y="2119898"/>
            <a:ext cx="123798" cy="1120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Google Shape;1039;p31" descr="Google Shape;1039;p31">
            <a:extLst>
              <a:ext uri="{FF2B5EF4-FFF2-40B4-BE49-F238E27FC236}">
                <a16:creationId xmlns:a16="http://schemas.microsoft.com/office/drawing/2014/main" id="{604EECBC-18D5-47A4-A248-719B1EFCF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595606" y="2807639"/>
            <a:ext cx="123798" cy="112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Google Shape;1040;p31" descr="Google Shape;1040;p31">
            <a:extLst>
              <a:ext uri="{FF2B5EF4-FFF2-40B4-BE49-F238E27FC236}">
                <a16:creationId xmlns:a16="http://schemas.microsoft.com/office/drawing/2014/main" id="{A1041368-D9FB-4E78-8E77-3591D124E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595606" y="3720357"/>
            <a:ext cx="123798" cy="112022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D16E8728-C688-4D40-B8B9-A79F68A6A4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4607755"/>
              </p:ext>
            </p:extLst>
          </p:nvPr>
        </p:nvGraphicFramePr>
        <p:xfrm>
          <a:off x="1107830" y="1592396"/>
          <a:ext cx="6430108" cy="3858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31591473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551;p58">
            <a:extLst>
              <a:ext uri="{FF2B5EF4-FFF2-40B4-BE49-F238E27FC236}">
                <a16:creationId xmlns:a16="http://schemas.microsoft.com/office/drawing/2014/main" id="{75FF0DA0-23E1-4E0A-A216-2C0975B6B2DC}"/>
              </a:ext>
            </a:extLst>
          </p:cNvPr>
          <p:cNvSpPr txBox="1"/>
          <p:nvPr/>
        </p:nvSpPr>
        <p:spPr>
          <a:xfrm>
            <a:off x="444655" y="256477"/>
            <a:ext cx="4757522" cy="414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699" tIns="45699" rIns="45699" bIns="45699">
            <a:spAutoFit/>
          </a:bodyPr>
          <a:lstStyle>
            <a:lvl1pPr>
              <a:lnSpc>
                <a:spcPct val="130000"/>
              </a:lnSpc>
              <a:defRPr sz="18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kern="0" dirty="0"/>
              <a:t>Сегмент речевой аналитики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Google Shape;1020;p31">
            <a:extLst>
              <a:ext uri="{FF2B5EF4-FFF2-40B4-BE49-F238E27FC236}">
                <a16:creationId xmlns:a16="http://schemas.microsoft.com/office/drawing/2014/main" id="{7FAAD865-3B61-4418-909E-81736BF8FB60}"/>
              </a:ext>
            </a:extLst>
          </p:cNvPr>
          <p:cNvSpPr/>
          <p:nvPr/>
        </p:nvSpPr>
        <p:spPr>
          <a:xfrm>
            <a:off x="8371061" y="1765930"/>
            <a:ext cx="3302006" cy="2489840"/>
          </a:xfrm>
          <a:prstGeom prst="roundRect">
            <a:avLst>
              <a:gd name="adj" fmla="val 3197"/>
            </a:avLst>
          </a:prstGeom>
          <a:ln w="12700">
            <a:solidFill>
              <a:srgbClr val="3C3C47"/>
            </a:solidFill>
            <a:miter lim="8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" name="Google Shape;1021;p31">
            <a:extLst>
              <a:ext uri="{FF2B5EF4-FFF2-40B4-BE49-F238E27FC236}">
                <a16:creationId xmlns:a16="http://schemas.microsoft.com/office/drawing/2014/main" id="{9146D54C-65E0-4344-B562-DD01C3F3DD3A}"/>
              </a:ext>
            </a:extLst>
          </p:cNvPr>
          <p:cNvSpPr txBox="1"/>
          <p:nvPr/>
        </p:nvSpPr>
        <p:spPr>
          <a:xfrm>
            <a:off x="8799666" y="1998599"/>
            <a:ext cx="2667001" cy="509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130000"/>
              </a:lnSpc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lang="ru-RU" dirty="0"/>
              <a:t>Платформы продолжат умеренный рост в ближайшие годы</a:t>
            </a:r>
            <a:endParaRPr dirty="0"/>
          </a:p>
        </p:txBody>
      </p:sp>
      <p:sp>
        <p:nvSpPr>
          <p:cNvPr id="8" name="Google Shape;1022;p31">
            <a:extLst>
              <a:ext uri="{FF2B5EF4-FFF2-40B4-BE49-F238E27FC236}">
                <a16:creationId xmlns:a16="http://schemas.microsoft.com/office/drawing/2014/main" id="{D79BD6A4-570D-487E-A5B8-F1E8BBB5E7E2}"/>
              </a:ext>
            </a:extLst>
          </p:cNvPr>
          <p:cNvSpPr txBox="1"/>
          <p:nvPr/>
        </p:nvSpPr>
        <p:spPr>
          <a:xfrm>
            <a:off x="8799665" y="2608122"/>
            <a:ext cx="2851197" cy="729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130000"/>
              </a:lnSpc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lang="ru-RU" sz="1100" dirty="0"/>
              <a:t>Рост может постепенно замедляться по мере развития </a:t>
            </a:r>
            <a:r>
              <a:rPr lang="en-US" sz="1100" dirty="0"/>
              <a:t>NLP</a:t>
            </a:r>
            <a:r>
              <a:rPr lang="ru-RU" dirty="0"/>
              <a:t>-технологии для отказа от людей</a:t>
            </a:r>
            <a:endParaRPr lang="en-US" sz="1100" dirty="0"/>
          </a:p>
        </p:txBody>
      </p:sp>
      <p:sp>
        <p:nvSpPr>
          <p:cNvPr id="9" name="Google Shape;1023;p31">
            <a:extLst>
              <a:ext uri="{FF2B5EF4-FFF2-40B4-BE49-F238E27FC236}">
                <a16:creationId xmlns:a16="http://schemas.microsoft.com/office/drawing/2014/main" id="{D3BEDBF0-6AD9-42BB-81F1-B0E78098DADF}"/>
              </a:ext>
            </a:extLst>
          </p:cNvPr>
          <p:cNvSpPr txBox="1"/>
          <p:nvPr/>
        </p:nvSpPr>
        <p:spPr>
          <a:xfrm>
            <a:off x="8799666" y="3431064"/>
            <a:ext cx="2947823" cy="509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130000"/>
              </a:lnSpc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lang="ru-RU" dirty="0"/>
              <a:t>Платформы начнут мигрировать в новые бизнес-приложения и специализироваться</a:t>
            </a:r>
            <a:endParaRPr lang="en-US" dirty="0"/>
          </a:p>
        </p:txBody>
      </p:sp>
      <p:pic>
        <p:nvPicPr>
          <p:cNvPr id="11" name="Google Shape;1038;p31" descr="Google Shape;1038;p31">
            <a:extLst>
              <a:ext uri="{FF2B5EF4-FFF2-40B4-BE49-F238E27FC236}">
                <a16:creationId xmlns:a16="http://schemas.microsoft.com/office/drawing/2014/main" id="{BCDAA598-74C7-4084-8A2B-21155E145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595606" y="2119898"/>
            <a:ext cx="123798" cy="1120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Google Shape;1039;p31" descr="Google Shape;1039;p31">
            <a:extLst>
              <a:ext uri="{FF2B5EF4-FFF2-40B4-BE49-F238E27FC236}">
                <a16:creationId xmlns:a16="http://schemas.microsoft.com/office/drawing/2014/main" id="{604EECBC-18D5-47A4-A248-719B1EFCF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595606" y="2721279"/>
            <a:ext cx="123798" cy="112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Google Shape;1040;p31" descr="Google Shape;1040;p31">
            <a:extLst>
              <a:ext uri="{FF2B5EF4-FFF2-40B4-BE49-F238E27FC236}">
                <a16:creationId xmlns:a16="http://schemas.microsoft.com/office/drawing/2014/main" id="{A1041368-D9FB-4E78-8E77-3591D124E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595606" y="3527317"/>
            <a:ext cx="123798" cy="112022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9DFDFCD6-2A8C-4A24-BF92-E0D5F89054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4048772"/>
              </p:ext>
            </p:extLst>
          </p:nvPr>
        </p:nvGraphicFramePr>
        <p:xfrm>
          <a:off x="1169378" y="1768661"/>
          <a:ext cx="6390542" cy="3834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62711906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551;p58">
            <a:extLst>
              <a:ext uri="{FF2B5EF4-FFF2-40B4-BE49-F238E27FC236}">
                <a16:creationId xmlns:a16="http://schemas.microsoft.com/office/drawing/2014/main" id="{75FF0DA0-23E1-4E0A-A216-2C0975B6B2DC}"/>
              </a:ext>
            </a:extLst>
          </p:cNvPr>
          <p:cNvSpPr txBox="1"/>
          <p:nvPr/>
        </p:nvSpPr>
        <p:spPr>
          <a:xfrm>
            <a:off x="444654" y="256477"/>
            <a:ext cx="7512383" cy="414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699" tIns="45699" rIns="45699" bIns="45699">
            <a:spAutoFit/>
          </a:bodyPr>
          <a:lstStyle>
            <a:lvl1pPr>
              <a:lnSpc>
                <a:spcPct val="130000"/>
              </a:lnSpc>
              <a:defRPr sz="18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kern="0" dirty="0"/>
              <a:t>Сегмент решений в сфере исходящих телефонных коммуникаций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Google Shape;1020;p31">
            <a:extLst>
              <a:ext uri="{FF2B5EF4-FFF2-40B4-BE49-F238E27FC236}">
                <a16:creationId xmlns:a16="http://schemas.microsoft.com/office/drawing/2014/main" id="{7FAAD865-3B61-4418-909E-81736BF8FB60}"/>
              </a:ext>
            </a:extLst>
          </p:cNvPr>
          <p:cNvSpPr/>
          <p:nvPr/>
        </p:nvSpPr>
        <p:spPr>
          <a:xfrm>
            <a:off x="8371061" y="1765930"/>
            <a:ext cx="3302006" cy="3139254"/>
          </a:xfrm>
          <a:prstGeom prst="roundRect">
            <a:avLst>
              <a:gd name="adj" fmla="val 3197"/>
            </a:avLst>
          </a:prstGeom>
          <a:ln w="12700">
            <a:solidFill>
              <a:srgbClr val="3C3C47"/>
            </a:solidFill>
            <a:miter lim="8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" name="Google Shape;1021;p31">
            <a:extLst>
              <a:ext uri="{FF2B5EF4-FFF2-40B4-BE49-F238E27FC236}">
                <a16:creationId xmlns:a16="http://schemas.microsoft.com/office/drawing/2014/main" id="{9146D54C-65E0-4344-B562-DD01C3F3DD3A}"/>
              </a:ext>
            </a:extLst>
          </p:cNvPr>
          <p:cNvSpPr txBox="1"/>
          <p:nvPr/>
        </p:nvSpPr>
        <p:spPr>
          <a:xfrm>
            <a:off x="8799666" y="1998599"/>
            <a:ext cx="2667001" cy="509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130000"/>
              </a:lnSpc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lang="ru-RU" dirty="0"/>
              <a:t>Сегмент начал бурно расти в 2019-м и 2020-м годах</a:t>
            </a:r>
            <a:endParaRPr dirty="0"/>
          </a:p>
        </p:txBody>
      </p:sp>
      <p:sp>
        <p:nvSpPr>
          <p:cNvPr id="8" name="Google Shape;1022;p31">
            <a:extLst>
              <a:ext uri="{FF2B5EF4-FFF2-40B4-BE49-F238E27FC236}">
                <a16:creationId xmlns:a16="http://schemas.microsoft.com/office/drawing/2014/main" id="{D79BD6A4-570D-487E-A5B8-F1E8BBB5E7E2}"/>
              </a:ext>
            </a:extLst>
          </p:cNvPr>
          <p:cNvSpPr txBox="1"/>
          <p:nvPr/>
        </p:nvSpPr>
        <p:spPr>
          <a:xfrm>
            <a:off x="8799665" y="2608122"/>
            <a:ext cx="2851197" cy="509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130000"/>
              </a:lnSpc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lang="ru-RU" sz="1100" dirty="0"/>
              <a:t>Быстрый рост продолжится в 2021 и 2022-м</a:t>
            </a:r>
            <a:endParaRPr lang="en-US" sz="1100" dirty="0"/>
          </a:p>
        </p:txBody>
      </p:sp>
      <p:sp>
        <p:nvSpPr>
          <p:cNvPr id="9" name="Google Shape;1023;p31">
            <a:extLst>
              <a:ext uri="{FF2B5EF4-FFF2-40B4-BE49-F238E27FC236}">
                <a16:creationId xmlns:a16="http://schemas.microsoft.com/office/drawing/2014/main" id="{D3BEDBF0-6AD9-42BB-81F1-B0E78098DADF}"/>
              </a:ext>
            </a:extLst>
          </p:cNvPr>
          <p:cNvSpPr txBox="1"/>
          <p:nvPr/>
        </p:nvSpPr>
        <p:spPr>
          <a:xfrm>
            <a:off x="8799666" y="3273584"/>
            <a:ext cx="2947823" cy="729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130000"/>
              </a:lnSpc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lang="ru-RU" dirty="0"/>
              <a:t>Мы ожидаем падение в этом сегменте в связи с введением регулирования и борьбой со спамом</a:t>
            </a:r>
            <a:endParaRPr lang="en-US" dirty="0"/>
          </a:p>
        </p:txBody>
      </p:sp>
      <p:sp>
        <p:nvSpPr>
          <p:cNvPr id="10" name="Google Shape;1024;p31">
            <a:extLst>
              <a:ext uri="{FF2B5EF4-FFF2-40B4-BE49-F238E27FC236}">
                <a16:creationId xmlns:a16="http://schemas.microsoft.com/office/drawing/2014/main" id="{E8BE986C-EE36-460F-8643-FFA99EF0C5E4}"/>
              </a:ext>
            </a:extLst>
          </p:cNvPr>
          <p:cNvSpPr txBox="1"/>
          <p:nvPr/>
        </p:nvSpPr>
        <p:spPr>
          <a:xfrm>
            <a:off x="8809603" y="3989819"/>
            <a:ext cx="2418999" cy="729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130000"/>
              </a:lnSpc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lang="ru-RU" dirty="0"/>
              <a:t>Несмотря на падение, рынок продолжит рост в рамках новых ограничений</a:t>
            </a:r>
            <a:endParaRPr dirty="0"/>
          </a:p>
        </p:txBody>
      </p:sp>
      <p:pic>
        <p:nvPicPr>
          <p:cNvPr id="11" name="Google Shape;1038;p31" descr="Google Shape;1038;p31">
            <a:extLst>
              <a:ext uri="{FF2B5EF4-FFF2-40B4-BE49-F238E27FC236}">
                <a16:creationId xmlns:a16="http://schemas.microsoft.com/office/drawing/2014/main" id="{BCDAA598-74C7-4084-8A2B-21155E145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595606" y="2119898"/>
            <a:ext cx="123798" cy="1120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Google Shape;1039;p31" descr="Google Shape;1039;p31">
            <a:extLst>
              <a:ext uri="{FF2B5EF4-FFF2-40B4-BE49-F238E27FC236}">
                <a16:creationId xmlns:a16="http://schemas.microsoft.com/office/drawing/2014/main" id="{604EECBC-18D5-47A4-A248-719B1EFCF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595606" y="2721279"/>
            <a:ext cx="123798" cy="112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Google Shape;1040;p31" descr="Google Shape;1040;p31">
            <a:extLst>
              <a:ext uri="{FF2B5EF4-FFF2-40B4-BE49-F238E27FC236}">
                <a16:creationId xmlns:a16="http://schemas.microsoft.com/office/drawing/2014/main" id="{A1041368-D9FB-4E78-8E77-3591D124E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595606" y="3369837"/>
            <a:ext cx="123798" cy="112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Google Shape;1041;p31" descr="Google Shape;1041;p31">
            <a:extLst>
              <a:ext uri="{FF2B5EF4-FFF2-40B4-BE49-F238E27FC236}">
                <a16:creationId xmlns:a16="http://schemas.microsoft.com/office/drawing/2014/main" id="{73BCC77B-3F1D-4D5D-A219-0D011EA4F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595606" y="4086582"/>
            <a:ext cx="123798" cy="11202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481FE130-08B9-4CDF-A490-35692DB70C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7379695"/>
              </p:ext>
            </p:extLst>
          </p:nvPr>
        </p:nvGraphicFramePr>
        <p:xfrm>
          <a:off x="963398" y="1526344"/>
          <a:ext cx="6342185" cy="38053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89647457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551;p58">
            <a:extLst>
              <a:ext uri="{FF2B5EF4-FFF2-40B4-BE49-F238E27FC236}">
                <a16:creationId xmlns:a16="http://schemas.microsoft.com/office/drawing/2014/main" id="{75FF0DA0-23E1-4E0A-A216-2C0975B6B2DC}"/>
              </a:ext>
            </a:extLst>
          </p:cNvPr>
          <p:cNvSpPr txBox="1"/>
          <p:nvPr/>
        </p:nvSpPr>
        <p:spPr>
          <a:xfrm>
            <a:off x="444654" y="256477"/>
            <a:ext cx="9908288" cy="414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699" tIns="45699" rIns="45699" bIns="45699">
            <a:spAutoFit/>
          </a:bodyPr>
          <a:lstStyle>
            <a:lvl1pPr>
              <a:lnSpc>
                <a:spcPct val="130000"/>
              </a:lnSpc>
              <a:defRPr sz="18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kern="0" dirty="0"/>
              <a:t>Сегмент прочих решений: </a:t>
            </a:r>
            <a:r>
              <a:rPr lang="ru-RU" kern="0" dirty="0" err="1"/>
              <a:t>кастом</a:t>
            </a:r>
            <a:r>
              <a:rPr lang="ru-RU" kern="0" dirty="0"/>
              <a:t> ассистенты, умные </a:t>
            </a:r>
            <a:r>
              <a:rPr lang="en-US" kern="0" dirty="0"/>
              <a:t>IVR</a:t>
            </a:r>
            <a:r>
              <a:rPr lang="ru-RU" kern="0" dirty="0"/>
              <a:t>, навыки</a:t>
            </a:r>
            <a:r>
              <a:rPr lang="en-US" kern="0" dirty="0"/>
              <a:t>, voice UX </a:t>
            </a:r>
            <a:r>
              <a:rPr lang="ru-RU" kern="0" dirty="0"/>
              <a:t>и прочее 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Google Shape;1020;p31">
            <a:extLst>
              <a:ext uri="{FF2B5EF4-FFF2-40B4-BE49-F238E27FC236}">
                <a16:creationId xmlns:a16="http://schemas.microsoft.com/office/drawing/2014/main" id="{7FAAD865-3B61-4418-909E-81736BF8FB60}"/>
              </a:ext>
            </a:extLst>
          </p:cNvPr>
          <p:cNvSpPr/>
          <p:nvPr/>
        </p:nvSpPr>
        <p:spPr>
          <a:xfrm>
            <a:off x="8371061" y="1765930"/>
            <a:ext cx="3302006" cy="2897510"/>
          </a:xfrm>
          <a:prstGeom prst="roundRect">
            <a:avLst>
              <a:gd name="adj" fmla="val 3197"/>
            </a:avLst>
          </a:prstGeom>
          <a:ln w="12700">
            <a:solidFill>
              <a:srgbClr val="3C3C47"/>
            </a:solidFill>
            <a:miter lim="8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" name="Google Shape;1021;p31">
            <a:extLst>
              <a:ext uri="{FF2B5EF4-FFF2-40B4-BE49-F238E27FC236}">
                <a16:creationId xmlns:a16="http://schemas.microsoft.com/office/drawing/2014/main" id="{9146D54C-65E0-4344-B562-DD01C3F3DD3A}"/>
              </a:ext>
            </a:extLst>
          </p:cNvPr>
          <p:cNvSpPr txBox="1"/>
          <p:nvPr/>
        </p:nvSpPr>
        <p:spPr>
          <a:xfrm>
            <a:off x="8799666" y="1998599"/>
            <a:ext cx="2667001" cy="729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130000"/>
              </a:lnSpc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lang="ru-RU" dirty="0"/>
              <a:t>Широкий сегмент, включающий целый спектр решений, в перспективе в нем выделятся свои </a:t>
            </a:r>
            <a:r>
              <a:rPr lang="ru-RU" dirty="0" err="1"/>
              <a:t>подсегменты</a:t>
            </a:r>
            <a:endParaRPr dirty="0"/>
          </a:p>
        </p:txBody>
      </p:sp>
      <p:sp>
        <p:nvSpPr>
          <p:cNvPr id="8" name="Google Shape;1022;p31">
            <a:extLst>
              <a:ext uri="{FF2B5EF4-FFF2-40B4-BE49-F238E27FC236}">
                <a16:creationId xmlns:a16="http://schemas.microsoft.com/office/drawing/2014/main" id="{D79BD6A4-570D-487E-A5B8-F1E8BBB5E7E2}"/>
              </a:ext>
            </a:extLst>
          </p:cNvPr>
          <p:cNvSpPr txBox="1"/>
          <p:nvPr/>
        </p:nvSpPr>
        <p:spPr>
          <a:xfrm>
            <a:off x="8799665" y="2684322"/>
            <a:ext cx="2851197" cy="94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130000"/>
              </a:lnSpc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lang="ru-RU" sz="1100" dirty="0"/>
              <a:t>Рост будет ускорятся по мере возникновения и роста компаний разработчиков и вовлечения новых категорий клиентов из СМБ</a:t>
            </a:r>
            <a:endParaRPr lang="en-US" sz="1100" dirty="0"/>
          </a:p>
        </p:txBody>
      </p:sp>
      <p:sp>
        <p:nvSpPr>
          <p:cNvPr id="9" name="Google Shape;1023;p31">
            <a:extLst>
              <a:ext uri="{FF2B5EF4-FFF2-40B4-BE49-F238E27FC236}">
                <a16:creationId xmlns:a16="http://schemas.microsoft.com/office/drawing/2014/main" id="{D3BEDBF0-6AD9-42BB-81F1-B0E78098DADF}"/>
              </a:ext>
            </a:extLst>
          </p:cNvPr>
          <p:cNvSpPr txBox="1"/>
          <p:nvPr/>
        </p:nvSpPr>
        <p:spPr>
          <a:xfrm>
            <a:off x="8799666" y="3634264"/>
            <a:ext cx="2947823" cy="729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130000"/>
              </a:lnSpc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lang="ru-RU" dirty="0"/>
              <a:t>Быстрый рост рынка ассистентов и умных колонок дополнительно стимулирует развитие этого сегмента</a:t>
            </a:r>
            <a:endParaRPr lang="en-US" dirty="0"/>
          </a:p>
        </p:txBody>
      </p:sp>
      <p:pic>
        <p:nvPicPr>
          <p:cNvPr id="11" name="Google Shape;1038;p31" descr="Google Shape;1038;p31">
            <a:extLst>
              <a:ext uri="{FF2B5EF4-FFF2-40B4-BE49-F238E27FC236}">
                <a16:creationId xmlns:a16="http://schemas.microsoft.com/office/drawing/2014/main" id="{BCDAA598-74C7-4084-8A2B-21155E145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595606" y="2119898"/>
            <a:ext cx="123798" cy="1120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Google Shape;1039;p31" descr="Google Shape;1039;p31">
            <a:extLst>
              <a:ext uri="{FF2B5EF4-FFF2-40B4-BE49-F238E27FC236}">
                <a16:creationId xmlns:a16="http://schemas.microsoft.com/office/drawing/2014/main" id="{604EECBC-18D5-47A4-A248-719B1EFCF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595606" y="2797479"/>
            <a:ext cx="123798" cy="112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Google Shape;1040;p31" descr="Google Shape;1040;p31">
            <a:extLst>
              <a:ext uri="{FF2B5EF4-FFF2-40B4-BE49-F238E27FC236}">
                <a16:creationId xmlns:a16="http://schemas.microsoft.com/office/drawing/2014/main" id="{A1041368-D9FB-4E78-8E77-3591D124E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595606" y="3730517"/>
            <a:ext cx="123798" cy="112022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F3AB0D73-CB6C-40CA-91AB-5D5DEB8D4F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7147553"/>
              </p:ext>
            </p:extLst>
          </p:nvPr>
        </p:nvGraphicFramePr>
        <p:xfrm>
          <a:off x="963398" y="1538444"/>
          <a:ext cx="6567214" cy="39403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35561139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551;p58">
            <a:extLst>
              <a:ext uri="{FF2B5EF4-FFF2-40B4-BE49-F238E27FC236}">
                <a16:creationId xmlns:a16="http://schemas.microsoft.com/office/drawing/2014/main" id="{75FF0DA0-23E1-4E0A-A216-2C0975B6B2DC}"/>
              </a:ext>
            </a:extLst>
          </p:cNvPr>
          <p:cNvSpPr txBox="1"/>
          <p:nvPr/>
        </p:nvSpPr>
        <p:spPr>
          <a:xfrm>
            <a:off x="444654" y="256477"/>
            <a:ext cx="9908288" cy="414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699" tIns="45699" rIns="45699" bIns="45699">
            <a:spAutoFit/>
          </a:bodyPr>
          <a:lstStyle>
            <a:lvl1pPr>
              <a:lnSpc>
                <a:spcPct val="130000"/>
              </a:lnSpc>
              <a:defRPr sz="18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kern="0" dirty="0"/>
              <a:t>Оценка динамики и структуры сегментов рынка разговорного </a:t>
            </a:r>
            <a:r>
              <a:rPr lang="en-US" kern="0" dirty="0"/>
              <a:t>AI</a:t>
            </a:r>
            <a:r>
              <a:rPr lang="ru-RU" kern="0" dirty="0"/>
              <a:t> в РФ 2015-2020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Google Shape;1020;p31">
            <a:extLst>
              <a:ext uri="{FF2B5EF4-FFF2-40B4-BE49-F238E27FC236}">
                <a16:creationId xmlns:a16="http://schemas.microsoft.com/office/drawing/2014/main" id="{7FAAD865-3B61-4418-909E-81736BF8FB60}"/>
              </a:ext>
            </a:extLst>
          </p:cNvPr>
          <p:cNvSpPr/>
          <p:nvPr/>
        </p:nvSpPr>
        <p:spPr>
          <a:xfrm>
            <a:off x="8371061" y="1765930"/>
            <a:ext cx="3302006" cy="1899290"/>
          </a:xfrm>
          <a:prstGeom prst="roundRect">
            <a:avLst>
              <a:gd name="adj" fmla="val 3197"/>
            </a:avLst>
          </a:prstGeom>
          <a:ln w="12700">
            <a:solidFill>
              <a:srgbClr val="3C3C47"/>
            </a:solidFill>
            <a:miter lim="8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" name="Google Shape;1021;p31">
            <a:extLst>
              <a:ext uri="{FF2B5EF4-FFF2-40B4-BE49-F238E27FC236}">
                <a16:creationId xmlns:a16="http://schemas.microsoft.com/office/drawing/2014/main" id="{9146D54C-65E0-4344-B562-DD01C3F3DD3A}"/>
              </a:ext>
            </a:extLst>
          </p:cNvPr>
          <p:cNvSpPr txBox="1"/>
          <p:nvPr/>
        </p:nvSpPr>
        <p:spPr>
          <a:xfrm>
            <a:off x="8799666" y="1998599"/>
            <a:ext cx="2667001" cy="729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130000"/>
              </a:lnSpc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lang="ru-RU" dirty="0"/>
              <a:t>На 2020 наибольшими сегментами на рынке были речевые технологии и </a:t>
            </a:r>
            <a:r>
              <a:rPr lang="en-US" dirty="0"/>
              <a:t>NLP</a:t>
            </a:r>
            <a:r>
              <a:rPr lang="ru-RU" dirty="0"/>
              <a:t>-платформы</a:t>
            </a:r>
            <a:endParaRPr dirty="0"/>
          </a:p>
        </p:txBody>
      </p:sp>
      <p:sp>
        <p:nvSpPr>
          <p:cNvPr id="8" name="Google Shape;1022;p31">
            <a:extLst>
              <a:ext uri="{FF2B5EF4-FFF2-40B4-BE49-F238E27FC236}">
                <a16:creationId xmlns:a16="http://schemas.microsoft.com/office/drawing/2014/main" id="{D79BD6A4-570D-487E-A5B8-F1E8BBB5E7E2}"/>
              </a:ext>
            </a:extLst>
          </p:cNvPr>
          <p:cNvSpPr txBox="1"/>
          <p:nvPr/>
        </p:nvSpPr>
        <p:spPr>
          <a:xfrm>
            <a:off x="8799665" y="2689402"/>
            <a:ext cx="2851197" cy="729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130000"/>
              </a:lnSpc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lang="ru-RU" sz="1100" dirty="0"/>
              <a:t>Наибольшей динамикой характеризовались </a:t>
            </a:r>
            <a:r>
              <a:rPr lang="ru-RU" dirty="0"/>
              <a:t>сегменты решений и сегмент </a:t>
            </a:r>
            <a:r>
              <a:rPr lang="en-US" dirty="0"/>
              <a:t>NLP</a:t>
            </a:r>
            <a:r>
              <a:rPr lang="ru-RU" dirty="0"/>
              <a:t> платформ</a:t>
            </a:r>
            <a:endParaRPr lang="en-US" sz="1100" dirty="0"/>
          </a:p>
        </p:txBody>
      </p:sp>
      <p:pic>
        <p:nvPicPr>
          <p:cNvPr id="11" name="Google Shape;1038;p31" descr="Google Shape;1038;p31">
            <a:extLst>
              <a:ext uri="{FF2B5EF4-FFF2-40B4-BE49-F238E27FC236}">
                <a16:creationId xmlns:a16="http://schemas.microsoft.com/office/drawing/2014/main" id="{BCDAA598-74C7-4084-8A2B-21155E145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595606" y="2119898"/>
            <a:ext cx="123798" cy="1120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Google Shape;1039;p31" descr="Google Shape;1039;p31">
            <a:extLst>
              <a:ext uri="{FF2B5EF4-FFF2-40B4-BE49-F238E27FC236}">
                <a16:creationId xmlns:a16="http://schemas.microsoft.com/office/drawing/2014/main" id="{604EECBC-18D5-47A4-A248-719B1EFCF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595606" y="2802559"/>
            <a:ext cx="123798" cy="11202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7EAC4C92-A7F1-44E1-B337-B4C48E35BD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1148162"/>
              </p:ext>
            </p:extLst>
          </p:nvPr>
        </p:nvGraphicFramePr>
        <p:xfrm>
          <a:off x="366303" y="1341481"/>
          <a:ext cx="7560293" cy="4536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10414800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551;p58">
            <a:extLst>
              <a:ext uri="{FF2B5EF4-FFF2-40B4-BE49-F238E27FC236}">
                <a16:creationId xmlns:a16="http://schemas.microsoft.com/office/drawing/2014/main" id="{75FF0DA0-23E1-4E0A-A216-2C0975B6B2DC}"/>
              </a:ext>
            </a:extLst>
          </p:cNvPr>
          <p:cNvSpPr txBox="1"/>
          <p:nvPr/>
        </p:nvSpPr>
        <p:spPr>
          <a:xfrm>
            <a:off x="444654" y="256477"/>
            <a:ext cx="9908288" cy="414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699" tIns="45699" rIns="45699" bIns="45699">
            <a:spAutoFit/>
          </a:bodyPr>
          <a:lstStyle>
            <a:lvl1pPr>
              <a:lnSpc>
                <a:spcPct val="130000"/>
              </a:lnSpc>
              <a:defRPr sz="18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kern="0" dirty="0"/>
              <a:t>Прогноз динамики и структуры сегментов рынка разговорного </a:t>
            </a:r>
            <a:r>
              <a:rPr lang="en-US" kern="0" dirty="0"/>
              <a:t>AI</a:t>
            </a:r>
            <a:r>
              <a:rPr lang="ru-RU" kern="0" dirty="0"/>
              <a:t>: 2015-2025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1692359C-24C1-4209-8681-327B9708C9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3414915"/>
              </p:ext>
            </p:extLst>
          </p:nvPr>
        </p:nvGraphicFramePr>
        <p:xfrm>
          <a:off x="444511" y="1201796"/>
          <a:ext cx="7732109" cy="4639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Google Shape;1020;p31">
            <a:extLst>
              <a:ext uri="{FF2B5EF4-FFF2-40B4-BE49-F238E27FC236}">
                <a16:creationId xmlns:a16="http://schemas.microsoft.com/office/drawing/2014/main" id="{D87B9940-DEE3-42F9-A99A-94473F645A49}"/>
              </a:ext>
            </a:extLst>
          </p:cNvPr>
          <p:cNvSpPr/>
          <p:nvPr/>
        </p:nvSpPr>
        <p:spPr>
          <a:xfrm>
            <a:off x="8371061" y="1765930"/>
            <a:ext cx="3302006" cy="2139320"/>
          </a:xfrm>
          <a:prstGeom prst="roundRect">
            <a:avLst>
              <a:gd name="adj" fmla="val 3197"/>
            </a:avLst>
          </a:prstGeom>
          <a:ln w="12700">
            <a:solidFill>
              <a:srgbClr val="3C3C47"/>
            </a:solidFill>
            <a:miter lim="8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7" name="Google Shape;1021;p31">
            <a:extLst>
              <a:ext uri="{FF2B5EF4-FFF2-40B4-BE49-F238E27FC236}">
                <a16:creationId xmlns:a16="http://schemas.microsoft.com/office/drawing/2014/main" id="{AF410121-7EC2-44AE-888F-8CD231EEB420}"/>
              </a:ext>
            </a:extLst>
          </p:cNvPr>
          <p:cNvSpPr txBox="1"/>
          <p:nvPr/>
        </p:nvSpPr>
        <p:spPr>
          <a:xfrm>
            <a:off x="8799666" y="1998599"/>
            <a:ext cx="2667001" cy="509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130000"/>
              </a:lnSpc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lang="ru-RU" dirty="0"/>
              <a:t>К 2026-му году рынок может вырасти в 12 раз до 40 </a:t>
            </a:r>
            <a:r>
              <a:rPr lang="ru-RU" dirty="0" err="1"/>
              <a:t>млрд.рублей</a:t>
            </a:r>
            <a:endParaRPr dirty="0"/>
          </a:p>
        </p:txBody>
      </p:sp>
      <p:sp>
        <p:nvSpPr>
          <p:cNvPr id="18" name="Google Shape;1022;p31">
            <a:extLst>
              <a:ext uri="{FF2B5EF4-FFF2-40B4-BE49-F238E27FC236}">
                <a16:creationId xmlns:a16="http://schemas.microsoft.com/office/drawing/2014/main" id="{0E23E0B3-518D-4DA4-8426-732F4E4A8359}"/>
              </a:ext>
            </a:extLst>
          </p:cNvPr>
          <p:cNvSpPr txBox="1"/>
          <p:nvPr/>
        </p:nvSpPr>
        <p:spPr>
          <a:xfrm>
            <a:off x="8799665" y="2608122"/>
            <a:ext cx="2851197" cy="94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130000"/>
              </a:lnSpc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lang="ru-RU" dirty="0"/>
              <a:t>Половину всего рынка составит сегмент специализированных решений для бизнеса, в том числе для среднего и малого</a:t>
            </a:r>
            <a:endParaRPr lang="en-US" sz="1100" dirty="0"/>
          </a:p>
        </p:txBody>
      </p:sp>
      <p:pic>
        <p:nvPicPr>
          <p:cNvPr id="21" name="Google Shape;1038;p31" descr="Google Shape;1038;p31">
            <a:extLst>
              <a:ext uri="{FF2B5EF4-FFF2-40B4-BE49-F238E27FC236}">
                <a16:creationId xmlns:a16="http://schemas.microsoft.com/office/drawing/2014/main" id="{5E33D492-D7EA-4C59-839A-5CDEB47D5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595606" y="2119898"/>
            <a:ext cx="123798" cy="1120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Google Shape;1039;p31" descr="Google Shape;1039;p31">
            <a:extLst>
              <a:ext uri="{FF2B5EF4-FFF2-40B4-BE49-F238E27FC236}">
                <a16:creationId xmlns:a16="http://schemas.microsoft.com/office/drawing/2014/main" id="{FEF4E624-8564-452B-999A-F898915B4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595606" y="2721279"/>
            <a:ext cx="123798" cy="1120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89681334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2" name="Picture 11" descr="Picture 11"/>
          <p:cNvPicPr>
            <a:picLocks noChangeAspect="1"/>
          </p:cNvPicPr>
          <p:nvPr/>
        </p:nvPicPr>
        <p:blipFill>
          <a:blip r:embed="rId2"/>
          <a:srcRect l="883" r="882"/>
          <a:stretch>
            <a:fillRect/>
          </a:stretch>
        </p:blipFill>
        <p:spPr>
          <a:xfrm>
            <a:off x="1208355" y="127801"/>
            <a:ext cx="11128388" cy="6259715"/>
          </a:xfrm>
          <a:prstGeom prst="rect">
            <a:avLst/>
          </a:prstGeom>
          <a:ln w="12700">
            <a:miter lim="400000"/>
          </a:ln>
        </p:spPr>
      </p:pic>
      <p:sp>
        <p:nvSpPr>
          <p:cNvPr id="1193" name="TextBox 9"/>
          <p:cNvSpPr txBox="1"/>
          <p:nvPr/>
        </p:nvSpPr>
        <p:spPr>
          <a:xfrm>
            <a:off x="782809" y="1967325"/>
            <a:ext cx="4458469" cy="15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Спасибо!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Кирилл Петров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1194" name="Rounded Rectangle 11"/>
          <p:cNvSpPr/>
          <p:nvPr/>
        </p:nvSpPr>
        <p:spPr>
          <a:xfrm>
            <a:off x="6848595" y="968365"/>
            <a:ext cx="2245552" cy="2276825"/>
          </a:xfrm>
          <a:prstGeom prst="roundRect">
            <a:avLst>
              <a:gd name="adj" fmla="val 4286"/>
            </a:avLst>
          </a:prstGeom>
          <a:gradFill>
            <a:gsLst>
              <a:gs pos="16000">
                <a:srgbClr val="0DA9B7"/>
              </a:gs>
              <a:gs pos="100000">
                <a:srgbClr val="3C78CB"/>
              </a:gs>
            </a:gsLst>
            <a:lin ang="36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FFFFFF"/>
                </a:solidFill>
              </a:defRPr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1195" name="Rounded Rectangle 16"/>
          <p:cNvSpPr/>
          <p:nvPr/>
        </p:nvSpPr>
        <p:spPr>
          <a:xfrm>
            <a:off x="9301194" y="968365"/>
            <a:ext cx="2245552" cy="2276825"/>
          </a:xfrm>
          <a:prstGeom prst="roundRect">
            <a:avLst>
              <a:gd name="adj" fmla="val 4286"/>
            </a:avLst>
          </a:prstGeom>
          <a:ln w="12700">
            <a:solidFill>
              <a:srgbClr val="FFFFFF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96" name="Rounded Rectangle 20"/>
          <p:cNvSpPr/>
          <p:nvPr/>
        </p:nvSpPr>
        <p:spPr>
          <a:xfrm>
            <a:off x="6848595" y="3456311"/>
            <a:ext cx="2245552" cy="2276827"/>
          </a:xfrm>
          <a:prstGeom prst="roundRect">
            <a:avLst>
              <a:gd name="adj" fmla="val 4286"/>
            </a:avLst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97" name="Rounded Rectangle 24"/>
          <p:cNvSpPr/>
          <p:nvPr/>
        </p:nvSpPr>
        <p:spPr>
          <a:xfrm>
            <a:off x="9301194" y="3456311"/>
            <a:ext cx="2245552" cy="2276827"/>
          </a:xfrm>
          <a:prstGeom prst="roundRect">
            <a:avLst>
              <a:gd name="adj" fmla="val 4286"/>
            </a:avLst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98" name="Rectangle 3"/>
          <p:cNvSpPr txBox="1"/>
          <p:nvPr/>
        </p:nvSpPr>
        <p:spPr>
          <a:xfrm>
            <a:off x="9619466" y="2043163"/>
            <a:ext cx="1999554" cy="604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0" marR="0" lvl="0" indent="0" algn="l" defTabSz="41274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FFFFFF"/>
                </a:solidFill>
              </a:defRPr>
            </a:pPr>
            <a:r>
              <a:rPr kumimoji="0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Kemp House </a:t>
            </a:r>
            <a:br>
              <a:rPr kumimoji="0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</a:br>
            <a:r>
              <a:rPr kumimoji="0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60 Ci</a:t>
            </a:r>
            <a:r>
              <a:rPr kumimoji="0" lang="en-GB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t</a:t>
            </a:r>
            <a:r>
              <a:rPr kumimoji="0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y Road</a:t>
            </a:r>
            <a:br>
              <a:rPr kumimoji="0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</a:br>
            <a:r>
              <a:rPr kumimoji="0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EC1V 2NX</a:t>
            </a:r>
          </a:p>
        </p:txBody>
      </p:sp>
      <p:sp>
        <p:nvSpPr>
          <p:cNvPr id="1199" name="Rectangle 6"/>
          <p:cNvSpPr txBox="1"/>
          <p:nvPr/>
        </p:nvSpPr>
        <p:spPr>
          <a:xfrm>
            <a:off x="9619466" y="1686167"/>
            <a:ext cx="2095895" cy="326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457189">
              <a:lnSpc>
                <a:spcPct val="120000"/>
              </a:lnSpc>
              <a:defRPr sz="1600" spc="20">
                <a:solidFill>
                  <a:srgbClr val="FFFFFF"/>
                </a:soli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0" cap="none" spc="2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London</a:t>
            </a:r>
          </a:p>
        </p:txBody>
      </p:sp>
      <p:sp>
        <p:nvSpPr>
          <p:cNvPr id="1200" name="Rectangle 7"/>
          <p:cNvSpPr txBox="1"/>
          <p:nvPr/>
        </p:nvSpPr>
        <p:spPr>
          <a:xfrm>
            <a:off x="9619466" y="4590815"/>
            <a:ext cx="1500293" cy="670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0" marR="0" lvl="0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Jianglingjiang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 Road </a:t>
            </a:r>
          </a:p>
          <a:p>
            <a:pPr marL="0" marR="0" lvl="0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No.18,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Jianye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District, Building 4 </a:t>
            </a:r>
          </a:p>
        </p:txBody>
      </p:sp>
      <p:sp>
        <p:nvSpPr>
          <p:cNvPr id="1201" name="Rectangle 9"/>
          <p:cNvSpPr txBox="1"/>
          <p:nvPr/>
        </p:nvSpPr>
        <p:spPr>
          <a:xfrm>
            <a:off x="9619466" y="4233905"/>
            <a:ext cx="895993" cy="302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412740">
              <a:lnSpc>
                <a:spcPct val="130000"/>
              </a:lnSpc>
              <a:defRPr sz="14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Nanjing</a:t>
            </a:r>
          </a:p>
        </p:txBody>
      </p:sp>
      <p:sp>
        <p:nvSpPr>
          <p:cNvPr id="1202" name="Rectangle 10"/>
          <p:cNvSpPr txBox="1"/>
          <p:nvPr/>
        </p:nvSpPr>
        <p:spPr>
          <a:xfrm>
            <a:off x="7020521" y="2043163"/>
            <a:ext cx="1901697" cy="741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0" marR="0" lvl="0" indent="0" algn="l" defTabSz="412740" rtl="0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FFFFFF"/>
                </a:solidFill>
              </a:defRPr>
            </a:pPr>
            <a:r>
              <a:rPr kumimoji="0" sz="10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Большая</a:t>
            </a:r>
            <a:r>
              <a:rPr kumimoji="0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 </a:t>
            </a:r>
            <a:r>
              <a:rPr kumimoji="0" sz="10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Зеленина</a:t>
            </a:r>
            <a:r>
              <a:rPr kumimoji="0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 </a:t>
            </a:r>
            <a:r>
              <a:rPr kumimoji="0" sz="10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ул</a:t>
            </a:r>
            <a:r>
              <a:rPr kumimoji="0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, </a:t>
            </a:r>
            <a:r>
              <a:rPr kumimoji="0" sz="10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д</a:t>
            </a:r>
            <a:r>
              <a:rPr kumimoji="0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. 24, </a:t>
            </a:r>
            <a:r>
              <a:rPr kumimoji="0" sz="10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стр</a:t>
            </a:r>
            <a:r>
              <a:rPr kumimoji="0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. 1, </a:t>
            </a:r>
            <a:r>
              <a:rPr kumimoji="0" sz="10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литера</a:t>
            </a:r>
            <a:r>
              <a:rPr kumimoji="0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 </a:t>
            </a:r>
            <a:r>
              <a:rPr kumimoji="0" sz="10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А</a:t>
            </a:r>
            <a:br>
              <a:rPr kumimoji="0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</a:br>
            <a:r>
              <a:rPr kumimoji="0" sz="10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Бизнес-це</a:t>
            </a:r>
            <a:r>
              <a:rPr kumimoji="0" lang="ru-RU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н</a:t>
            </a:r>
            <a:r>
              <a:rPr kumimoji="0" sz="10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тр</a:t>
            </a:r>
            <a:r>
              <a:rPr kumimoji="0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 GRANI</a:t>
            </a:r>
          </a:p>
          <a:p>
            <a:pPr marL="0" marR="0" lvl="0" indent="0" algn="l" defTabSz="412740" rtl="0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FFFFFF"/>
                </a:solidFill>
              </a:defRPr>
            </a:pPr>
            <a:r>
              <a:rPr kumimoji="0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3 </a:t>
            </a:r>
            <a:r>
              <a:rPr kumimoji="0" sz="10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этаж</a:t>
            </a:r>
            <a:endParaRPr kumimoji="0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1203" name="Rectangle 12"/>
          <p:cNvSpPr txBox="1"/>
          <p:nvPr/>
        </p:nvSpPr>
        <p:spPr>
          <a:xfrm>
            <a:off x="7020521" y="1698867"/>
            <a:ext cx="3194060" cy="326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457189">
              <a:lnSpc>
                <a:spcPct val="120000"/>
              </a:lnSpc>
              <a:defRPr sz="1600" spc="20">
                <a:solidFill>
                  <a:srgbClr val="FFFFFF"/>
                </a:soli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0" cap="none" spc="2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Санкт-Петербург</a:t>
            </a:r>
          </a:p>
        </p:txBody>
      </p:sp>
      <p:sp>
        <p:nvSpPr>
          <p:cNvPr id="1204" name="Rectangle 15"/>
          <p:cNvSpPr txBox="1"/>
          <p:nvPr/>
        </p:nvSpPr>
        <p:spPr>
          <a:xfrm>
            <a:off x="7053419" y="4590815"/>
            <a:ext cx="1835901" cy="437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412740">
              <a:lnSpc>
                <a:spcPct val="130000"/>
              </a:lnSpc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Shanghai, Chang Nin</a:t>
            </a: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g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District, Chang Ning, Road 1033</a:t>
            </a:r>
          </a:p>
        </p:txBody>
      </p:sp>
      <p:sp>
        <p:nvSpPr>
          <p:cNvPr id="1205" name="Rectangle 17"/>
          <p:cNvSpPr txBox="1"/>
          <p:nvPr/>
        </p:nvSpPr>
        <p:spPr>
          <a:xfrm>
            <a:off x="7053419" y="4233905"/>
            <a:ext cx="895993" cy="302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457189">
              <a:lnSpc>
                <a:spcPct val="120000"/>
              </a:lnSpc>
              <a:defRPr sz="1400" b="0" spc="18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18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Shanghai</a:t>
            </a:r>
          </a:p>
        </p:txBody>
      </p:sp>
      <p:sp>
        <p:nvSpPr>
          <p:cNvPr id="1206" name="World"/>
          <p:cNvSpPr/>
          <p:nvPr/>
        </p:nvSpPr>
        <p:spPr>
          <a:xfrm>
            <a:off x="7020521" y="1194953"/>
            <a:ext cx="410266" cy="4102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b="0">
                <a:solidFill>
                  <a:srgbClr val="000000"/>
                </a:solidFill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1207" name="World"/>
          <p:cNvSpPr/>
          <p:nvPr/>
        </p:nvSpPr>
        <p:spPr>
          <a:xfrm>
            <a:off x="9619466" y="1182253"/>
            <a:ext cx="410266" cy="4102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b="0">
                <a:solidFill>
                  <a:srgbClr val="000000"/>
                </a:solidFill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1208" name="World"/>
          <p:cNvSpPr/>
          <p:nvPr/>
        </p:nvSpPr>
        <p:spPr>
          <a:xfrm>
            <a:off x="9619466" y="3641914"/>
            <a:ext cx="410266" cy="4102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3A3A4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b="0">
                <a:solidFill>
                  <a:srgbClr val="000000"/>
                </a:solidFill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1209" name="Rounded Rectangle 6"/>
          <p:cNvSpPr/>
          <p:nvPr/>
        </p:nvSpPr>
        <p:spPr>
          <a:xfrm>
            <a:off x="2922949" y="3719683"/>
            <a:ext cx="1657108" cy="483513"/>
          </a:xfrm>
          <a:prstGeom prst="roundRect">
            <a:avLst>
              <a:gd name="adj" fmla="val 4286"/>
            </a:avLst>
          </a:prstGeom>
          <a:gradFill>
            <a:gsLst>
              <a:gs pos="16000">
                <a:srgbClr val="0DA9B7"/>
              </a:gs>
              <a:gs pos="100000">
                <a:srgbClr val="3C78CB"/>
              </a:gs>
            </a:gsLst>
            <a:lin ang="36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FFFFFF"/>
                </a:solidFill>
              </a:defRPr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1210" name="TextBox 7"/>
          <p:cNvSpPr txBox="1"/>
          <p:nvPr/>
        </p:nvSpPr>
        <p:spPr>
          <a:xfrm>
            <a:off x="3301896" y="3834549"/>
            <a:ext cx="924380" cy="279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6798" tIns="46798" rIns="46798" bIns="46798">
            <a:spAutoFit/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just-ai.com</a:t>
            </a:r>
          </a:p>
        </p:txBody>
      </p:sp>
      <p:sp>
        <p:nvSpPr>
          <p:cNvPr id="1211" name="Rounded Rectangle 8"/>
          <p:cNvSpPr/>
          <p:nvPr/>
        </p:nvSpPr>
        <p:spPr>
          <a:xfrm>
            <a:off x="657081" y="3726033"/>
            <a:ext cx="1961223" cy="483513"/>
          </a:xfrm>
          <a:prstGeom prst="roundRect">
            <a:avLst>
              <a:gd name="adj" fmla="val 4286"/>
            </a:avLst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12" name="TextBox 9"/>
          <p:cNvSpPr txBox="1"/>
          <p:nvPr/>
        </p:nvSpPr>
        <p:spPr>
          <a:xfrm>
            <a:off x="850634" y="3822099"/>
            <a:ext cx="1245466" cy="279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6798" tIns="46798" rIns="46798" bIns="46798">
            <a:spAutoFit/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kir</a:t>
            </a: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@just-ai.com</a:t>
            </a:r>
          </a:p>
        </p:txBody>
      </p:sp>
      <p:pic>
        <p:nvPicPr>
          <p:cNvPr id="1213" name="Just AI_logo 4 2.png" descr="Just AI_logo 4 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535" y="968365"/>
            <a:ext cx="1086387" cy="326848"/>
          </a:xfrm>
          <a:prstGeom prst="rect">
            <a:avLst/>
          </a:prstGeom>
          <a:ln w="12700">
            <a:miter lim="400000"/>
          </a:ln>
        </p:spPr>
      </p:pic>
      <p:sp>
        <p:nvSpPr>
          <p:cNvPr id="1214" name="World"/>
          <p:cNvSpPr/>
          <p:nvPr/>
        </p:nvSpPr>
        <p:spPr>
          <a:xfrm>
            <a:off x="7138503" y="3641914"/>
            <a:ext cx="410266" cy="4102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3A3A4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b="0">
                <a:solidFill>
                  <a:srgbClr val="000000"/>
                </a:solidFill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pic>
        <p:nvPicPr>
          <p:cNvPr id="1215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9539" y="5276038"/>
            <a:ext cx="469709" cy="4697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6" name="Picture 16" descr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0077" y="5298051"/>
            <a:ext cx="469707" cy="4697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7" name="Picture 17" descr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214" y="5298051"/>
            <a:ext cx="469710" cy="469709"/>
          </a:xfrm>
          <a:prstGeom prst="rect">
            <a:avLst/>
          </a:prstGeom>
          <a:ln w="12700">
            <a:miter lim="400000"/>
          </a:ln>
        </p:spPr>
      </p:pic>
      <p:sp>
        <p:nvSpPr>
          <p:cNvPr id="1218" name="TextBox 9"/>
          <p:cNvSpPr txBox="1"/>
          <p:nvPr/>
        </p:nvSpPr>
        <p:spPr>
          <a:xfrm>
            <a:off x="1437816" y="5291463"/>
            <a:ext cx="927479" cy="24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6798" tIns="46798" rIns="46798" bIns="46798">
            <a:spAutoFit/>
          </a:bodyPr>
          <a:lstStyle>
            <a:lvl1pPr>
              <a:defRPr sz="1000" b="0">
                <a:solidFill>
                  <a:srgbClr val="FFFFFF"/>
                </a:solid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@justAI.official</a:t>
            </a:r>
          </a:p>
        </p:txBody>
      </p:sp>
      <p:sp>
        <p:nvSpPr>
          <p:cNvPr id="1219" name="TextBox 9"/>
          <p:cNvSpPr txBox="1"/>
          <p:nvPr/>
        </p:nvSpPr>
        <p:spPr>
          <a:xfrm>
            <a:off x="1437819" y="5501194"/>
            <a:ext cx="887601" cy="24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6798" tIns="46798" rIns="46798" bIns="46798">
            <a:spAutoFit/>
          </a:bodyPr>
          <a:lstStyle>
            <a:lvl1pPr>
              <a:defRPr sz="1000" b="0">
                <a:solidFill>
                  <a:srgbClr val="FFFFFF"/>
                </a:solid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@justaiglobal </a:t>
            </a:r>
          </a:p>
        </p:txBody>
      </p:sp>
      <p:sp>
        <p:nvSpPr>
          <p:cNvPr id="1220" name="TextBox 9"/>
          <p:cNvSpPr txBox="1"/>
          <p:nvPr/>
        </p:nvSpPr>
        <p:spPr>
          <a:xfrm>
            <a:off x="3150117" y="5389669"/>
            <a:ext cx="944116" cy="24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6798" tIns="46798" rIns="46798" bIns="46798">
            <a:spAutoFit/>
          </a:bodyPr>
          <a:lstStyle>
            <a:lvl1pPr>
              <a:defRPr sz="1000" b="0">
                <a:solidFill>
                  <a:srgbClr val="FFFFFF"/>
                </a:solid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@JustAIglobal </a:t>
            </a:r>
          </a:p>
        </p:txBody>
      </p:sp>
      <p:sp>
        <p:nvSpPr>
          <p:cNvPr id="1221" name="TextBox 9"/>
          <p:cNvSpPr txBox="1"/>
          <p:nvPr/>
        </p:nvSpPr>
        <p:spPr>
          <a:xfrm>
            <a:off x="4869581" y="5387156"/>
            <a:ext cx="1303653" cy="24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6798" tIns="46798" rIns="46798" bIns="46798">
            <a:spAutoFit/>
          </a:bodyPr>
          <a:lstStyle>
            <a:lvl1pPr>
              <a:defRPr sz="1000" b="0">
                <a:solidFill>
                  <a:srgbClr val="FFFFFF"/>
                </a:solid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youtube.com/c/justai</a:t>
            </a:r>
          </a:p>
        </p:txBody>
      </p:sp>
    </p:spTree>
    <p:extLst>
      <p:ext uri="{BB962C8B-B14F-4D97-AF65-F5344CB8AC3E}">
        <p14:creationId xmlns:p14="http://schemas.microsoft.com/office/powerpoint/2010/main" val="1136017726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facts.png" descr="facts.png"/>
          <p:cNvPicPr>
            <a:picLocks noChangeAspect="1"/>
          </p:cNvPicPr>
          <p:nvPr/>
        </p:nvPicPr>
        <p:blipFill>
          <a:blip r:embed="rId3"/>
          <a:srcRect l="73473" t="1418" r="1209" b="73218"/>
          <a:stretch>
            <a:fillRect/>
          </a:stretch>
        </p:blipFill>
        <p:spPr>
          <a:xfrm>
            <a:off x="8900734" y="1654248"/>
            <a:ext cx="2716317" cy="1464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facts.png" descr="facts.png"/>
          <p:cNvPicPr>
            <a:picLocks noChangeAspect="1"/>
          </p:cNvPicPr>
          <p:nvPr/>
        </p:nvPicPr>
        <p:blipFill>
          <a:blip r:embed="rId3"/>
          <a:srcRect l="38297" t="2594" r="28586" b="64228"/>
          <a:stretch>
            <a:fillRect/>
          </a:stretch>
        </p:blipFill>
        <p:spPr>
          <a:xfrm>
            <a:off x="6192213" y="4562376"/>
            <a:ext cx="2703612" cy="1457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facts.png" descr="facts.png"/>
          <p:cNvPicPr>
            <a:picLocks noChangeAspect="1"/>
          </p:cNvPicPr>
          <p:nvPr/>
        </p:nvPicPr>
        <p:blipFill>
          <a:blip r:embed="rId3"/>
          <a:srcRect l="155" r="66955" b="67059"/>
          <a:stretch>
            <a:fillRect/>
          </a:stretch>
        </p:blipFill>
        <p:spPr>
          <a:xfrm>
            <a:off x="3486001" y="3112359"/>
            <a:ext cx="2684914" cy="1446829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Маруся, Марвин, Алиса – это не полный список новых ассистентов и устройств на российском рынке в 2020"/>
          <p:cNvSpPr txBox="1"/>
          <p:nvPr/>
        </p:nvSpPr>
        <p:spPr>
          <a:xfrm>
            <a:off x="6312515" y="2100489"/>
            <a:ext cx="2404311" cy="959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0" marR="0" lvl="0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Погода, музыка, заметки, поиск, развлечения – все эти сервисы позволяют чаще возвращать клиента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8" name="умных колонок и умных экранов будет продано в России до конца 2021-го года"/>
          <p:cNvSpPr txBox="1"/>
          <p:nvPr/>
        </p:nvSpPr>
        <p:spPr>
          <a:xfrm>
            <a:off x="6317305" y="3413570"/>
            <a:ext cx="2322705" cy="12028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30000"/>
              </a:lnSpc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Постоянное обучение, лучшее понимание клиента, диалог, открытые вопросы и, в итоге, рекомендации - это то, что люди сами ожидают от ассистентов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9" name="входящих запросов к виртуальному CX оператору МТС обрабатывается без помощи людей"/>
          <p:cNvSpPr txBox="1"/>
          <p:nvPr/>
        </p:nvSpPr>
        <p:spPr>
          <a:xfrm>
            <a:off x="914094" y="4994867"/>
            <a:ext cx="5198177" cy="982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130000"/>
              </a:lnSpc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Телефонный канал и очное обслуживание до сих пор является одним из основных для компаний среднего и малого бизнеса. Постепенно, ассистенты смогут встать на первую линию общения с клиентами. У мета-ассистентов наибольшие шансы опосредовать подобные коммуникации через себя. 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0" name="крупных компаний в РФ используют разговорный AI и чатботы 55% - для обслуживания клиентов, 50% - для операционных процессов. 76% - телеком, 60% - банки. (KPMG, 2019)."/>
          <p:cNvSpPr txBox="1"/>
          <p:nvPr/>
        </p:nvSpPr>
        <p:spPr>
          <a:xfrm>
            <a:off x="9131304" y="3714244"/>
            <a:ext cx="2390136" cy="2343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0" marR="0" lvl="0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“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Голосовые интерфейсы становятся новым стандартом взаимодействия с клиентами. Эксперты связывают этот тренд с растущей популярностью умных колонок — сегодня почти треть взрослых американцев пользуются такими устройствами.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”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  <a:p>
            <a:pPr marL="0" marR="0" lvl="0" indent="0" algn="r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  <a:p>
            <a:pPr marL="0" marR="0" lvl="0" indent="0" algn="r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McKinsey. 2020 “Reimagining customer engagement for the AI bank of the future”</a:t>
            </a: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1" name="TextBox 13"/>
          <p:cNvSpPr txBox="1"/>
          <p:nvPr/>
        </p:nvSpPr>
        <p:spPr>
          <a:xfrm>
            <a:off x="946903" y="1753412"/>
            <a:ext cx="2315743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189">
              <a:lnSpc>
                <a:spcPct val="120000"/>
              </a:lnSpc>
              <a:defRPr sz="1600" spc="20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Удобный новый </a:t>
            </a:r>
            <a:r>
              <a:rPr kumimoji="0" lang="en-US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UX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gradFill flip="none" rotWithShape="1">
                <a:gsLst>
                  <a:gs pos="654">
                    <a:srgbClr val="00FDFF"/>
                  </a:gs>
                  <a:gs pos="100000">
                    <a:srgbClr val="0096FF"/>
                  </a:gs>
                </a:gsLst>
                <a:lin ang="18000000" scaled="0"/>
              </a:gra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272" name="Прямоугольник 14"/>
          <p:cNvSpPr txBox="1"/>
          <p:nvPr/>
        </p:nvSpPr>
        <p:spPr>
          <a:xfrm>
            <a:off x="946904" y="2135130"/>
            <a:ext cx="2448478" cy="972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0" marR="0" lvl="0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UX </a:t>
            </a: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расширяется и обогащается новым и наиболее естественным методом коммуникаций – голосом и естественным языком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3" name="Rectangle 5"/>
          <p:cNvSpPr/>
          <p:nvPr/>
        </p:nvSpPr>
        <p:spPr>
          <a:xfrm>
            <a:off x="756370" y="1655990"/>
            <a:ext cx="2715250" cy="1453848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4" name="TextBox 13"/>
          <p:cNvSpPr txBox="1"/>
          <p:nvPr/>
        </p:nvSpPr>
        <p:spPr>
          <a:xfrm>
            <a:off x="914094" y="4619252"/>
            <a:ext cx="4992952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457189">
              <a:lnSpc>
                <a:spcPct val="120000"/>
              </a:lnSpc>
              <a:defRPr sz="1600" spc="20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Замена традиционных каналов обслуживания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gradFill flip="none" rotWithShape="1">
                <a:gsLst>
                  <a:gs pos="654">
                    <a:srgbClr val="00FDFF"/>
                  </a:gs>
                  <a:gs pos="100000">
                    <a:srgbClr val="0096FF"/>
                  </a:gs>
                </a:gsLst>
                <a:lin ang="18000000" scaled="0"/>
              </a:gra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276" name="TextBox 13"/>
          <p:cNvSpPr txBox="1"/>
          <p:nvPr/>
        </p:nvSpPr>
        <p:spPr>
          <a:xfrm>
            <a:off x="938195" y="3232681"/>
            <a:ext cx="2527228" cy="398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457189">
              <a:lnSpc>
                <a:spcPct val="120000"/>
              </a:lnSpc>
              <a:defRPr sz="1600" spc="20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Борьба за время дома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gradFill flip="none" rotWithShape="1">
                <a:gsLst>
                  <a:gs pos="654">
                    <a:srgbClr val="00FDFF"/>
                  </a:gs>
                  <a:gs pos="100000">
                    <a:srgbClr val="0096FF"/>
                  </a:gs>
                </a:gsLst>
                <a:lin ang="18000000" scaled="0"/>
              </a:gra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277" name="Прямоугольник 14"/>
          <p:cNvSpPr txBox="1"/>
          <p:nvPr/>
        </p:nvSpPr>
        <p:spPr>
          <a:xfrm>
            <a:off x="938195" y="3633089"/>
            <a:ext cx="2315743" cy="972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0" marR="0" lvl="0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Умные колонки и экраны становятся важнейшим каналом коммуникации с потребителями в их домах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8" name="Rectangle 5"/>
          <p:cNvSpPr/>
          <p:nvPr/>
        </p:nvSpPr>
        <p:spPr>
          <a:xfrm>
            <a:off x="756370" y="3116490"/>
            <a:ext cx="2715250" cy="1453848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9" name="Rectangle 5"/>
          <p:cNvSpPr/>
          <p:nvPr/>
        </p:nvSpPr>
        <p:spPr>
          <a:xfrm>
            <a:off x="756369" y="4574897"/>
            <a:ext cx="5431053" cy="1453853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0" name="Rectangle 5"/>
          <p:cNvSpPr/>
          <p:nvPr/>
        </p:nvSpPr>
        <p:spPr>
          <a:xfrm>
            <a:off x="6187423" y="1659888"/>
            <a:ext cx="2715250" cy="1453849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1" name="TextBox 13"/>
          <p:cNvSpPr txBox="1"/>
          <p:nvPr/>
        </p:nvSpPr>
        <p:spPr>
          <a:xfrm>
            <a:off x="9136202" y="3128572"/>
            <a:ext cx="2771780" cy="693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457189">
              <a:lnSpc>
                <a:spcPct val="120000"/>
              </a:lnSpc>
              <a:defRPr sz="1600" spc="20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Общие тренды и шаги конкурентов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gradFill flip="none" rotWithShape="1">
                <a:gsLst>
                  <a:gs pos="654">
                    <a:srgbClr val="00FDFF"/>
                  </a:gs>
                  <a:gs pos="100000">
                    <a:srgbClr val="0096FF"/>
                  </a:gs>
                </a:gsLst>
                <a:lin ang="18000000" scaled="0"/>
              </a:gra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282" name="Rectangle 5"/>
          <p:cNvSpPr/>
          <p:nvPr/>
        </p:nvSpPr>
        <p:spPr>
          <a:xfrm>
            <a:off x="8907571" y="3111804"/>
            <a:ext cx="2715244" cy="2903488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3" name="TextBox 13"/>
          <p:cNvSpPr txBox="1"/>
          <p:nvPr/>
        </p:nvSpPr>
        <p:spPr>
          <a:xfrm>
            <a:off x="6216597" y="3130320"/>
            <a:ext cx="3511603" cy="337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457189">
              <a:lnSpc>
                <a:spcPct val="120000"/>
              </a:lnSpc>
              <a:defRPr sz="1600" spc="20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Органичная </a:t>
            </a:r>
            <a:r>
              <a:rPr kumimoji="0" lang="ru-RU" sz="1400" b="1" i="0" u="none" strike="noStrike" kern="0" cap="none" spc="20" normalizeH="0" baseline="0" noProof="0" dirty="0" err="1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проактивность</a:t>
            </a:r>
            <a:endParaRPr kumimoji="0" sz="1400" b="1" i="0" u="none" strike="noStrike" kern="0" cap="none" spc="20" normalizeH="0" baseline="0" noProof="0" dirty="0">
              <a:ln>
                <a:noFill/>
              </a:ln>
              <a:gradFill flip="none" rotWithShape="1">
                <a:gsLst>
                  <a:gs pos="654">
                    <a:srgbClr val="00FDFF"/>
                  </a:gs>
                  <a:gs pos="100000">
                    <a:srgbClr val="0096FF"/>
                  </a:gs>
                </a:gsLst>
                <a:lin ang="18000000" scaled="0"/>
              </a:gra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284" name="Rectangle 5"/>
          <p:cNvSpPr/>
          <p:nvPr/>
        </p:nvSpPr>
        <p:spPr>
          <a:xfrm>
            <a:off x="6187423" y="3116490"/>
            <a:ext cx="2715250" cy="1453848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5" name="Rectangle 5"/>
          <p:cNvSpPr/>
          <p:nvPr/>
        </p:nvSpPr>
        <p:spPr>
          <a:xfrm>
            <a:off x="3465550" y="1659888"/>
            <a:ext cx="2727949" cy="2916186"/>
          </a:xfrm>
          <a:prstGeom prst="rect">
            <a:avLst/>
          </a:prstGeom>
          <a:gradFill>
            <a:gsLst>
              <a:gs pos="14734">
                <a:srgbClr val="0DA9B7"/>
              </a:gs>
              <a:gs pos="100000">
                <a:srgbClr val="3C78CB">
                  <a:alpha val="0"/>
                </a:srgbClr>
              </a:gs>
            </a:gsLst>
            <a:lin ang="36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6" name="Just AI ведет 3 проекта создания UX Ассистентов (ближайшая аналогия – «Олег» у Тинькофф) для банков и финтех компаний – они улучшают пользовательский опыт и дают новый удобный дополнительный интерфейс к услугам"/>
          <p:cNvSpPr txBox="1"/>
          <p:nvPr/>
        </p:nvSpPr>
        <p:spPr>
          <a:xfrm>
            <a:off x="3572817" y="2327529"/>
            <a:ext cx="2673658" cy="220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>
                <a:solidFill>
                  <a:srgbClr val="FFFFFF"/>
                </a:solidFill>
              </a:defRPr>
            </a:pP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За счет общения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 </a:t>
            </a: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на привычном естественном языке и образа «интеллектуального помощника» предполагается, что пользователи будут обращаться к ассистентам с любыми своими ежедневными потребностями. Это </a:t>
            </a:r>
            <a:r>
              <a:rPr kumimoji="0" lang="ru-RU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позвол</a:t>
            </a: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ит окружить человека комплексом своих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/</a:t>
            </a: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партнерских сервисов.</a:t>
            </a:r>
          </a:p>
        </p:txBody>
      </p:sp>
      <p:sp>
        <p:nvSpPr>
          <p:cNvPr id="287" name="TextBox 13"/>
          <p:cNvSpPr txBox="1"/>
          <p:nvPr/>
        </p:nvSpPr>
        <p:spPr>
          <a:xfrm>
            <a:off x="3534849" y="1684233"/>
            <a:ext cx="2707498" cy="693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457189">
              <a:lnSpc>
                <a:spcPct val="120000"/>
              </a:lnSpc>
              <a:defRPr sz="1600" spc="20">
                <a:solidFill>
                  <a:srgbClr val="FFFFFF"/>
                </a:soli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Центральное звено экосистемы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2EF6E161-41F0-FD4B-8A7A-C75E5382562A}"/>
              </a:ext>
            </a:extLst>
          </p:cNvPr>
          <p:cNvSpPr txBox="1"/>
          <p:nvPr/>
        </p:nvSpPr>
        <p:spPr>
          <a:xfrm>
            <a:off x="1156274" y="342010"/>
            <a:ext cx="5766754" cy="377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457189">
              <a:lnSpc>
                <a:spcPct val="120000"/>
              </a:lnSpc>
              <a:defRPr sz="1700" b="0" spc="21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00" b="0" i="0" u="none" strike="noStrike" kern="0" cap="none" spc="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Причины создания ассистентов</a:t>
            </a:r>
          </a:p>
        </p:txBody>
      </p:sp>
      <p:sp>
        <p:nvSpPr>
          <p:cNvPr id="37" name="World">
            <a:extLst>
              <a:ext uri="{FF2B5EF4-FFF2-40B4-BE49-F238E27FC236}">
                <a16:creationId xmlns:a16="http://schemas.microsoft.com/office/drawing/2014/main" id="{0FEC8794-0F6C-054E-BE12-88974C5AFE5B}"/>
              </a:ext>
            </a:extLst>
          </p:cNvPr>
          <p:cNvSpPr/>
          <p:nvPr/>
        </p:nvSpPr>
        <p:spPr>
          <a:xfrm>
            <a:off x="691337" y="310250"/>
            <a:ext cx="394461" cy="394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55" y="0"/>
                  <a:pt x="21600" y="4845"/>
                  <a:pt x="21600" y="10800"/>
                </a:cubicBezTo>
                <a:cubicBezTo>
                  <a:pt x="21600" y="16755"/>
                  <a:pt x="16755" y="21600"/>
                  <a:pt x="10800" y="21600"/>
                </a:cubicBezTo>
                <a:cubicBezTo>
                  <a:pt x="4845" y="21600"/>
                  <a:pt x="0" y="16755"/>
                  <a:pt x="0" y="10800"/>
                </a:cubicBezTo>
                <a:cubicBezTo>
                  <a:pt x="0" y="4845"/>
                  <a:pt x="4845" y="0"/>
                  <a:pt x="10800" y="0"/>
                </a:cubicBezTo>
                <a:close/>
                <a:moveTo>
                  <a:pt x="9607" y="938"/>
                </a:moveTo>
                <a:cubicBezTo>
                  <a:pt x="7478" y="1194"/>
                  <a:pt x="5556" y="2125"/>
                  <a:pt x="4058" y="3512"/>
                </a:cubicBezTo>
                <a:cubicBezTo>
                  <a:pt x="4702" y="4108"/>
                  <a:pt x="5412" y="4611"/>
                  <a:pt x="6171" y="5012"/>
                </a:cubicBezTo>
                <a:cubicBezTo>
                  <a:pt x="6257" y="4850"/>
                  <a:pt x="6345" y="4689"/>
                  <a:pt x="6438" y="4531"/>
                </a:cubicBezTo>
                <a:cubicBezTo>
                  <a:pt x="7253" y="3140"/>
                  <a:pt x="8333" y="1918"/>
                  <a:pt x="9607" y="938"/>
                </a:cubicBezTo>
                <a:close/>
                <a:moveTo>
                  <a:pt x="12040" y="943"/>
                </a:moveTo>
                <a:cubicBezTo>
                  <a:pt x="13311" y="1922"/>
                  <a:pt x="14389" y="3142"/>
                  <a:pt x="15203" y="4531"/>
                </a:cubicBezTo>
                <a:cubicBezTo>
                  <a:pt x="15292" y="4684"/>
                  <a:pt x="15378" y="4839"/>
                  <a:pt x="15461" y="4995"/>
                </a:cubicBezTo>
                <a:cubicBezTo>
                  <a:pt x="16208" y="4597"/>
                  <a:pt x="16907" y="4100"/>
                  <a:pt x="17542" y="3512"/>
                </a:cubicBezTo>
                <a:cubicBezTo>
                  <a:pt x="16055" y="2136"/>
                  <a:pt x="14150" y="1207"/>
                  <a:pt x="12040" y="943"/>
                </a:cubicBezTo>
                <a:close/>
                <a:moveTo>
                  <a:pt x="11234" y="1421"/>
                </a:moveTo>
                <a:lnTo>
                  <a:pt x="11234" y="6141"/>
                </a:lnTo>
                <a:cubicBezTo>
                  <a:pt x="12435" y="6090"/>
                  <a:pt x="13598" y="5827"/>
                  <a:pt x="14680" y="5368"/>
                </a:cubicBezTo>
                <a:cubicBezTo>
                  <a:pt x="14608" y="5234"/>
                  <a:pt x="14534" y="5100"/>
                  <a:pt x="14457" y="4968"/>
                </a:cubicBezTo>
                <a:cubicBezTo>
                  <a:pt x="13640" y="3575"/>
                  <a:pt x="12538" y="2365"/>
                  <a:pt x="11234" y="1421"/>
                </a:cubicBezTo>
                <a:close/>
                <a:moveTo>
                  <a:pt x="10366" y="1451"/>
                </a:moveTo>
                <a:cubicBezTo>
                  <a:pt x="9080" y="2391"/>
                  <a:pt x="7993" y="3589"/>
                  <a:pt x="7185" y="4968"/>
                </a:cubicBezTo>
                <a:cubicBezTo>
                  <a:pt x="7105" y="5104"/>
                  <a:pt x="7028" y="5244"/>
                  <a:pt x="6954" y="5383"/>
                </a:cubicBezTo>
                <a:cubicBezTo>
                  <a:pt x="8026" y="5833"/>
                  <a:pt x="9176" y="6090"/>
                  <a:pt x="10366" y="6141"/>
                </a:cubicBezTo>
                <a:lnTo>
                  <a:pt x="10366" y="1451"/>
                </a:lnTo>
                <a:close/>
                <a:moveTo>
                  <a:pt x="18152" y="4128"/>
                </a:moveTo>
                <a:cubicBezTo>
                  <a:pt x="17448" y="4783"/>
                  <a:pt x="16672" y="5335"/>
                  <a:pt x="15841" y="5775"/>
                </a:cubicBezTo>
                <a:cubicBezTo>
                  <a:pt x="16480" y="7219"/>
                  <a:pt x="16841" y="8779"/>
                  <a:pt x="16899" y="10368"/>
                </a:cubicBezTo>
                <a:lnTo>
                  <a:pt x="20724" y="10368"/>
                </a:lnTo>
                <a:cubicBezTo>
                  <a:pt x="20621" y="7972"/>
                  <a:pt x="19665" y="5793"/>
                  <a:pt x="18152" y="4128"/>
                </a:cubicBezTo>
                <a:close/>
                <a:moveTo>
                  <a:pt x="3448" y="4128"/>
                </a:moveTo>
                <a:cubicBezTo>
                  <a:pt x="1935" y="5793"/>
                  <a:pt x="979" y="7972"/>
                  <a:pt x="876" y="10368"/>
                </a:cubicBezTo>
                <a:lnTo>
                  <a:pt x="4742" y="10368"/>
                </a:lnTo>
                <a:cubicBezTo>
                  <a:pt x="4800" y="8785"/>
                  <a:pt x="5159" y="7231"/>
                  <a:pt x="5793" y="5792"/>
                </a:cubicBezTo>
                <a:cubicBezTo>
                  <a:pt x="4950" y="5349"/>
                  <a:pt x="4161" y="4792"/>
                  <a:pt x="3448" y="4128"/>
                </a:cubicBezTo>
                <a:close/>
                <a:moveTo>
                  <a:pt x="15059" y="6148"/>
                </a:moveTo>
                <a:cubicBezTo>
                  <a:pt x="13861" y="6662"/>
                  <a:pt x="12569" y="6956"/>
                  <a:pt x="11234" y="7008"/>
                </a:cubicBezTo>
                <a:lnTo>
                  <a:pt x="11234" y="10368"/>
                </a:lnTo>
                <a:lnTo>
                  <a:pt x="16031" y="10368"/>
                </a:lnTo>
                <a:cubicBezTo>
                  <a:pt x="15974" y="8908"/>
                  <a:pt x="15644" y="7475"/>
                  <a:pt x="15059" y="6148"/>
                </a:cubicBezTo>
                <a:close/>
                <a:moveTo>
                  <a:pt x="6576" y="6163"/>
                </a:moveTo>
                <a:cubicBezTo>
                  <a:pt x="5996" y="7486"/>
                  <a:pt x="5666" y="8914"/>
                  <a:pt x="5609" y="10368"/>
                </a:cubicBezTo>
                <a:lnTo>
                  <a:pt x="10366" y="10368"/>
                </a:lnTo>
                <a:lnTo>
                  <a:pt x="10366" y="7008"/>
                </a:lnTo>
                <a:cubicBezTo>
                  <a:pt x="9043" y="6956"/>
                  <a:pt x="7765" y="6668"/>
                  <a:pt x="6576" y="6163"/>
                </a:cubicBezTo>
                <a:close/>
                <a:moveTo>
                  <a:pt x="20724" y="11234"/>
                </a:moveTo>
                <a:lnTo>
                  <a:pt x="16900" y="11234"/>
                </a:lnTo>
                <a:cubicBezTo>
                  <a:pt x="16847" y="12849"/>
                  <a:pt x="16481" y="14437"/>
                  <a:pt x="15827" y="15903"/>
                </a:cubicBezTo>
                <a:cubicBezTo>
                  <a:pt x="16647" y="16335"/>
                  <a:pt x="17415" y="16876"/>
                  <a:pt x="18112" y="17518"/>
                </a:cubicBezTo>
                <a:cubicBezTo>
                  <a:pt x="19648" y="15847"/>
                  <a:pt x="20620" y="13652"/>
                  <a:pt x="20724" y="11234"/>
                </a:cubicBezTo>
                <a:close/>
                <a:moveTo>
                  <a:pt x="16033" y="11234"/>
                </a:moveTo>
                <a:lnTo>
                  <a:pt x="11234" y="11234"/>
                </a:lnTo>
                <a:lnTo>
                  <a:pt x="11234" y="14676"/>
                </a:lnTo>
                <a:cubicBezTo>
                  <a:pt x="12564" y="14728"/>
                  <a:pt x="13851" y="15021"/>
                  <a:pt x="15046" y="15532"/>
                </a:cubicBezTo>
                <a:cubicBezTo>
                  <a:pt x="15645" y="14182"/>
                  <a:pt x="15981" y="12720"/>
                  <a:pt x="16033" y="11234"/>
                </a:cubicBezTo>
                <a:close/>
                <a:moveTo>
                  <a:pt x="10366" y="11234"/>
                </a:moveTo>
                <a:lnTo>
                  <a:pt x="5608" y="11234"/>
                </a:lnTo>
                <a:cubicBezTo>
                  <a:pt x="5660" y="12714"/>
                  <a:pt x="5995" y="14169"/>
                  <a:pt x="6590" y="15515"/>
                </a:cubicBezTo>
                <a:cubicBezTo>
                  <a:pt x="7775" y="15013"/>
                  <a:pt x="9048" y="14728"/>
                  <a:pt x="10366" y="14676"/>
                </a:cubicBezTo>
                <a:lnTo>
                  <a:pt x="10366" y="11234"/>
                </a:lnTo>
                <a:close/>
                <a:moveTo>
                  <a:pt x="4740" y="11234"/>
                </a:moveTo>
                <a:lnTo>
                  <a:pt x="876" y="11234"/>
                </a:lnTo>
                <a:cubicBezTo>
                  <a:pt x="980" y="13652"/>
                  <a:pt x="1952" y="15847"/>
                  <a:pt x="3488" y="17518"/>
                </a:cubicBezTo>
                <a:cubicBezTo>
                  <a:pt x="4194" y="16867"/>
                  <a:pt x="4973" y="16321"/>
                  <a:pt x="5805" y="15886"/>
                </a:cubicBezTo>
                <a:cubicBezTo>
                  <a:pt x="5156" y="14425"/>
                  <a:pt x="4793" y="12842"/>
                  <a:pt x="4740" y="11234"/>
                </a:cubicBezTo>
                <a:close/>
                <a:moveTo>
                  <a:pt x="11234" y="15544"/>
                </a:moveTo>
                <a:lnTo>
                  <a:pt x="11234" y="20226"/>
                </a:lnTo>
                <a:cubicBezTo>
                  <a:pt x="12574" y="19256"/>
                  <a:pt x="13701" y="18005"/>
                  <a:pt x="14523" y="16566"/>
                </a:cubicBezTo>
                <a:cubicBezTo>
                  <a:pt x="14571" y="16481"/>
                  <a:pt x="14618" y="16396"/>
                  <a:pt x="14664" y="16310"/>
                </a:cubicBezTo>
                <a:cubicBezTo>
                  <a:pt x="13587" y="15855"/>
                  <a:pt x="12430" y="15594"/>
                  <a:pt x="11234" y="15544"/>
                </a:cubicBezTo>
                <a:close/>
                <a:moveTo>
                  <a:pt x="10366" y="15544"/>
                </a:moveTo>
                <a:cubicBezTo>
                  <a:pt x="9182" y="15594"/>
                  <a:pt x="8037" y="15849"/>
                  <a:pt x="6969" y="16295"/>
                </a:cubicBezTo>
                <a:cubicBezTo>
                  <a:pt x="7018" y="16386"/>
                  <a:pt x="7068" y="16476"/>
                  <a:pt x="7120" y="16566"/>
                </a:cubicBezTo>
                <a:cubicBezTo>
                  <a:pt x="7933" y="17990"/>
                  <a:pt x="9044" y="19230"/>
                  <a:pt x="10366" y="20196"/>
                </a:cubicBezTo>
                <a:lnTo>
                  <a:pt x="10366" y="15544"/>
                </a:lnTo>
                <a:close/>
                <a:moveTo>
                  <a:pt x="6185" y="16666"/>
                </a:moveTo>
                <a:cubicBezTo>
                  <a:pt x="5438" y="17059"/>
                  <a:pt x="4739" y="17548"/>
                  <a:pt x="4102" y="18131"/>
                </a:cubicBezTo>
                <a:cubicBezTo>
                  <a:pt x="5577" y="19479"/>
                  <a:pt x="7457" y="20390"/>
                  <a:pt x="9538" y="20655"/>
                </a:cubicBezTo>
                <a:cubicBezTo>
                  <a:pt x="8257" y="19655"/>
                  <a:pt x="7174" y="18410"/>
                  <a:pt x="6367" y="16997"/>
                </a:cubicBezTo>
                <a:cubicBezTo>
                  <a:pt x="6305" y="16887"/>
                  <a:pt x="6244" y="16777"/>
                  <a:pt x="6185" y="16666"/>
                </a:cubicBezTo>
                <a:close/>
                <a:moveTo>
                  <a:pt x="15447" y="16683"/>
                </a:moveTo>
                <a:cubicBezTo>
                  <a:pt x="15391" y="16788"/>
                  <a:pt x="15333" y="16893"/>
                  <a:pt x="15274" y="16997"/>
                </a:cubicBezTo>
                <a:cubicBezTo>
                  <a:pt x="14468" y="18407"/>
                  <a:pt x="13388" y="19649"/>
                  <a:pt x="12111" y="20648"/>
                </a:cubicBezTo>
                <a:cubicBezTo>
                  <a:pt x="14172" y="20375"/>
                  <a:pt x="16035" y="19468"/>
                  <a:pt x="17498" y="18131"/>
                </a:cubicBezTo>
                <a:cubicBezTo>
                  <a:pt x="16870" y="17557"/>
                  <a:pt x="16182" y="17073"/>
                  <a:pt x="15447" y="1668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b="0">
                <a:solidFill>
                  <a:srgbClr val="000000"/>
                </a:solidFill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32" name="TextBox 13"/>
          <p:cNvSpPr txBox="1"/>
          <p:nvPr/>
        </p:nvSpPr>
        <p:spPr>
          <a:xfrm>
            <a:off x="6263667" y="1741051"/>
            <a:ext cx="2796346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457189">
              <a:lnSpc>
                <a:spcPct val="120000"/>
              </a:lnSpc>
              <a:defRPr sz="1600" spc="20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Повышение </a:t>
            </a:r>
            <a:r>
              <a:rPr kumimoji="0" lang="en-US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retention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gradFill flip="none" rotWithShape="1">
                <a:gsLst>
                  <a:gs pos="654">
                    <a:srgbClr val="00FDFF"/>
                  </a:gs>
                  <a:gs pos="100000">
                    <a:srgbClr val="0096FF"/>
                  </a:gs>
                </a:gsLst>
                <a:lin ang="18000000" scaled="0"/>
              </a:gra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34" name="Маруся, Марвин, Алиса – это не полный список новых ассистентов и устройств на российском рынке в 2020"/>
          <p:cNvSpPr txBox="1"/>
          <p:nvPr/>
        </p:nvSpPr>
        <p:spPr>
          <a:xfrm>
            <a:off x="8995825" y="2128705"/>
            <a:ext cx="2404311" cy="982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0" marR="0" lvl="0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Разговорный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UX</a:t>
            </a: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оказывается понятен тем, кто раньше был недоступен: пожилым людям и маленьким детям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" name="Rectangle 5"/>
          <p:cNvSpPr/>
          <p:nvPr/>
        </p:nvSpPr>
        <p:spPr>
          <a:xfrm>
            <a:off x="8909190" y="1657689"/>
            <a:ext cx="2715250" cy="1453849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" name="TextBox 13"/>
          <p:cNvSpPr txBox="1"/>
          <p:nvPr/>
        </p:nvSpPr>
        <p:spPr>
          <a:xfrm>
            <a:off x="8995825" y="1749243"/>
            <a:ext cx="2796346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457189">
              <a:lnSpc>
                <a:spcPct val="120000"/>
              </a:lnSpc>
              <a:defRPr sz="1600" spc="20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Расширение аудитории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gradFill flip="none" rotWithShape="1">
                <a:gsLst>
                  <a:gs pos="654">
                    <a:srgbClr val="00FDFF"/>
                  </a:gs>
                  <a:gs pos="100000">
                    <a:srgbClr val="0096FF"/>
                  </a:gs>
                </a:gsLst>
                <a:lin ang="18000000" scaled="0"/>
              </a:gra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7162946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Прямоугольник 3"/>
          <p:cNvSpPr/>
          <p:nvPr/>
        </p:nvSpPr>
        <p:spPr>
          <a:xfrm>
            <a:off x="8241017" y="924716"/>
            <a:ext cx="3429005" cy="3192342"/>
          </a:xfrm>
          <a:prstGeom prst="roundRect">
            <a:avLst>
              <a:gd name="adj" fmla="val 2154"/>
            </a:avLst>
          </a:prstGeom>
          <a:gradFill>
            <a:gsLst>
              <a:gs pos="16000">
                <a:srgbClr val="0DA9B7"/>
              </a:gs>
              <a:gs pos="100000">
                <a:srgbClr val="3C78CB"/>
              </a:gs>
            </a:gsLst>
            <a:lin ang="36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2" name="Phone"/>
          <p:cNvSpPr/>
          <p:nvPr/>
        </p:nvSpPr>
        <p:spPr>
          <a:xfrm>
            <a:off x="8549416" y="1189671"/>
            <a:ext cx="470953" cy="9698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" y="0"/>
                </a:moveTo>
                <a:cubicBezTo>
                  <a:pt x="934" y="0"/>
                  <a:pt x="0" y="453"/>
                  <a:pt x="0" y="1004"/>
                </a:cubicBezTo>
                <a:lnTo>
                  <a:pt x="0" y="20596"/>
                </a:lnTo>
                <a:cubicBezTo>
                  <a:pt x="0" y="21152"/>
                  <a:pt x="934" y="21600"/>
                  <a:pt x="2068" y="21600"/>
                </a:cubicBezTo>
                <a:lnTo>
                  <a:pt x="19532" y="21600"/>
                </a:lnTo>
                <a:cubicBezTo>
                  <a:pt x="20666" y="21600"/>
                  <a:pt x="21600" y="21147"/>
                  <a:pt x="21600" y="20596"/>
                </a:cubicBezTo>
                <a:lnTo>
                  <a:pt x="21600" y="1004"/>
                </a:lnTo>
                <a:cubicBezTo>
                  <a:pt x="21600" y="453"/>
                  <a:pt x="20677" y="0"/>
                  <a:pt x="19532" y="0"/>
                </a:cubicBezTo>
                <a:lnTo>
                  <a:pt x="2068" y="0"/>
                </a:lnTo>
                <a:close/>
                <a:moveTo>
                  <a:pt x="9142" y="1350"/>
                </a:moveTo>
                <a:lnTo>
                  <a:pt x="12468" y="1350"/>
                </a:lnTo>
                <a:cubicBezTo>
                  <a:pt x="12758" y="1350"/>
                  <a:pt x="12990" y="1463"/>
                  <a:pt x="12990" y="1604"/>
                </a:cubicBezTo>
                <a:cubicBezTo>
                  <a:pt x="12990" y="1744"/>
                  <a:pt x="12758" y="1858"/>
                  <a:pt x="12468" y="1858"/>
                </a:cubicBezTo>
                <a:lnTo>
                  <a:pt x="9142" y="1858"/>
                </a:lnTo>
                <a:cubicBezTo>
                  <a:pt x="8853" y="1858"/>
                  <a:pt x="8621" y="1744"/>
                  <a:pt x="8621" y="1604"/>
                </a:cubicBezTo>
                <a:cubicBezTo>
                  <a:pt x="8621" y="1463"/>
                  <a:pt x="8853" y="1350"/>
                  <a:pt x="9142" y="1350"/>
                </a:cubicBezTo>
                <a:close/>
                <a:moveTo>
                  <a:pt x="1477" y="2927"/>
                </a:moveTo>
                <a:lnTo>
                  <a:pt x="20123" y="2927"/>
                </a:lnTo>
                <a:lnTo>
                  <a:pt x="20123" y="18985"/>
                </a:lnTo>
                <a:lnTo>
                  <a:pt x="1477" y="18985"/>
                </a:lnTo>
                <a:lnTo>
                  <a:pt x="1477" y="2927"/>
                </a:lnTo>
                <a:close/>
              </a:path>
            </a:pathLst>
          </a:custGeom>
          <a:ln w="12700">
            <a:solidFill>
              <a:srgbClr val="FFFFFF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b="0">
                <a:solidFill>
                  <a:srgbClr val="000000"/>
                </a:solidFill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393" name="Letter"/>
          <p:cNvSpPr/>
          <p:nvPr/>
        </p:nvSpPr>
        <p:spPr>
          <a:xfrm>
            <a:off x="8578212" y="3565321"/>
            <a:ext cx="461091" cy="291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ln w="12700">
            <a:solidFill>
              <a:srgbClr val="FFFFFF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b="0">
                <a:solidFill>
                  <a:srgbClr val="000000"/>
                </a:solidFill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394" name="Steering Wheel"/>
          <p:cNvSpPr/>
          <p:nvPr/>
        </p:nvSpPr>
        <p:spPr>
          <a:xfrm>
            <a:off x="9243832" y="3137555"/>
            <a:ext cx="744650" cy="744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3" y="0"/>
                  <a:pt x="0" y="4833"/>
                  <a:pt x="0" y="10800"/>
                </a:cubicBezTo>
                <a:cubicBezTo>
                  <a:pt x="0" y="16767"/>
                  <a:pt x="4833" y="21600"/>
                  <a:pt x="10800" y="21600"/>
                </a:cubicBezTo>
                <a:cubicBezTo>
                  <a:pt x="16767" y="21600"/>
                  <a:pt x="21600" y="16767"/>
                  <a:pt x="21600" y="10800"/>
                </a:cubicBezTo>
                <a:cubicBezTo>
                  <a:pt x="21600" y="4833"/>
                  <a:pt x="16767" y="0"/>
                  <a:pt x="10800" y="0"/>
                </a:cubicBezTo>
                <a:close/>
                <a:moveTo>
                  <a:pt x="10800" y="2258"/>
                </a:moveTo>
                <a:cubicBezTo>
                  <a:pt x="15071" y="2258"/>
                  <a:pt x="18620" y="5410"/>
                  <a:pt x="19246" y="9509"/>
                </a:cubicBezTo>
                <a:cubicBezTo>
                  <a:pt x="18366" y="9552"/>
                  <a:pt x="15963" y="9547"/>
                  <a:pt x="13922" y="8380"/>
                </a:cubicBezTo>
                <a:cubicBezTo>
                  <a:pt x="13922" y="8380"/>
                  <a:pt x="12307" y="7496"/>
                  <a:pt x="10800" y="7474"/>
                </a:cubicBezTo>
                <a:cubicBezTo>
                  <a:pt x="9293" y="7496"/>
                  <a:pt x="7678" y="8380"/>
                  <a:pt x="7678" y="8380"/>
                </a:cubicBezTo>
                <a:cubicBezTo>
                  <a:pt x="5642" y="9552"/>
                  <a:pt x="3234" y="9558"/>
                  <a:pt x="2354" y="9509"/>
                </a:cubicBezTo>
                <a:cubicBezTo>
                  <a:pt x="2980" y="5410"/>
                  <a:pt x="6529" y="2258"/>
                  <a:pt x="10800" y="2258"/>
                </a:cubicBezTo>
                <a:close/>
                <a:moveTo>
                  <a:pt x="10800" y="8878"/>
                </a:moveTo>
                <a:cubicBezTo>
                  <a:pt x="11718" y="8878"/>
                  <a:pt x="12457" y="9622"/>
                  <a:pt x="12457" y="10535"/>
                </a:cubicBezTo>
                <a:cubicBezTo>
                  <a:pt x="12457" y="11448"/>
                  <a:pt x="11718" y="12194"/>
                  <a:pt x="10800" y="12194"/>
                </a:cubicBezTo>
                <a:cubicBezTo>
                  <a:pt x="9882" y="12194"/>
                  <a:pt x="9143" y="11448"/>
                  <a:pt x="9143" y="10535"/>
                </a:cubicBezTo>
                <a:cubicBezTo>
                  <a:pt x="9143" y="9617"/>
                  <a:pt x="9887" y="8878"/>
                  <a:pt x="10800" y="8878"/>
                </a:cubicBezTo>
                <a:close/>
                <a:moveTo>
                  <a:pt x="2435" y="12523"/>
                </a:moveTo>
                <a:lnTo>
                  <a:pt x="6205" y="12523"/>
                </a:lnTo>
                <a:cubicBezTo>
                  <a:pt x="6205" y="12523"/>
                  <a:pt x="9271" y="12583"/>
                  <a:pt x="9271" y="15299"/>
                </a:cubicBezTo>
                <a:lnTo>
                  <a:pt x="9271" y="19202"/>
                </a:lnTo>
                <a:cubicBezTo>
                  <a:pt x="5848" y="18581"/>
                  <a:pt x="3132" y="15920"/>
                  <a:pt x="2435" y="12523"/>
                </a:cubicBezTo>
                <a:close/>
                <a:moveTo>
                  <a:pt x="15395" y="12523"/>
                </a:moveTo>
                <a:lnTo>
                  <a:pt x="19165" y="12523"/>
                </a:lnTo>
                <a:cubicBezTo>
                  <a:pt x="18468" y="15914"/>
                  <a:pt x="15752" y="18581"/>
                  <a:pt x="12329" y="19202"/>
                </a:cubicBezTo>
                <a:lnTo>
                  <a:pt x="12329" y="15299"/>
                </a:lnTo>
                <a:cubicBezTo>
                  <a:pt x="12329" y="12583"/>
                  <a:pt x="15395" y="12523"/>
                  <a:pt x="15395" y="12523"/>
                </a:cubicBezTo>
                <a:close/>
              </a:path>
            </a:pathLst>
          </a:custGeom>
          <a:ln w="12700">
            <a:solidFill>
              <a:srgbClr val="FFFFFF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b="0">
                <a:solidFill>
                  <a:srgbClr val="000000"/>
                </a:solidFill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395" name="Teddy Bear"/>
          <p:cNvSpPr/>
          <p:nvPr/>
        </p:nvSpPr>
        <p:spPr>
          <a:xfrm>
            <a:off x="10696222" y="1185030"/>
            <a:ext cx="701606" cy="969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7" h="21384" extrusionOk="0">
                <a:moveTo>
                  <a:pt x="4958" y="7"/>
                </a:moveTo>
                <a:cubicBezTo>
                  <a:pt x="4325" y="-31"/>
                  <a:pt x="3713" y="104"/>
                  <a:pt x="3269" y="424"/>
                </a:cubicBezTo>
                <a:cubicBezTo>
                  <a:pt x="2382" y="1058"/>
                  <a:pt x="2515" y="2189"/>
                  <a:pt x="3565" y="2946"/>
                </a:cubicBezTo>
                <a:cubicBezTo>
                  <a:pt x="3764" y="3090"/>
                  <a:pt x="3978" y="3206"/>
                  <a:pt x="4207" y="3302"/>
                </a:cubicBezTo>
                <a:cubicBezTo>
                  <a:pt x="4296" y="3334"/>
                  <a:pt x="4341" y="3410"/>
                  <a:pt x="4311" y="3479"/>
                </a:cubicBezTo>
                <a:cubicBezTo>
                  <a:pt x="4193" y="3783"/>
                  <a:pt x="4126" y="4097"/>
                  <a:pt x="4126" y="4422"/>
                </a:cubicBezTo>
                <a:cubicBezTo>
                  <a:pt x="4126" y="5525"/>
                  <a:pt x="4859" y="6527"/>
                  <a:pt x="6042" y="7252"/>
                </a:cubicBezTo>
                <a:cubicBezTo>
                  <a:pt x="6116" y="7300"/>
                  <a:pt x="6092" y="7396"/>
                  <a:pt x="5989" y="7412"/>
                </a:cubicBezTo>
                <a:cubicBezTo>
                  <a:pt x="5671" y="7471"/>
                  <a:pt x="5384" y="7594"/>
                  <a:pt x="5148" y="7770"/>
                </a:cubicBezTo>
                <a:lnTo>
                  <a:pt x="600" y="11235"/>
                </a:lnTo>
                <a:cubicBezTo>
                  <a:pt x="141" y="11582"/>
                  <a:pt x="-74" y="12061"/>
                  <a:pt x="22" y="12546"/>
                </a:cubicBezTo>
                <a:cubicBezTo>
                  <a:pt x="163" y="13277"/>
                  <a:pt x="1012" y="13847"/>
                  <a:pt x="2033" y="13901"/>
                </a:cubicBezTo>
                <a:cubicBezTo>
                  <a:pt x="2839" y="13943"/>
                  <a:pt x="3556" y="13671"/>
                  <a:pt x="3985" y="13239"/>
                </a:cubicBezTo>
                <a:cubicBezTo>
                  <a:pt x="4044" y="13175"/>
                  <a:pt x="4179" y="13201"/>
                  <a:pt x="4193" y="13276"/>
                </a:cubicBezTo>
                <a:cubicBezTo>
                  <a:pt x="4289" y="13793"/>
                  <a:pt x="4489" y="14289"/>
                  <a:pt x="4785" y="14742"/>
                </a:cubicBezTo>
                <a:cubicBezTo>
                  <a:pt x="4859" y="14849"/>
                  <a:pt x="4865" y="14972"/>
                  <a:pt x="4806" y="15084"/>
                </a:cubicBezTo>
                <a:lnTo>
                  <a:pt x="2980" y="18655"/>
                </a:lnTo>
                <a:cubicBezTo>
                  <a:pt x="2440" y="19705"/>
                  <a:pt x="3187" y="20868"/>
                  <a:pt x="4644" y="21257"/>
                </a:cubicBezTo>
                <a:cubicBezTo>
                  <a:pt x="4962" y="21343"/>
                  <a:pt x="5287" y="21384"/>
                  <a:pt x="5612" y="21384"/>
                </a:cubicBezTo>
                <a:cubicBezTo>
                  <a:pt x="6758" y="21384"/>
                  <a:pt x="7832" y="20879"/>
                  <a:pt x="8254" y="20058"/>
                </a:cubicBezTo>
                <a:lnTo>
                  <a:pt x="9488" y="17642"/>
                </a:lnTo>
                <a:cubicBezTo>
                  <a:pt x="9539" y="17546"/>
                  <a:pt x="9673" y="17488"/>
                  <a:pt x="9813" y="17504"/>
                </a:cubicBezTo>
                <a:cubicBezTo>
                  <a:pt x="10117" y="17536"/>
                  <a:pt x="10420" y="17552"/>
                  <a:pt x="10731" y="17552"/>
                </a:cubicBezTo>
                <a:cubicBezTo>
                  <a:pt x="11041" y="17552"/>
                  <a:pt x="11343" y="17536"/>
                  <a:pt x="11646" y="17504"/>
                </a:cubicBezTo>
                <a:cubicBezTo>
                  <a:pt x="11786" y="17488"/>
                  <a:pt x="11920" y="17546"/>
                  <a:pt x="11972" y="17642"/>
                </a:cubicBezTo>
                <a:lnTo>
                  <a:pt x="13208" y="20058"/>
                </a:lnTo>
                <a:cubicBezTo>
                  <a:pt x="13630" y="20879"/>
                  <a:pt x="14701" y="21384"/>
                  <a:pt x="15847" y="21384"/>
                </a:cubicBezTo>
                <a:cubicBezTo>
                  <a:pt x="16165" y="21384"/>
                  <a:pt x="16497" y="21343"/>
                  <a:pt x="16815" y="21257"/>
                </a:cubicBezTo>
                <a:cubicBezTo>
                  <a:pt x="18272" y="20868"/>
                  <a:pt x="19019" y="19705"/>
                  <a:pt x="18479" y="18655"/>
                </a:cubicBezTo>
                <a:lnTo>
                  <a:pt x="16654" y="15084"/>
                </a:lnTo>
                <a:cubicBezTo>
                  <a:pt x="16602" y="14972"/>
                  <a:pt x="16608" y="14849"/>
                  <a:pt x="16674" y="14742"/>
                </a:cubicBezTo>
                <a:cubicBezTo>
                  <a:pt x="16963" y="14289"/>
                  <a:pt x="17170" y="13793"/>
                  <a:pt x="17266" y="13276"/>
                </a:cubicBezTo>
                <a:cubicBezTo>
                  <a:pt x="17281" y="13201"/>
                  <a:pt x="17415" y="13175"/>
                  <a:pt x="17474" y="13239"/>
                </a:cubicBezTo>
                <a:cubicBezTo>
                  <a:pt x="17903" y="13671"/>
                  <a:pt x="18621" y="13943"/>
                  <a:pt x="19427" y="13901"/>
                </a:cubicBezTo>
                <a:cubicBezTo>
                  <a:pt x="20447" y="13847"/>
                  <a:pt x="21297" y="13277"/>
                  <a:pt x="21437" y="12546"/>
                </a:cubicBezTo>
                <a:cubicBezTo>
                  <a:pt x="21526" y="12061"/>
                  <a:pt x="21312" y="11582"/>
                  <a:pt x="20846" y="11235"/>
                </a:cubicBezTo>
                <a:lnTo>
                  <a:pt x="16298" y="7770"/>
                </a:lnTo>
                <a:cubicBezTo>
                  <a:pt x="16069" y="7589"/>
                  <a:pt x="15772" y="7465"/>
                  <a:pt x="15454" y="7412"/>
                </a:cubicBezTo>
                <a:cubicBezTo>
                  <a:pt x="15351" y="7396"/>
                  <a:pt x="15322" y="7300"/>
                  <a:pt x="15403" y="7252"/>
                </a:cubicBezTo>
                <a:cubicBezTo>
                  <a:pt x="16587" y="6527"/>
                  <a:pt x="17319" y="5525"/>
                  <a:pt x="17319" y="4422"/>
                </a:cubicBezTo>
                <a:cubicBezTo>
                  <a:pt x="17319" y="4097"/>
                  <a:pt x="17253" y="3783"/>
                  <a:pt x="17134" y="3479"/>
                </a:cubicBezTo>
                <a:cubicBezTo>
                  <a:pt x="17112" y="3415"/>
                  <a:pt x="17150" y="3340"/>
                  <a:pt x="17238" y="3302"/>
                </a:cubicBezTo>
                <a:cubicBezTo>
                  <a:pt x="17468" y="3206"/>
                  <a:pt x="17681" y="3090"/>
                  <a:pt x="17881" y="2946"/>
                </a:cubicBezTo>
                <a:cubicBezTo>
                  <a:pt x="18931" y="2194"/>
                  <a:pt x="19064" y="1063"/>
                  <a:pt x="18177" y="424"/>
                </a:cubicBezTo>
                <a:cubicBezTo>
                  <a:pt x="17297" y="-216"/>
                  <a:pt x="15728" y="-120"/>
                  <a:pt x="14678" y="637"/>
                </a:cubicBezTo>
                <a:cubicBezTo>
                  <a:pt x="14560" y="728"/>
                  <a:pt x="14450" y="818"/>
                  <a:pt x="14354" y="913"/>
                </a:cubicBezTo>
                <a:cubicBezTo>
                  <a:pt x="14295" y="972"/>
                  <a:pt x="14175" y="994"/>
                  <a:pt x="14079" y="962"/>
                </a:cubicBezTo>
                <a:cubicBezTo>
                  <a:pt x="13096" y="605"/>
                  <a:pt x="11949" y="402"/>
                  <a:pt x="10722" y="402"/>
                </a:cubicBezTo>
                <a:cubicBezTo>
                  <a:pt x="9494" y="402"/>
                  <a:pt x="8350" y="610"/>
                  <a:pt x="7366" y="962"/>
                </a:cubicBezTo>
                <a:cubicBezTo>
                  <a:pt x="7270" y="999"/>
                  <a:pt x="7158" y="977"/>
                  <a:pt x="7091" y="913"/>
                </a:cubicBezTo>
                <a:cubicBezTo>
                  <a:pt x="6995" y="818"/>
                  <a:pt x="6884" y="722"/>
                  <a:pt x="6765" y="637"/>
                </a:cubicBezTo>
                <a:cubicBezTo>
                  <a:pt x="6244" y="258"/>
                  <a:pt x="5591" y="46"/>
                  <a:pt x="4958" y="7"/>
                </a:cubicBezTo>
                <a:close/>
                <a:moveTo>
                  <a:pt x="8822" y="3479"/>
                </a:moveTo>
                <a:cubicBezTo>
                  <a:pt x="9155" y="3479"/>
                  <a:pt x="9421" y="3671"/>
                  <a:pt x="9421" y="3910"/>
                </a:cubicBezTo>
                <a:cubicBezTo>
                  <a:pt x="9421" y="4150"/>
                  <a:pt x="9155" y="4342"/>
                  <a:pt x="8822" y="4342"/>
                </a:cubicBezTo>
                <a:cubicBezTo>
                  <a:pt x="8489" y="4342"/>
                  <a:pt x="8224" y="4150"/>
                  <a:pt x="8224" y="3910"/>
                </a:cubicBezTo>
                <a:cubicBezTo>
                  <a:pt x="8224" y="3671"/>
                  <a:pt x="8489" y="3479"/>
                  <a:pt x="8822" y="3479"/>
                </a:cubicBezTo>
                <a:close/>
                <a:moveTo>
                  <a:pt x="12637" y="3479"/>
                </a:moveTo>
                <a:cubicBezTo>
                  <a:pt x="12970" y="3479"/>
                  <a:pt x="13236" y="3671"/>
                  <a:pt x="13236" y="3910"/>
                </a:cubicBezTo>
                <a:cubicBezTo>
                  <a:pt x="13236" y="4150"/>
                  <a:pt x="12970" y="4342"/>
                  <a:pt x="12637" y="4342"/>
                </a:cubicBezTo>
                <a:cubicBezTo>
                  <a:pt x="12305" y="4342"/>
                  <a:pt x="12039" y="4150"/>
                  <a:pt x="12039" y="3910"/>
                </a:cubicBezTo>
                <a:cubicBezTo>
                  <a:pt x="12039" y="3671"/>
                  <a:pt x="12305" y="3479"/>
                  <a:pt x="12637" y="3479"/>
                </a:cubicBezTo>
                <a:close/>
                <a:moveTo>
                  <a:pt x="10731" y="4444"/>
                </a:moveTo>
                <a:cubicBezTo>
                  <a:pt x="12114" y="4444"/>
                  <a:pt x="13236" y="5126"/>
                  <a:pt x="13236" y="5968"/>
                </a:cubicBezTo>
                <a:cubicBezTo>
                  <a:pt x="13236" y="6810"/>
                  <a:pt x="12114" y="7492"/>
                  <a:pt x="10731" y="7492"/>
                </a:cubicBezTo>
                <a:cubicBezTo>
                  <a:pt x="9348" y="7492"/>
                  <a:pt x="8224" y="6810"/>
                  <a:pt x="8224" y="5968"/>
                </a:cubicBezTo>
                <a:cubicBezTo>
                  <a:pt x="8224" y="5126"/>
                  <a:pt x="9348" y="4444"/>
                  <a:pt x="10731" y="4444"/>
                </a:cubicBezTo>
                <a:close/>
                <a:moveTo>
                  <a:pt x="9843" y="5248"/>
                </a:moveTo>
                <a:cubicBezTo>
                  <a:pt x="9511" y="5248"/>
                  <a:pt x="9346" y="5536"/>
                  <a:pt x="9575" y="5706"/>
                </a:cubicBezTo>
                <a:lnTo>
                  <a:pt x="10278" y="6213"/>
                </a:lnTo>
                <a:cubicBezTo>
                  <a:pt x="10522" y="6389"/>
                  <a:pt x="10923" y="6389"/>
                  <a:pt x="11175" y="6213"/>
                </a:cubicBezTo>
                <a:lnTo>
                  <a:pt x="11877" y="5706"/>
                </a:lnTo>
                <a:cubicBezTo>
                  <a:pt x="12114" y="5536"/>
                  <a:pt x="11951" y="5248"/>
                  <a:pt x="11618" y="5248"/>
                </a:cubicBezTo>
                <a:lnTo>
                  <a:pt x="9843" y="5248"/>
                </a:lnTo>
                <a:close/>
              </a:path>
            </a:pathLst>
          </a:custGeom>
          <a:ln w="12700">
            <a:solidFill>
              <a:srgbClr val="FFFFFF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b="0">
                <a:solidFill>
                  <a:srgbClr val="000000"/>
                </a:solidFill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396" name="Robot"/>
          <p:cNvSpPr/>
          <p:nvPr/>
        </p:nvSpPr>
        <p:spPr>
          <a:xfrm>
            <a:off x="8527839" y="2447529"/>
            <a:ext cx="537873" cy="803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extrusionOk="0">
                <a:moveTo>
                  <a:pt x="7636" y="0"/>
                </a:moveTo>
                <a:cubicBezTo>
                  <a:pt x="7308" y="0"/>
                  <a:pt x="7042" y="178"/>
                  <a:pt x="7042" y="398"/>
                </a:cubicBezTo>
                <a:lnTo>
                  <a:pt x="7042" y="1269"/>
                </a:lnTo>
                <a:cubicBezTo>
                  <a:pt x="7042" y="1360"/>
                  <a:pt x="6932" y="1434"/>
                  <a:pt x="6796" y="1434"/>
                </a:cubicBezTo>
                <a:lnTo>
                  <a:pt x="6444" y="1434"/>
                </a:lnTo>
                <a:cubicBezTo>
                  <a:pt x="6308" y="1434"/>
                  <a:pt x="6197" y="1509"/>
                  <a:pt x="6197" y="1600"/>
                </a:cubicBezTo>
                <a:lnTo>
                  <a:pt x="6197" y="2450"/>
                </a:lnTo>
                <a:cubicBezTo>
                  <a:pt x="6197" y="2541"/>
                  <a:pt x="6308" y="2614"/>
                  <a:pt x="6444" y="2614"/>
                </a:cubicBezTo>
                <a:lnTo>
                  <a:pt x="6796" y="2614"/>
                </a:lnTo>
                <a:cubicBezTo>
                  <a:pt x="6932" y="2614"/>
                  <a:pt x="7042" y="2688"/>
                  <a:pt x="7042" y="2779"/>
                </a:cubicBezTo>
                <a:lnTo>
                  <a:pt x="7042" y="4048"/>
                </a:lnTo>
                <a:lnTo>
                  <a:pt x="4708" y="4048"/>
                </a:lnTo>
                <a:cubicBezTo>
                  <a:pt x="4373" y="4048"/>
                  <a:pt x="4102" y="4230"/>
                  <a:pt x="4102" y="4455"/>
                </a:cubicBezTo>
                <a:lnTo>
                  <a:pt x="4102" y="5592"/>
                </a:lnTo>
                <a:lnTo>
                  <a:pt x="3470" y="5592"/>
                </a:lnTo>
                <a:lnTo>
                  <a:pt x="3470" y="5197"/>
                </a:lnTo>
                <a:cubicBezTo>
                  <a:pt x="3470" y="5006"/>
                  <a:pt x="3238" y="4850"/>
                  <a:pt x="2952" y="4850"/>
                </a:cubicBezTo>
                <a:lnTo>
                  <a:pt x="575" y="4850"/>
                </a:lnTo>
                <a:cubicBezTo>
                  <a:pt x="289" y="4850"/>
                  <a:pt x="57" y="5006"/>
                  <a:pt x="57" y="5197"/>
                </a:cubicBezTo>
                <a:lnTo>
                  <a:pt x="57" y="9364"/>
                </a:lnTo>
                <a:cubicBezTo>
                  <a:pt x="57" y="9530"/>
                  <a:pt x="233" y="9669"/>
                  <a:pt x="464" y="9703"/>
                </a:cubicBezTo>
                <a:lnTo>
                  <a:pt x="464" y="10395"/>
                </a:lnTo>
                <a:cubicBezTo>
                  <a:pt x="233" y="10429"/>
                  <a:pt x="57" y="10568"/>
                  <a:pt x="57" y="10734"/>
                </a:cubicBezTo>
                <a:lnTo>
                  <a:pt x="57" y="13326"/>
                </a:lnTo>
                <a:cubicBezTo>
                  <a:pt x="57" y="13518"/>
                  <a:pt x="290" y="13672"/>
                  <a:pt x="575" y="13672"/>
                </a:cubicBezTo>
                <a:lnTo>
                  <a:pt x="771" y="13672"/>
                </a:lnTo>
                <a:lnTo>
                  <a:pt x="117" y="14205"/>
                </a:lnTo>
                <a:cubicBezTo>
                  <a:pt x="10" y="14293"/>
                  <a:pt x="-27" y="14412"/>
                  <a:pt x="19" y="14521"/>
                </a:cubicBezTo>
                <a:lnTo>
                  <a:pt x="480" y="15614"/>
                </a:lnTo>
                <a:cubicBezTo>
                  <a:pt x="506" y="15676"/>
                  <a:pt x="590" y="15719"/>
                  <a:pt x="686" y="15719"/>
                </a:cubicBezTo>
                <a:lnTo>
                  <a:pt x="1020" y="15719"/>
                </a:lnTo>
                <a:cubicBezTo>
                  <a:pt x="1138" y="15719"/>
                  <a:pt x="1234" y="15655"/>
                  <a:pt x="1234" y="15576"/>
                </a:cubicBezTo>
                <a:lnTo>
                  <a:pt x="1234" y="14788"/>
                </a:lnTo>
                <a:cubicBezTo>
                  <a:pt x="1234" y="14591"/>
                  <a:pt x="1472" y="14431"/>
                  <a:pt x="1765" y="14431"/>
                </a:cubicBezTo>
                <a:cubicBezTo>
                  <a:pt x="2058" y="14431"/>
                  <a:pt x="2293" y="14591"/>
                  <a:pt x="2293" y="14788"/>
                </a:cubicBezTo>
                <a:lnTo>
                  <a:pt x="2293" y="15576"/>
                </a:lnTo>
                <a:cubicBezTo>
                  <a:pt x="2293" y="15655"/>
                  <a:pt x="2389" y="15719"/>
                  <a:pt x="2507" y="15719"/>
                </a:cubicBezTo>
                <a:lnTo>
                  <a:pt x="2842" y="15719"/>
                </a:lnTo>
                <a:cubicBezTo>
                  <a:pt x="2937" y="15719"/>
                  <a:pt x="3022" y="15676"/>
                  <a:pt x="3048" y="15614"/>
                </a:cubicBezTo>
                <a:lnTo>
                  <a:pt x="3508" y="14521"/>
                </a:lnTo>
                <a:cubicBezTo>
                  <a:pt x="3554" y="14412"/>
                  <a:pt x="3518" y="14293"/>
                  <a:pt x="3410" y="14205"/>
                </a:cubicBezTo>
                <a:lnTo>
                  <a:pt x="2756" y="13672"/>
                </a:lnTo>
                <a:lnTo>
                  <a:pt x="2952" y="13672"/>
                </a:lnTo>
                <a:cubicBezTo>
                  <a:pt x="3238" y="13672"/>
                  <a:pt x="3470" y="13518"/>
                  <a:pt x="3470" y="13326"/>
                </a:cubicBezTo>
                <a:lnTo>
                  <a:pt x="3470" y="10734"/>
                </a:lnTo>
                <a:cubicBezTo>
                  <a:pt x="3470" y="10568"/>
                  <a:pt x="3297" y="10429"/>
                  <a:pt x="3065" y="10395"/>
                </a:cubicBezTo>
                <a:lnTo>
                  <a:pt x="3065" y="9703"/>
                </a:lnTo>
                <a:cubicBezTo>
                  <a:pt x="3297" y="9669"/>
                  <a:pt x="3470" y="9530"/>
                  <a:pt x="3470" y="9364"/>
                </a:cubicBezTo>
                <a:lnTo>
                  <a:pt x="3470" y="7843"/>
                </a:lnTo>
                <a:lnTo>
                  <a:pt x="4102" y="7843"/>
                </a:lnTo>
                <a:lnTo>
                  <a:pt x="4102" y="13265"/>
                </a:lnTo>
                <a:cubicBezTo>
                  <a:pt x="4102" y="13490"/>
                  <a:pt x="4373" y="13672"/>
                  <a:pt x="4708" y="13672"/>
                </a:cubicBezTo>
                <a:lnTo>
                  <a:pt x="5367" y="13672"/>
                </a:lnTo>
                <a:lnTo>
                  <a:pt x="5367" y="19636"/>
                </a:lnTo>
                <a:cubicBezTo>
                  <a:pt x="5367" y="19764"/>
                  <a:pt x="5302" y="19890"/>
                  <a:pt x="5186" y="19992"/>
                </a:cubicBezTo>
                <a:lnTo>
                  <a:pt x="4326" y="20751"/>
                </a:lnTo>
                <a:cubicBezTo>
                  <a:pt x="4210" y="20853"/>
                  <a:pt x="4145" y="20979"/>
                  <a:pt x="4145" y="21107"/>
                </a:cubicBezTo>
                <a:lnTo>
                  <a:pt x="4145" y="21327"/>
                </a:lnTo>
                <a:cubicBezTo>
                  <a:pt x="4145" y="21477"/>
                  <a:pt x="4328" y="21600"/>
                  <a:pt x="4552" y="21600"/>
                </a:cubicBezTo>
                <a:lnTo>
                  <a:pt x="9040" y="21600"/>
                </a:lnTo>
                <a:cubicBezTo>
                  <a:pt x="9264" y="21600"/>
                  <a:pt x="9447" y="21477"/>
                  <a:pt x="9447" y="21327"/>
                </a:cubicBezTo>
                <a:lnTo>
                  <a:pt x="9447" y="13672"/>
                </a:lnTo>
                <a:lnTo>
                  <a:pt x="12099" y="13672"/>
                </a:lnTo>
                <a:lnTo>
                  <a:pt x="12099" y="21327"/>
                </a:lnTo>
                <a:cubicBezTo>
                  <a:pt x="12099" y="21477"/>
                  <a:pt x="12282" y="21600"/>
                  <a:pt x="12506" y="21600"/>
                </a:cubicBezTo>
                <a:lnTo>
                  <a:pt x="16994" y="21600"/>
                </a:lnTo>
                <a:cubicBezTo>
                  <a:pt x="17218" y="21600"/>
                  <a:pt x="17399" y="21477"/>
                  <a:pt x="17399" y="21327"/>
                </a:cubicBezTo>
                <a:lnTo>
                  <a:pt x="17399" y="21107"/>
                </a:lnTo>
                <a:cubicBezTo>
                  <a:pt x="17399" y="20979"/>
                  <a:pt x="17336" y="20853"/>
                  <a:pt x="17220" y="20751"/>
                </a:cubicBezTo>
                <a:lnTo>
                  <a:pt x="16357" y="19992"/>
                </a:lnTo>
                <a:cubicBezTo>
                  <a:pt x="16241" y="19890"/>
                  <a:pt x="16179" y="19764"/>
                  <a:pt x="16179" y="19636"/>
                </a:cubicBezTo>
                <a:lnTo>
                  <a:pt x="16179" y="13672"/>
                </a:lnTo>
                <a:lnTo>
                  <a:pt x="16838" y="13672"/>
                </a:lnTo>
                <a:cubicBezTo>
                  <a:pt x="17173" y="13672"/>
                  <a:pt x="17444" y="13490"/>
                  <a:pt x="17444" y="13265"/>
                </a:cubicBezTo>
                <a:lnTo>
                  <a:pt x="17444" y="7843"/>
                </a:lnTo>
                <a:lnTo>
                  <a:pt x="18075" y="7843"/>
                </a:lnTo>
                <a:lnTo>
                  <a:pt x="18075" y="9364"/>
                </a:lnTo>
                <a:cubicBezTo>
                  <a:pt x="18075" y="9530"/>
                  <a:pt x="18249" y="9669"/>
                  <a:pt x="18480" y="9703"/>
                </a:cubicBezTo>
                <a:lnTo>
                  <a:pt x="18480" y="10395"/>
                </a:lnTo>
                <a:cubicBezTo>
                  <a:pt x="18249" y="10429"/>
                  <a:pt x="18075" y="10568"/>
                  <a:pt x="18075" y="10734"/>
                </a:cubicBezTo>
                <a:lnTo>
                  <a:pt x="18075" y="13326"/>
                </a:lnTo>
                <a:cubicBezTo>
                  <a:pt x="18075" y="13518"/>
                  <a:pt x="18308" y="13672"/>
                  <a:pt x="18594" y="13672"/>
                </a:cubicBezTo>
                <a:lnTo>
                  <a:pt x="18790" y="13672"/>
                </a:lnTo>
                <a:lnTo>
                  <a:pt x="18136" y="14205"/>
                </a:lnTo>
                <a:cubicBezTo>
                  <a:pt x="18028" y="14293"/>
                  <a:pt x="17991" y="14412"/>
                  <a:pt x="18038" y="14521"/>
                </a:cubicBezTo>
                <a:lnTo>
                  <a:pt x="18498" y="15614"/>
                </a:lnTo>
                <a:cubicBezTo>
                  <a:pt x="18524" y="15676"/>
                  <a:pt x="18609" y="15719"/>
                  <a:pt x="18704" y="15719"/>
                </a:cubicBezTo>
                <a:lnTo>
                  <a:pt x="19039" y="15719"/>
                </a:lnTo>
                <a:cubicBezTo>
                  <a:pt x="19157" y="15719"/>
                  <a:pt x="19250" y="15655"/>
                  <a:pt x="19250" y="15576"/>
                </a:cubicBezTo>
                <a:lnTo>
                  <a:pt x="19250" y="14788"/>
                </a:lnTo>
                <a:cubicBezTo>
                  <a:pt x="19250" y="14591"/>
                  <a:pt x="19488" y="14431"/>
                  <a:pt x="19781" y="14431"/>
                </a:cubicBezTo>
                <a:cubicBezTo>
                  <a:pt x="20074" y="14431"/>
                  <a:pt x="20312" y="14591"/>
                  <a:pt x="20312" y="14788"/>
                </a:cubicBezTo>
                <a:lnTo>
                  <a:pt x="20312" y="15576"/>
                </a:lnTo>
                <a:cubicBezTo>
                  <a:pt x="20312" y="15655"/>
                  <a:pt x="20408" y="15719"/>
                  <a:pt x="20525" y="15719"/>
                </a:cubicBezTo>
                <a:lnTo>
                  <a:pt x="20860" y="15719"/>
                </a:lnTo>
                <a:cubicBezTo>
                  <a:pt x="20955" y="15719"/>
                  <a:pt x="21038" y="15676"/>
                  <a:pt x="21064" y="15614"/>
                </a:cubicBezTo>
                <a:lnTo>
                  <a:pt x="21527" y="14521"/>
                </a:lnTo>
                <a:cubicBezTo>
                  <a:pt x="21573" y="14412"/>
                  <a:pt x="21536" y="14293"/>
                  <a:pt x="21429" y="14205"/>
                </a:cubicBezTo>
                <a:lnTo>
                  <a:pt x="20775" y="13672"/>
                </a:lnTo>
                <a:lnTo>
                  <a:pt x="20971" y="13672"/>
                </a:lnTo>
                <a:cubicBezTo>
                  <a:pt x="21256" y="13672"/>
                  <a:pt x="21489" y="13518"/>
                  <a:pt x="21489" y="13326"/>
                </a:cubicBezTo>
                <a:lnTo>
                  <a:pt x="21489" y="10734"/>
                </a:lnTo>
                <a:cubicBezTo>
                  <a:pt x="21489" y="10568"/>
                  <a:pt x="21313" y="10429"/>
                  <a:pt x="21081" y="10395"/>
                </a:cubicBezTo>
                <a:lnTo>
                  <a:pt x="21081" y="9703"/>
                </a:lnTo>
                <a:cubicBezTo>
                  <a:pt x="21313" y="9669"/>
                  <a:pt x="21489" y="9530"/>
                  <a:pt x="21489" y="9364"/>
                </a:cubicBezTo>
                <a:lnTo>
                  <a:pt x="21489" y="5197"/>
                </a:lnTo>
                <a:cubicBezTo>
                  <a:pt x="21489" y="5006"/>
                  <a:pt x="21256" y="4850"/>
                  <a:pt x="20971" y="4850"/>
                </a:cubicBezTo>
                <a:lnTo>
                  <a:pt x="18594" y="4850"/>
                </a:lnTo>
                <a:cubicBezTo>
                  <a:pt x="18308" y="4850"/>
                  <a:pt x="18075" y="5006"/>
                  <a:pt x="18075" y="5197"/>
                </a:cubicBezTo>
                <a:lnTo>
                  <a:pt x="18075" y="5592"/>
                </a:lnTo>
                <a:lnTo>
                  <a:pt x="17444" y="5592"/>
                </a:lnTo>
                <a:lnTo>
                  <a:pt x="17444" y="4455"/>
                </a:lnTo>
                <a:cubicBezTo>
                  <a:pt x="17444" y="4230"/>
                  <a:pt x="17173" y="4048"/>
                  <a:pt x="16838" y="4048"/>
                </a:cubicBezTo>
                <a:lnTo>
                  <a:pt x="14503" y="4048"/>
                </a:lnTo>
                <a:lnTo>
                  <a:pt x="14503" y="2779"/>
                </a:lnTo>
                <a:cubicBezTo>
                  <a:pt x="14503" y="2688"/>
                  <a:pt x="14614" y="2614"/>
                  <a:pt x="14750" y="2614"/>
                </a:cubicBezTo>
                <a:lnTo>
                  <a:pt x="15102" y="2614"/>
                </a:lnTo>
                <a:cubicBezTo>
                  <a:pt x="15238" y="2614"/>
                  <a:pt x="15349" y="2541"/>
                  <a:pt x="15349" y="2450"/>
                </a:cubicBezTo>
                <a:lnTo>
                  <a:pt x="15349" y="1600"/>
                </a:lnTo>
                <a:cubicBezTo>
                  <a:pt x="15349" y="1509"/>
                  <a:pt x="15238" y="1434"/>
                  <a:pt x="15102" y="1434"/>
                </a:cubicBezTo>
                <a:lnTo>
                  <a:pt x="14750" y="1434"/>
                </a:lnTo>
                <a:cubicBezTo>
                  <a:pt x="14614" y="1434"/>
                  <a:pt x="14503" y="1360"/>
                  <a:pt x="14503" y="1269"/>
                </a:cubicBezTo>
                <a:lnTo>
                  <a:pt x="14503" y="398"/>
                </a:lnTo>
                <a:cubicBezTo>
                  <a:pt x="14503" y="178"/>
                  <a:pt x="14238" y="0"/>
                  <a:pt x="13910" y="0"/>
                </a:cubicBezTo>
                <a:lnTo>
                  <a:pt x="7636" y="0"/>
                </a:lnTo>
                <a:close/>
                <a:moveTo>
                  <a:pt x="9228" y="1434"/>
                </a:moveTo>
                <a:cubicBezTo>
                  <a:pt x="9713" y="1434"/>
                  <a:pt x="10106" y="1700"/>
                  <a:pt x="10106" y="2025"/>
                </a:cubicBezTo>
                <a:cubicBezTo>
                  <a:pt x="10106" y="2350"/>
                  <a:pt x="9713" y="2614"/>
                  <a:pt x="9228" y="2614"/>
                </a:cubicBezTo>
                <a:cubicBezTo>
                  <a:pt x="8743" y="2614"/>
                  <a:pt x="8351" y="2350"/>
                  <a:pt x="8351" y="2025"/>
                </a:cubicBezTo>
                <a:cubicBezTo>
                  <a:pt x="8351" y="1700"/>
                  <a:pt x="8743" y="1434"/>
                  <a:pt x="9228" y="1434"/>
                </a:cubicBezTo>
                <a:close/>
                <a:moveTo>
                  <a:pt x="12317" y="1434"/>
                </a:moveTo>
                <a:cubicBezTo>
                  <a:pt x="12802" y="1434"/>
                  <a:pt x="13195" y="1700"/>
                  <a:pt x="13195" y="2025"/>
                </a:cubicBezTo>
                <a:cubicBezTo>
                  <a:pt x="13195" y="2350"/>
                  <a:pt x="12802" y="2614"/>
                  <a:pt x="12317" y="2614"/>
                </a:cubicBezTo>
                <a:cubicBezTo>
                  <a:pt x="11832" y="2614"/>
                  <a:pt x="11440" y="2350"/>
                  <a:pt x="11440" y="2025"/>
                </a:cubicBezTo>
                <a:cubicBezTo>
                  <a:pt x="11440" y="1700"/>
                  <a:pt x="11832" y="1434"/>
                  <a:pt x="12317" y="1434"/>
                </a:cubicBezTo>
                <a:close/>
                <a:moveTo>
                  <a:pt x="8091" y="5474"/>
                </a:moveTo>
                <a:lnTo>
                  <a:pt x="13454" y="5474"/>
                </a:lnTo>
                <a:lnTo>
                  <a:pt x="13454" y="7795"/>
                </a:lnTo>
                <a:lnTo>
                  <a:pt x="8091" y="7795"/>
                </a:lnTo>
                <a:lnTo>
                  <a:pt x="8091" y="5474"/>
                </a:lnTo>
                <a:close/>
                <a:moveTo>
                  <a:pt x="8688" y="8716"/>
                </a:moveTo>
                <a:cubicBezTo>
                  <a:pt x="9016" y="8716"/>
                  <a:pt x="9281" y="8895"/>
                  <a:pt x="9281" y="9116"/>
                </a:cubicBezTo>
                <a:cubicBezTo>
                  <a:pt x="9281" y="9336"/>
                  <a:pt x="9016" y="9514"/>
                  <a:pt x="8688" y="9514"/>
                </a:cubicBezTo>
                <a:cubicBezTo>
                  <a:pt x="8359" y="9514"/>
                  <a:pt x="8091" y="9336"/>
                  <a:pt x="8091" y="9116"/>
                </a:cubicBezTo>
                <a:cubicBezTo>
                  <a:pt x="8091" y="8895"/>
                  <a:pt x="8359" y="8716"/>
                  <a:pt x="8688" y="8716"/>
                </a:cubicBezTo>
                <a:close/>
                <a:moveTo>
                  <a:pt x="10773" y="8716"/>
                </a:moveTo>
                <a:cubicBezTo>
                  <a:pt x="11102" y="8716"/>
                  <a:pt x="11369" y="8895"/>
                  <a:pt x="11369" y="9116"/>
                </a:cubicBezTo>
                <a:cubicBezTo>
                  <a:pt x="11369" y="9336"/>
                  <a:pt x="11102" y="9514"/>
                  <a:pt x="10773" y="9514"/>
                </a:cubicBezTo>
                <a:cubicBezTo>
                  <a:pt x="10444" y="9514"/>
                  <a:pt x="10177" y="9336"/>
                  <a:pt x="10177" y="9116"/>
                </a:cubicBezTo>
                <a:cubicBezTo>
                  <a:pt x="10177" y="8895"/>
                  <a:pt x="10444" y="8716"/>
                  <a:pt x="10773" y="8716"/>
                </a:cubicBezTo>
                <a:close/>
                <a:moveTo>
                  <a:pt x="12858" y="8716"/>
                </a:moveTo>
                <a:cubicBezTo>
                  <a:pt x="13187" y="8716"/>
                  <a:pt x="13454" y="8895"/>
                  <a:pt x="13454" y="9116"/>
                </a:cubicBezTo>
                <a:cubicBezTo>
                  <a:pt x="13454" y="9336"/>
                  <a:pt x="13187" y="9514"/>
                  <a:pt x="12858" y="9514"/>
                </a:cubicBezTo>
                <a:cubicBezTo>
                  <a:pt x="12530" y="9514"/>
                  <a:pt x="12265" y="9336"/>
                  <a:pt x="12265" y="9116"/>
                </a:cubicBezTo>
                <a:cubicBezTo>
                  <a:pt x="12265" y="8895"/>
                  <a:pt x="12530" y="8716"/>
                  <a:pt x="12858" y="8716"/>
                </a:cubicBezTo>
                <a:close/>
                <a:moveTo>
                  <a:pt x="10773" y="10277"/>
                </a:moveTo>
                <a:cubicBezTo>
                  <a:pt x="11801" y="10277"/>
                  <a:pt x="12768" y="10545"/>
                  <a:pt x="13495" y="11033"/>
                </a:cubicBezTo>
                <a:lnTo>
                  <a:pt x="11917" y="12093"/>
                </a:lnTo>
                <a:cubicBezTo>
                  <a:pt x="11612" y="11888"/>
                  <a:pt x="11205" y="11774"/>
                  <a:pt x="10773" y="11774"/>
                </a:cubicBezTo>
                <a:cubicBezTo>
                  <a:pt x="10341" y="11774"/>
                  <a:pt x="9934" y="11888"/>
                  <a:pt x="9628" y="12093"/>
                </a:cubicBezTo>
                <a:lnTo>
                  <a:pt x="8051" y="11033"/>
                </a:lnTo>
                <a:cubicBezTo>
                  <a:pt x="8778" y="10545"/>
                  <a:pt x="9745" y="10277"/>
                  <a:pt x="10773" y="10277"/>
                </a:cubicBezTo>
                <a:close/>
              </a:path>
            </a:pathLst>
          </a:custGeom>
          <a:ln w="12700">
            <a:solidFill>
              <a:srgbClr val="FFFFFF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b="0">
                <a:solidFill>
                  <a:srgbClr val="000000"/>
                </a:solidFill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397" name="Computer"/>
          <p:cNvSpPr/>
          <p:nvPr/>
        </p:nvSpPr>
        <p:spPr>
          <a:xfrm rot="16200000">
            <a:off x="10643040" y="2980531"/>
            <a:ext cx="969881" cy="7826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ln w="12700">
            <a:solidFill>
              <a:srgbClr val="FFFFFF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b="0">
                <a:solidFill>
                  <a:srgbClr val="000000"/>
                </a:solidFill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398" name="Paper aeroplane"/>
          <p:cNvSpPr/>
          <p:nvPr/>
        </p:nvSpPr>
        <p:spPr>
          <a:xfrm>
            <a:off x="10871413" y="2343160"/>
            <a:ext cx="297449" cy="328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8" h="21600" extrusionOk="0">
                <a:moveTo>
                  <a:pt x="21281" y="0"/>
                </a:moveTo>
                <a:cubicBezTo>
                  <a:pt x="21271" y="4"/>
                  <a:pt x="21262" y="10"/>
                  <a:pt x="21253" y="16"/>
                </a:cubicBezTo>
                <a:lnTo>
                  <a:pt x="92" y="13287"/>
                </a:lnTo>
                <a:cubicBezTo>
                  <a:pt x="21" y="13332"/>
                  <a:pt x="-12" y="13405"/>
                  <a:pt x="4" y="13482"/>
                </a:cubicBezTo>
                <a:cubicBezTo>
                  <a:pt x="19" y="13559"/>
                  <a:pt x="78" y="13616"/>
                  <a:pt x="162" y="13635"/>
                </a:cubicBezTo>
                <a:lnTo>
                  <a:pt x="8035" y="15408"/>
                </a:lnTo>
                <a:lnTo>
                  <a:pt x="21281" y="0"/>
                </a:lnTo>
                <a:close/>
                <a:moveTo>
                  <a:pt x="21588" y="236"/>
                </a:moveTo>
                <a:lnTo>
                  <a:pt x="11685" y="16220"/>
                </a:lnTo>
                <a:lnTo>
                  <a:pt x="15265" y="17261"/>
                </a:lnTo>
                <a:lnTo>
                  <a:pt x="15343" y="17277"/>
                </a:lnTo>
                <a:lnTo>
                  <a:pt x="20737" y="18840"/>
                </a:lnTo>
                <a:cubicBezTo>
                  <a:pt x="20802" y="18859"/>
                  <a:pt x="20872" y="18847"/>
                  <a:pt x="20928" y="18811"/>
                </a:cubicBezTo>
                <a:cubicBezTo>
                  <a:pt x="20983" y="18775"/>
                  <a:pt x="21014" y="18719"/>
                  <a:pt x="21016" y="18658"/>
                </a:cubicBezTo>
                <a:lnTo>
                  <a:pt x="21588" y="236"/>
                </a:lnTo>
                <a:close/>
                <a:moveTo>
                  <a:pt x="20412" y="1518"/>
                </a:moveTo>
                <a:lnTo>
                  <a:pt x="8296" y="15603"/>
                </a:lnTo>
                <a:lnTo>
                  <a:pt x="11209" y="21558"/>
                </a:lnTo>
                <a:cubicBezTo>
                  <a:pt x="11216" y="21574"/>
                  <a:pt x="11226" y="21587"/>
                  <a:pt x="11237" y="21600"/>
                </a:cubicBezTo>
                <a:lnTo>
                  <a:pt x="11269" y="16268"/>
                </a:lnTo>
                <a:lnTo>
                  <a:pt x="11290" y="16233"/>
                </a:lnTo>
                <a:lnTo>
                  <a:pt x="20412" y="1518"/>
                </a:lnTo>
                <a:close/>
                <a:moveTo>
                  <a:pt x="11608" y="16517"/>
                </a:moveTo>
                <a:lnTo>
                  <a:pt x="11576" y="21597"/>
                </a:lnTo>
                <a:lnTo>
                  <a:pt x="15046" y="17520"/>
                </a:lnTo>
                <a:lnTo>
                  <a:pt x="11608" y="16517"/>
                </a:lnTo>
                <a:close/>
              </a:path>
            </a:pathLst>
          </a:custGeom>
          <a:ln w="12700">
            <a:solidFill>
              <a:srgbClr val="FFFFFF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b="0">
                <a:solidFill>
                  <a:srgbClr val="000000"/>
                </a:solidFill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399" name="Microphone"/>
          <p:cNvSpPr/>
          <p:nvPr/>
        </p:nvSpPr>
        <p:spPr>
          <a:xfrm>
            <a:off x="10170641" y="3281745"/>
            <a:ext cx="302359" cy="5750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41" y="0"/>
                </a:moveTo>
                <a:cubicBezTo>
                  <a:pt x="6808" y="0"/>
                  <a:pt x="3916" y="1519"/>
                  <a:pt x="3916" y="3377"/>
                </a:cubicBezTo>
                <a:lnTo>
                  <a:pt x="3916" y="11505"/>
                </a:lnTo>
                <a:cubicBezTo>
                  <a:pt x="3916" y="13363"/>
                  <a:pt x="6808" y="14882"/>
                  <a:pt x="10341" y="14882"/>
                </a:cubicBezTo>
                <a:lnTo>
                  <a:pt x="11259" y="14882"/>
                </a:lnTo>
                <a:cubicBezTo>
                  <a:pt x="14792" y="14882"/>
                  <a:pt x="17684" y="13363"/>
                  <a:pt x="17684" y="11505"/>
                </a:cubicBezTo>
                <a:lnTo>
                  <a:pt x="17684" y="3377"/>
                </a:lnTo>
                <a:cubicBezTo>
                  <a:pt x="17684" y="1519"/>
                  <a:pt x="14792" y="0"/>
                  <a:pt x="11259" y="0"/>
                </a:cubicBezTo>
                <a:lnTo>
                  <a:pt x="10341" y="0"/>
                </a:lnTo>
                <a:close/>
                <a:moveTo>
                  <a:pt x="1127" y="6630"/>
                </a:moveTo>
                <a:cubicBezTo>
                  <a:pt x="503" y="6630"/>
                  <a:pt x="0" y="6896"/>
                  <a:pt x="0" y="7224"/>
                </a:cubicBezTo>
                <a:lnTo>
                  <a:pt x="0" y="11087"/>
                </a:lnTo>
                <a:cubicBezTo>
                  <a:pt x="0" y="14039"/>
                  <a:pt x="4307" y="16472"/>
                  <a:pt x="9792" y="16740"/>
                </a:cubicBezTo>
                <a:lnTo>
                  <a:pt x="9792" y="20540"/>
                </a:lnTo>
                <a:lnTo>
                  <a:pt x="5353" y="20540"/>
                </a:lnTo>
                <a:cubicBezTo>
                  <a:pt x="4797" y="20540"/>
                  <a:pt x="4349" y="20778"/>
                  <a:pt x="4349" y="21070"/>
                </a:cubicBezTo>
                <a:cubicBezTo>
                  <a:pt x="4349" y="21363"/>
                  <a:pt x="4797" y="21600"/>
                  <a:pt x="5353" y="21600"/>
                </a:cubicBezTo>
                <a:lnTo>
                  <a:pt x="16243" y="21600"/>
                </a:lnTo>
                <a:cubicBezTo>
                  <a:pt x="16799" y="21600"/>
                  <a:pt x="17251" y="21363"/>
                  <a:pt x="17251" y="21070"/>
                </a:cubicBezTo>
                <a:cubicBezTo>
                  <a:pt x="17251" y="20778"/>
                  <a:pt x="16799" y="20540"/>
                  <a:pt x="16243" y="20540"/>
                </a:cubicBezTo>
                <a:lnTo>
                  <a:pt x="11808" y="20540"/>
                </a:lnTo>
                <a:lnTo>
                  <a:pt x="11808" y="16740"/>
                </a:lnTo>
                <a:cubicBezTo>
                  <a:pt x="17293" y="16472"/>
                  <a:pt x="21600" y="14040"/>
                  <a:pt x="21600" y="11087"/>
                </a:cubicBezTo>
                <a:lnTo>
                  <a:pt x="21600" y="7224"/>
                </a:lnTo>
                <a:cubicBezTo>
                  <a:pt x="21600" y="6896"/>
                  <a:pt x="21097" y="6630"/>
                  <a:pt x="20473" y="6630"/>
                </a:cubicBezTo>
                <a:cubicBezTo>
                  <a:pt x="19850" y="6630"/>
                  <a:pt x="19344" y="6896"/>
                  <a:pt x="19344" y="7224"/>
                </a:cubicBezTo>
                <a:lnTo>
                  <a:pt x="19344" y="11087"/>
                </a:lnTo>
                <a:cubicBezTo>
                  <a:pt x="19344" y="13564"/>
                  <a:pt x="15511" y="15579"/>
                  <a:pt x="10800" y="15579"/>
                </a:cubicBezTo>
                <a:cubicBezTo>
                  <a:pt x="6089" y="15579"/>
                  <a:pt x="2256" y="13564"/>
                  <a:pt x="2256" y="11087"/>
                </a:cubicBezTo>
                <a:lnTo>
                  <a:pt x="2256" y="7224"/>
                </a:lnTo>
                <a:cubicBezTo>
                  <a:pt x="2256" y="6896"/>
                  <a:pt x="1750" y="6630"/>
                  <a:pt x="1127" y="6630"/>
                </a:cubicBezTo>
                <a:close/>
              </a:path>
            </a:pathLst>
          </a:custGeom>
          <a:ln w="12700">
            <a:solidFill>
              <a:srgbClr val="FFFFFF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b="0">
                <a:solidFill>
                  <a:srgbClr val="000000"/>
                </a:solidFill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400" name="Games Controller"/>
          <p:cNvSpPr/>
          <p:nvPr/>
        </p:nvSpPr>
        <p:spPr>
          <a:xfrm>
            <a:off x="9389757" y="1184967"/>
            <a:ext cx="970785" cy="5954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44" h="20823" extrusionOk="0">
                <a:moveTo>
                  <a:pt x="4672" y="0"/>
                </a:moveTo>
                <a:cubicBezTo>
                  <a:pt x="2805" y="35"/>
                  <a:pt x="864" y="4062"/>
                  <a:pt x="215" y="9428"/>
                </a:cubicBezTo>
                <a:cubicBezTo>
                  <a:pt x="-478" y="15152"/>
                  <a:pt x="561" y="20233"/>
                  <a:pt x="2536" y="20776"/>
                </a:cubicBezTo>
                <a:cubicBezTo>
                  <a:pt x="3732" y="21105"/>
                  <a:pt x="4999" y="19689"/>
                  <a:pt x="5964" y="17250"/>
                </a:cubicBezTo>
                <a:cubicBezTo>
                  <a:pt x="6053" y="17260"/>
                  <a:pt x="6143" y="17266"/>
                  <a:pt x="6234" y="17266"/>
                </a:cubicBezTo>
                <a:lnTo>
                  <a:pt x="14686" y="17266"/>
                </a:lnTo>
                <a:cubicBezTo>
                  <a:pt x="15651" y="19695"/>
                  <a:pt x="16914" y="21104"/>
                  <a:pt x="18108" y="20776"/>
                </a:cubicBezTo>
                <a:cubicBezTo>
                  <a:pt x="20083" y="20233"/>
                  <a:pt x="21122" y="15152"/>
                  <a:pt x="20429" y="9428"/>
                </a:cubicBezTo>
                <a:cubicBezTo>
                  <a:pt x="19736" y="3704"/>
                  <a:pt x="17574" y="-495"/>
                  <a:pt x="15599" y="48"/>
                </a:cubicBezTo>
                <a:cubicBezTo>
                  <a:pt x="14695" y="297"/>
                  <a:pt x="13988" y="1498"/>
                  <a:pt x="13552" y="3274"/>
                </a:cubicBezTo>
                <a:lnTo>
                  <a:pt x="7092" y="3274"/>
                </a:lnTo>
                <a:cubicBezTo>
                  <a:pt x="6656" y="1498"/>
                  <a:pt x="5949" y="297"/>
                  <a:pt x="5045" y="48"/>
                </a:cubicBezTo>
                <a:cubicBezTo>
                  <a:pt x="4922" y="14"/>
                  <a:pt x="4797" y="-2"/>
                  <a:pt x="4672" y="0"/>
                </a:cubicBezTo>
                <a:close/>
                <a:moveTo>
                  <a:pt x="16605" y="4221"/>
                </a:moveTo>
                <a:cubicBezTo>
                  <a:pt x="16964" y="4221"/>
                  <a:pt x="17254" y="4697"/>
                  <a:pt x="17254" y="5287"/>
                </a:cubicBezTo>
                <a:cubicBezTo>
                  <a:pt x="17254" y="5877"/>
                  <a:pt x="16964" y="6356"/>
                  <a:pt x="16605" y="6356"/>
                </a:cubicBezTo>
                <a:cubicBezTo>
                  <a:pt x="16247" y="6356"/>
                  <a:pt x="15955" y="5877"/>
                  <a:pt x="15955" y="5287"/>
                </a:cubicBezTo>
                <a:cubicBezTo>
                  <a:pt x="15955" y="4697"/>
                  <a:pt x="16247" y="4221"/>
                  <a:pt x="16605" y="4221"/>
                </a:cubicBezTo>
                <a:close/>
                <a:moveTo>
                  <a:pt x="3247" y="5258"/>
                </a:moveTo>
                <a:lnTo>
                  <a:pt x="4402" y="5258"/>
                </a:lnTo>
                <a:lnTo>
                  <a:pt x="4402" y="7269"/>
                </a:lnTo>
                <a:lnTo>
                  <a:pt x="5624" y="7269"/>
                </a:lnTo>
                <a:lnTo>
                  <a:pt x="5624" y="9168"/>
                </a:lnTo>
                <a:lnTo>
                  <a:pt x="4402" y="9168"/>
                </a:lnTo>
                <a:lnTo>
                  <a:pt x="4402" y="11179"/>
                </a:lnTo>
                <a:lnTo>
                  <a:pt x="3247" y="11179"/>
                </a:lnTo>
                <a:lnTo>
                  <a:pt x="3247" y="9168"/>
                </a:lnTo>
                <a:lnTo>
                  <a:pt x="2024" y="9168"/>
                </a:lnTo>
                <a:lnTo>
                  <a:pt x="2024" y="7269"/>
                </a:lnTo>
                <a:lnTo>
                  <a:pt x="3247" y="7269"/>
                </a:lnTo>
                <a:lnTo>
                  <a:pt x="3247" y="5258"/>
                </a:lnTo>
                <a:close/>
                <a:moveTo>
                  <a:pt x="14989" y="6629"/>
                </a:moveTo>
                <a:cubicBezTo>
                  <a:pt x="15348" y="6629"/>
                  <a:pt x="15639" y="7108"/>
                  <a:pt x="15639" y="7698"/>
                </a:cubicBezTo>
                <a:cubicBezTo>
                  <a:pt x="15639" y="8288"/>
                  <a:pt x="15348" y="8767"/>
                  <a:pt x="14989" y="8767"/>
                </a:cubicBezTo>
                <a:cubicBezTo>
                  <a:pt x="14631" y="8767"/>
                  <a:pt x="14339" y="8288"/>
                  <a:pt x="14339" y="7698"/>
                </a:cubicBezTo>
                <a:cubicBezTo>
                  <a:pt x="14339" y="7108"/>
                  <a:pt x="14631" y="6629"/>
                  <a:pt x="14989" y="6629"/>
                </a:cubicBezTo>
                <a:close/>
                <a:moveTo>
                  <a:pt x="18220" y="6629"/>
                </a:moveTo>
                <a:cubicBezTo>
                  <a:pt x="18578" y="6629"/>
                  <a:pt x="18870" y="7108"/>
                  <a:pt x="18870" y="7698"/>
                </a:cubicBezTo>
                <a:cubicBezTo>
                  <a:pt x="18870" y="8288"/>
                  <a:pt x="18578" y="8767"/>
                  <a:pt x="18220" y="8767"/>
                </a:cubicBezTo>
                <a:cubicBezTo>
                  <a:pt x="17861" y="8767"/>
                  <a:pt x="17570" y="8288"/>
                  <a:pt x="17570" y="7698"/>
                </a:cubicBezTo>
                <a:cubicBezTo>
                  <a:pt x="17570" y="7108"/>
                  <a:pt x="17861" y="6629"/>
                  <a:pt x="18220" y="6629"/>
                </a:cubicBezTo>
                <a:close/>
                <a:moveTo>
                  <a:pt x="8482" y="7945"/>
                </a:moveTo>
                <a:lnTo>
                  <a:pt x="9567" y="7945"/>
                </a:lnTo>
                <a:cubicBezTo>
                  <a:pt x="9596" y="7945"/>
                  <a:pt x="9619" y="7983"/>
                  <a:pt x="9619" y="8030"/>
                </a:cubicBezTo>
                <a:lnTo>
                  <a:pt x="9619" y="8682"/>
                </a:lnTo>
                <a:cubicBezTo>
                  <a:pt x="9619" y="8729"/>
                  <a:pt x="9596" y="8767"/>
                  <a:pt x="9567" y="8767"/>
                </a:cubicBezTo>
                <a:lnTo>
                  <a:pt x="8482" y="8767"/>
                </a:lnTo>
                <a:cubicBezTo>
                  <a:pt x="8453" y="8767"/>
                  <a:pt x="8430" y="8729"/>
                  <a:pt x="8430" y="8682"/>
                </a:cubicBezTo>
                <a:lnTo>
                  <a:pt x="8430" y="8030"/>
                </a:lnTo>
                <a:cubicBezTo>
                  <a:pt x="8430" y="7983"/>
                  <a:pt x="8453" y="7945"/>
                  <a:pt x="8482" y="7945"/>
                </a:cubicBezTo>
                <a:close/>
                <a:moveTo>
                  <a:pt x="10874" y="7945"/>
                </a:moveTo>
                <a:lnTo>
                  <a:pt x="11959" y="7945"/>
                </a:lnTo>
                <a:cubicBezTo>
                  <a:pt x="11987" y="7945"/>
                  <a:pt x="12011" y="7983"/>
                  <a:pt x="12011" y="8030"/>
                </a:cubicBezTo>
                <a:lnTo>
                  <a:pt x="12011" y="8682"/>
                </a:lnTo>
                <a:cubicBezTo>
                  <a:pt x="12011" y="8729"/>
                  <a:pt x="11987" y="8767"/>
                  <a:pt x="11959" y="8767"/>
                </a:cubicBezTo>
                <a:lnTo>
                  <a:pt x="10874" y="8767"/>
                </a:lnTo>
                <a:cubicBezTo>
                  <a:pt x="10845" y="8767"/>
                  <a:pt x="10822" y="8729"/>
                  <a:pt x="10822" y="8682"/>
                </a:cubicBezTo>
                <a:lnTo>
                  <a:pt x="10822" y="8030"/>
                </a:lnTo>
                <a:cubicBezTo>
                  <a:pt x="10822" y="7983"/>
                  <a:pt x="10845" y="7945"/>
                  <a:pt x="10874" y="7945"/>
                </a:cubicBezTo>
                <a:close/>
                <a:moveTo>
                  <a:pt x="16605" y="9534"/>
                </a:moveTo>
                <a:cubicBezTo>
                  <a:pt x="16964" y="9534"/>
                  <a:pt x="17254" y="10010"/>
                  <a:pt x="17254" y="10600"/>
                </a:cubicBezTo>
                <a:cubicBezTo>
                  <a:pt x="17254" y="11190"/>
                  <a:pt x="16964" y="11669"/>
                  <a:pt x="16605" y="11669"/>
                </a:cubicBezTo>
                <a:cubicBezTo>
                  <a:pt x="16247" y="11669"/>
                  <a:pt x="15955" y="11190"/>
                  <a:pt x="15955" y="10600"/>
                </a:cubicBezTo>
                <a:cubicBezTo>
                  <a:pt x="15955" y="10010"/>
                  <a:pt x="16247" y="9534"/>
                  <a:pt x="16605" y="9534"/>
                </a:cubicBezTo>
                <a:close/>
              </a:path>
            </a:pathLst>
          </a:custGeom>
          <a:ln w="12700">
            <a:solidFill>
              <a:srgbClr val="FFFFFF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b="0">
                <a:solidFill>
                  <a:srgbClr val="000000"/>
                </a:solidFill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pic>
        <p:nvPicPr>
          <p:cNvPr id="401" name="icons-02.png" descr="icons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3685" y="1937699"/>
            <a:ext cx="756581" cy="1229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icons-03.png" descr="icons-0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3614" y="1909195"/>
            <a:ext cx="617672" cy="10574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Dtbezn3nNUxytg04OWAGWiiD4NKu1Awd1YT0a3dGe94AJR.jpg" descr="Dtbezn3nNUxytg04OWAGWiiD4NKu1Awd1YT0a3dGe94AJR.jpg"/>
          <p:cNvPicPr>
            <a:picLocks noChangeAspect="1"/>
          </p:cNvPicPr>
          <p:nvPr/>
        </p:nvPicPr>
        <p:blipFill>
          <a:blip r:embed="rId4"/>
          <a:srcRect l="8398" t="526" r="11080" b="8306"/>
          <a:stretch>
            <a:fillRect/>
          </a:stretch>
        </p:blipFill>
        <p:spPr>
          <a:xfrm>
            <a:off x="737525" y="4373147"/>
            <a:ext cx="3451623" cy="2198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3" y="0"/>
                </a:moveTo>
                <a:cubicBezTo>
                  <a:pt x="503" y="0"/>
                  <a:pt x="398" y="1"/>
                  <a:pt x="291" y="55"/>
                </a:cubicBezTo>
                <a:cubicBezTo>
                  <a:pt x="171" y="123"/>
                  <a:pt x="78" y="269"/>
                  <a:pt x="35" y="456"/>
                </a:cubicBezTo>
                <a:cubicBezTo>
                  <a:pt x="0" y="627"/>
                  <a:pt x="0" y="787"/>
                  <a:pt x="0" y="1103"/>
                </a:cubicBezTo>
                <a:lnTo>
                  <a:pt x="0" y="20489"/>
                </a:lnTo>
                <a:cubicBezTo>
                  <a:pt x="0" y="20810"/>
                  <a:pt x="0" y="20973"/>
                  <a:pt x="35" y="21144"/>
                </a:cubicBezTo>
                <a:cubicBezTo>
                  <a:pt x="78" y="21331"/>
                  <a:pt x="171" y="21477"/>
                  <a:pt x="291" y="21545"/>
                </a:cubicBezTo>
                <a:cubicBezTo>
                  <a:pt x="399" y="21600"/>
                  <a:pt x="501" y="21600"/>
                  <a:pt x="703" y="21600"/>
                </a:cubicBezTo>
                <a:lnTo>
                  <a:pt x="20892" y="21600"/>
                </a:lnTo>
                <a:cubicBezTo>
                  <a:pt x="21097" y="21600"/>
                  <a:pt x="21201" y="21600"/>
                  <a:pt x="21309" y="21545"/>
                </a:cubicBezTo>
                <a:cubicBezTo>
                  <a:pt x="21429" y="21477"/>
                  <a:pt x="21522" y="21331"/>
                  <a:pt x="21565" y="21144"/>
                </a:cubicBezTo>
                <a:cubicBezTo>
                  <a:pt x="21600" y="20973"/>
                  <a:pt x="21600" y="20809"/>
                  <a:pt x="21600" y="20493"/>
                </a:cubicBezTo>
                <a:lnTo>
                  <a:pt x="21600" y="1111"/>
                </a:lnTo>
                <a:cubicBezTo>
                  <a:pt x="21600" y="790"/>
                  <a:pt x="21600" y="627"/>
                  <a:pt x="21565" y="456"/>
                </a:cubicBezTo>
                <a:cubicBezTo>
                  <a:pt x="21522" y="269"/>
                  <a:pt x="21429" y="123"/>
                  <a:pt x="21309" y="55"/>
                </a:cubicBezTo>
                <a:cubicBezTo>
                  <a:pt x="21201" y="0"/>
                  <a:pt x="21096" y="0"/>
                  <a:pt x="20895" y="0"/>
                </a:cubicBezTo>
                <a:lnTo>
                  <a:pt x="708" y="0"/>
                </a:lnTo>
                <a:lnTo>
                  <a:pt x="703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04" name="АССИСТЕНТЫ В СМАРТФОНАХ"/>
          <p:cNvSpPr txBox="1"/>
          <p:nvPr/>
        </p:nvSpPr>
        <p:spPr>
          <a:xfrm>
            <a:off x="5395124" y="1078707"/>
            <a:ext cx="3221733" cy="302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defTabSz="412740">
              <a:defRPr sz="14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Ассистенты в смартфонах</a:t>
            </a:r>
          </a:p>
        </p:txBody>
      </p:sp>
      <p:sp>
        <p:nvSpPr>
          <p:cNvPr id="405" name="УМНЫЕ КОЛОНКИ"/>
          <p:cNvSpPr txBox="1"/>
          <p:nvPr/>
        </p:nvSpPr>
        <p:spPr>
          <a:xfrm>
            <a:off x="868817" y="1078707"/>
            <a:ext cx="1749851" cy="302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defTabSz="412740">
              <a:defRPr sz="14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Умные колонки</a:t>
            </a:r>
          </a:p>
        </p:txBody>
      </p:sp>
      <p:sp>
        <p:nvSpPr>
          <p:cNvPr id="406" name="УМНЫЕ ЭКРАНЫ"/>
          <p:cNvSpPr txBox="1"/>
          <p:nvPr/>
        </p:nvSpPr>
        <p:spPr>
          <a:xfrm>
            <a:off x="3124486" y="1072653"/>
            <a:ext cx="2048039" cy="302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defTabSz="412740">
              <a:defRPr sz="14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Умные экраны</a:t>
            </a:r>
          </a:p>
        </p:txBody>
      </p:sp>
      <p:sp>
        <p:nvSpPr>
          <p:cNvPr id="407" name="АВТОМОБИЛИ"/>
          <p:cNvSpPr txBox="1"/>
          <p:nvPr/>
        </p:nvSpPr>
        <p:spPr>
          <a:xfrm>
            <a:off x="868817" y="1930909"/>
            <a:ext cx="1379771" cy="302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defTabSz="412740">
              <a:defRPr sz="14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Автомобили</a:t>
            </a:r>
          </a:p>
        </p:txBody>
      </p:sp>
      <p:sp>
        <p:nvSpPr>
          <p:cNvPr id="408" name="ТЕЛЕВИЗОРЫ"/>
          <p:cNvSpPr txBox="1"/>
          <p:nvPr/>
        </p:nvSpPr>
        <p:spPr>
          <a:xfrm>
            <a:off x="3124485" y="1927879"/>
            <a:ext cx="3221735" cy="302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defTabSz="412740">
              <a:defRPr sz="14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Телевизоры</a:t>
            </a:r>
          </a:p>
        </p:txBody>
      </p:sp>
      <p:sp>
        <p:nvSpPr>
          <p:cNvPr id="409" name="ЧАСЫ"/>
          <p:cNvSpPr txBox="1"/>
          <p:nvPr/>
        </p:nvSpPr>
        <p:spPr>
          <a:xfrm>
            <a:off x="3124485" y="2355498"/>
            <a:ext cx="3221735" cy="302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defTabSz="412740">
              <a:defRPr sz="14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Часы</a:t>
            </a:r>
          </a:p>
        </p:txBody>
      </p:sp>
      <p:sp>
        <p:nvSpPr>
          <p:cNvPr id="410" name="РОБОТЫ"/>
          <p:cNvSpPr txBox="1"/>
          <p:nvPr/>
        </p:nvSpPr>
        <p:spPr>
          <a:xfrm>
            <a:off x="868814" y="2357009"/>
            <a:ext cx="1457956" cy="302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defTabSz="412740">
              <a:defRPr sz="14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Роботы</a:t>
            </a:r>
          </a:p>
        </p:txBody>
      </p:sp>
      <p:sp>
        <p:nvSpPr>
          <p:cNvPr id="411" name="ИГРУШКИ, КОНСОЛИ"/>
          <p:cNvSpPr txBox="1"/>
          <p:nvPr/>
        </p:nvSpPr>
        <p:spPr>
          <a:xfrm>
            <a:off x="868817" y="2780317"/>
            <a:ext cx="2048039" cy="307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defTabSz="412740">
              <a:defRPr sz="14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Игрушки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, </a:t>
            </a:r>
            <a:r>
              <a:rPr kumimoji="0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консоли</a:t>
            </a: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,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VR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2" name="МЕССЕНДЖЕРЫ"/>
          <p:cNvSpPr txBox="1"/>
          <p:nvPr/>
        </p:nvSpPr>
        <p:spPr>
          <a:xfrm>
            <a:off x="868817" y="1504809"/>
            <a:ext cx="2048039" cy="302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defTabSz="412740">
              <a:defRPr sz="14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Мессенджеры</a:t>
            </a:r>
          </a:p>
        </p:txBody>
      </p:sp>
      <p:sp>
        <p:nvSpPr>
          <p:cNvPr id="413" name="WEB-ЧАТЫ"/>
          <p:cNvSpPr txBox="1"/>
          <p:nvPr/>
        </p:nvSpPr>
        <p:spPr>
          <a:xfrm>
            <a:off x="5395124" y="1504809"/>
            <a:ext cx="3221733" cy="302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defTabSz="412740">
              <a:defRPr sz="14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Web-чаты</a:t>
            </a:r>
          </a:p>
        </p:txBody>
      </p:sp>
      <p:sp>
        <p:nvSpPr>
          <p:cNvPr id="414" name="PC И БРАУЗЕРЫ"/>
          <p:cNvSpPr txBox="1"/>
          <p:nvPr/>
        </p:nvSpPr>
        <p:spPr>
          <a:xfrm>
            <a:off x="5395124" y="2357009"/>
            <a:ext cx="3221733" cy="302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defTabSz="412740">
              <a:defRPr sz="14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РС и браузеры</a:t>
            </a:r>
          </a:p>
        </p:txBody>
      </p:sp>
      <p:sp>
        <p:nvSpPr>
          <p:cNvPr id="415" name="E-MAIL"/>
          <p:cNvSpPr txBox="1"/>
          <p:nvPr/>
        </p:nvSpPr>
        <p:spPr>
          <a:xfrm>
            <a:off x="5395124" y="1930909"/>
            <a:ext cx="3221732" cy="302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defTabSz="412740">
              <a:defRPr sz="14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E-mail</a:t>
            </a:r>
          </a:p>
        </p:txBody>
      </p:sp>
      <p:sp>
        <p:nvSpPr>
          <p:cNvPr id="416" name="ТЕЛЕФОННЫЙ КАНАЛ"/>
          <p:cNvSpPr txBox="1"/>
          <p:nvPr/>
        </p:nvSpPr>
        <p:spPr>
          <a:xfrm>
            <a:off x="3124487" y="1500268"/>
            <a:ext cx="2445046" cy="302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defTabSz="412740">
              <a:defRPr sz="14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Телефонный канал</a:t>
            </a:r>
          </a:p>
        </p:txBody>
      </p:sp>
      <p:sp>
        <p:nvSpPr>
          <p:cNvPr id="417" name="СОЦСЕТИ"/>
          <p:cNvSpPr txBox="1"/>
          <p:nvPr/>
        </p:nvSpPr>
        <p:spPr>
          <a:xfrm>
            <a:off x="3124485" y="2783113"/>
            <a:ext cx="3221735" cy="302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defTabSz="412740">
              <a:defRPr sz="14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Соцсети</a:t>
            </a:r>
          </a:p>
        </p:txBody>
      </p:sp>
      <p:sp>
        <p:nvSpPr>
          <p:cNvPr id="418" name="КИОСКИ"/>
          <p:cNvSpPr txBox="1"/>
          <p:nvPr/>
        </p:nvSpPr>
        <p:spPr>
          <a:xfrm>
            <a:off x="5395124" y="2783113"/>
            <a:ext cx="3221732" cy="302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defTabSz="412740">
              <a:defRPr sz="14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Киоски</a:t>
            </a:r>
          </a:p>
        </p:txBody>
      </p:sp>
      <p:sp>
        <p:nvSpPr>
          <p:cNvPr id="419" name="Line"/>
          <p:cNvSpPr/>
          <p:nvPr/>
        </p:nvSpPr>
        <p:spPr>
          <a:xfrm flipV="1">
            <a:off x="2892412" y="972060"/>
            <a:ext cx="6" cy="2232322"/>
          </a:xfrm>
          <a:prstGeom prst="line">
            <a:avLst/>
          </a:prstGeom>
          <a:ln w="12700">
            <a:solidFill>
              <a:srgbClr val="24273E"/>
            </a:solidFill>
          </a:ln>
        </p:spPr>
        <p:txBody>
          <a:bodyPr lIns="45718" tIns="45718" rIns="45718" bIns="45718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420" name="Line"/>
          <p:cNvSpPr/>
          <p:nvPr/>
        </p:nvSpPr>
        <p:spPr>
          <a:xfrm flipV="1">
            <a:off x="5145230" y="980267"/>
            <a:ext cx="5" cy="2232322"/>
          </a:xfrm>
          <a:prstGeom prst="line">
            <a:avLst/>
          </a:prstGeom>
          <a:ln w="12700">
            <a:solidFill>
              <a:srgbClr val="24273E"/>
            </a:solidFill>
          </a:ln>
        </p:spPr>
        <p:txBody>
          <a:bodyPr lIns="45718" tIns="45718" rIns="45718" bIns="45718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grpSp>
        <p:nvGrpSpPr>
          <p:cNvPr id="425" name="Group"/>
          <p:cNvGrpSpPr/>
          <p:nvPr/>
        </p:nvGrpSpPr>
        <p:grpSpPr>
          <a:xfrm>
            <a:off x="4483659" y="4390812"/>
            <a:ext cx="3451538" cy="2232717"/>
            <a:chOff x="0" y="0"/>
            <a:chExt cx="3451536" cy="2232716"/>
          </a:xfrm>
        </p:grpSpPr>
        <p:pic>
          <p:nvPicPr>
            <p:cNvPr id="421" name="Dtbezn3nNUxytg04OWAGWiiD4NKu1Awd1YT0a3dGe94AJR.jpg" descr="Dtbezn3nNUxytg04OWAGWiiD4NKu1Awd1YT0a3dGe94AJR.jpg"/>
            <p:cNvPicPr>
              <a:picLocks noChangeAspect="1"/>
            </p:cNvPicPr>
            <p:nvPr/>
          </p:nvPicPr>
          <p:blipFill>
            <a:blip r:embed="rId5"/>
            <a:srcRect t="4415" b="32"/>
            <a:stretch>
              <a:fillRect/>
            </a:stretch>
          </p:blipFill>
          <p:spPr>
            <a:xfrm flipH="1">
              <a:off x="0" y="0"/>
              <a:ext cx="3451537" cy="2198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03" y="0"/>
                  </a:moveTo>
                  <a:cubicBezTo>
                    <a:pt x="503" y="0"/>
                    <a:pt x="398" y="1"/>
                    <a:pt x="291" y="55"/>
                  </a:cubicBezTo>
                  <a:cubicBezTo>
                    <a:pt x="171" y="123"/>
                    <a:pt x="78" y="269"/>
                    <a:pt x="35" y="456"/>
                  </a:cubicBezTo>
                  <a:cubicBezTo>
                    <a:pt x="0" y="627"/>
                    <a:pt x="0" y="787"/>
                    <a:pt x="0" y="1103"/>
                  </a:cubicBezTo>
                  <a:lnTo>
                    <a:pt x="0" y="20489"/>
                  </a:lnTo>
                  <a:cubicBezTo>
                    <a:pt x="0" y="20810"/>
                    <a:pt x="0" y="20973"/>
                    <a:pt x="35" y="21144"/>
                  </a:cubicBezTo>
                  <a:cubicBezTo>
                    <a:pt x="78" y="21331"/>
                    <a:pt x="171" y="21477"/>
                    <a:pt x="291" y="21545"/>
                  </a:cubicBezTo>
                  <a:cubicBezTo>
                    <a:pt x="399" y="21600"/>
                    <a:pt x="501" y="21600"/>
                    <a:pt x="703" y="21600"/>
                  </a:cubicBezTo>
                  <a:lnTo>
                    <a:pt x="20892" y="21600"/>
                  </a:lnTo>
                  <a:cubicBezTo>
                    <a:pt x="21097" y="21600"/>
                    <a:pt x="21201" y="21600"/>
                    <a:pt x="21309" y="21545"/>
                  </a:cubicBezTo>
                  <a:cubicBezTo>
                    <a:pt x="21429" y="21477"/>
                    <a:pt x="21522" y="21331"/>
                    <a:pt x="21565" y="21144"/>
                  </a:cubicBezTo>
                  <a:cubicBezTo>
                    <a:pt x="21600" y="20973"/>
                    <a:pt x="21600" y="20809"/>
                    <a:pt x="21600" y="20493"/>
                  </a:cubicBezTo>
                  <a:lnTo>
                    <a:pt x="21600" y="1111"/>
                  </a:lnTo>
                  <a:cubicBezTo>
                    <a:pt x="21600" y="790"/>
                    <a:pt x="21600" y="627"/>
                    <a:pt x="21565" y="456"/>
                  </a:cubicBezTo>
                  <a:cubicBezTo>
                    <a:pt x="21522" y="269"/>
                    <a:pt x="21429" y="123"/>
                    <a:pt x="21309" y="55"/>
                  </a:cubicBezTo>
                  <a:cubicBezTo>
                    <a:pt x="21201" y="0"/>
                    <a:pt x="21096" y="0"/>
                    <a:pt x="20895" y="0"/>
                  </a:cubicBezTo>
                  <a:lnTo>
                    <a:pt x="708" y="0"/>
                  </a:lnTo>
                  <a:lnTo>
                    <a:pt x="703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grpSp>
          <p:nvGrpSpPr>
            <p:cNvPr id="424" name="Group 2"/>
            <p:cNvGrpSpPr/>
            <p:nvPr/>
          </p:nvGrpSpPr>
          <p:grpSpPr>
            <a:xfrm>
              <a:off x="96078" y="1342746"/>
              <a:ext cx="779401" cy="889971"/>
              <a:chOff x="-1" y="0"/>
              <a:chExt cx="779400" cy="889970"/>
            </a:xfrm>
          </p:grpSpPr>
          <p:pic>
            <p:nvPicPr>
              <p:cNvPr id="422" name="Picture 4" descr="Picture 4"/>
              <p:cNvPicPr>
                <a:picLocks noChangeAspect="1"/>
              </p:cNvPicPr>
              <p:nvPr/>
            </p:nvPicPr>
            <p:blipFill>
              <a:blip r:embed="rId6"/>
              <a:srcRect l="49641" b="8424"/>
              <a:stretch>
                <a:fillRect/>
              </a:stretch>
            </p:blipFill>
            <p:spPr>
              <a:xfrm flipH="1">
                <a:off x="143100" y="99082"/>
                <a:ext cx="636300" cy="79088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23" name="Picture 5" descr="Picture 5"/>
              <p:cNvPicPr>
                <a:picLocks noChangeAspect="1"/>
              </p:cNvPicPr>
              <p:nvPr/>
            </p:nvPicPr>
            <p:blipFill>
              <a:blip r:embed="rId6"/>
              <a:srcRect r="53836" b="8423"/>
              <a:stretch>
                <a:fillRect/>
              </a:stretch>
            </p:blipFill>
            <p:spPr>
              <a:xfrm flipH="1">
                <a:off x="-2" y="-1"/>
                <a:ext cx="624979" cy="8473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426" name="Rectangle 9"/>
          <p:cNvSpPr txBox="1"/>
          <p:nvPr/>
        </p:nvSpPr>
        <p:spPr>
          <a:xfrm>
            <a:off x="1168974" y="342010"/>
            <a:ext cx="5092094" cy="339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457189">
              <a:lnSpc>
                <a:spcPct val="120000"/>
              </a:lnSpc>
              <a:defRPr sz="1700" b="0" spc="21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0" u="none" strike="noStrike" kern="0" cap="none" spc="2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Каналы коммуникаций для разговорного AI</a:t>
            </a:r>
          </a:p>
        </p:txBody>
      </p:sp>
      <p:sp>
        <p:nvSpPr>
          <p:cNvPr id="427" name="World"/>
          <p:cNvSpPr/>
          <p:nvPr/>
        </p:nvSpPr>
        <p:spPr>
          <a:xfrm>
            <a:off x="691337" y="310250"/>
            <a:ext cx="394461" cy="394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55" y="0"/>
                  <a:pt x="21600" y="4845"/>
                  <a:pt x="21600" y="10800"/>
                </a:cubicBezTo>
                <a:cubicBezTo>
                  <a:pt x="21600" y="16755"/>
                  <a:pt x="16755" y="21600"/>
                  <a:pt x="10800" y="21600"/>
                </a:cubicBezTo>
                <a:cubicBezTo>
                  <a:pt x="4845" y="21600"/>
                  <a:pt x="0" y="16755"/>
                  <a:pt x="0" y="10800"/>
                </a:cubicBezTo>
                <a:cubicBezTo>
                  <a:pt x="0" y="4845"/>
                  <a:pt x="4845" y="0"/>
                  <a:pt x="10800" y="0"/>
                </a:cubicBezTo>
                <a:close/>
                <a:moveTo>
                  <a:pt x="9607" y="938"/>
                </a:moveTo>
                <a:cubicBezTo>
                  <a:pt x="7478" y="1194"/>
                  <a:pt x="5556" y="2125"/>
                  <a:pt x="4058" y="3512"/>
                </a:cubicBezTo>
                <a:cubicBezTo>
                  <a:pt x="4702" y="4108"/>
                  <a:pt x="5412" y="4611"/>
                  <a:pt x="6171" y="5012"/>
                </a:cubicBezTo>
                <a:cubicBezTo>
                  <a:pt x="6257" y="4850"/>
                  <a:pt x="6345" y="4689"/>
                  <a:pt x="6438" y="4531"/>
                </a:cubicBezTo>
                <a:cubicBezTo>
                  <a:pt x="7253" y="3140"/>
                  <a:pt x="8333" y="1918"/>
                  <a:pt x="9607" y="938"/>
                </a:cubicBezTo>
                <a:close/>
                <a:moveTo>
                  <a:pt x="12040" y="943"/>
                </a:moveTo>
                <a:cubicBezTo>
                  <a:pt x="13311" y="1922"/>
                  <a:pt x="14389" y="3142"/>
                  <a:pt x="15203" y="4531"/>
                </a:cubicBezTo>
                <a:cubicBezTo>
                  <a:pt x="15292" y="4684"/>
                  <a:pt x="15378" y="4839"/>
                  <a:pt x="15461" y="4995"/>
                </a:cubicBezTo>
                <a:cubicBezTo>
                  <a:pt x="16208" y="4597"/>
                  <a:pt x="16907" y="4100"/>
                  <a:pt x="17542" y="3512"/>
                </a:cubicBezTo>
                <a:cubicBezTo>
                  <a:pt x="16055" y="2136"/>
                  <a:pt x="14150" y="1207"/>
                  <a:pt x="12040" y="943"/>
                </a:cubicBezTo>
                <a:close/>
                <a:moveTo>
                  <a:pt x="11234" y="1421"/>
                </a:moveTo>
                <a:lnTo>
                  <a:pt x="11234" y="6141"/>
                </a:lnTo>
                <a:cubicBezTo>
                  <a:pt x="12435" y="6090"/>
                  <a:pt x="13598" y="5827"/>
                  <a:pt x="14680" y="5368"/>
                </a:cubicBezTo>
                <a:cubicBezTo>
                  <a:pt x="14608" y="5234"/>
                  <a:pt x="14534" y="5100"/>
                  <a:pt x="14457" y="4968"/>
                </a:cubicBezTo>
                <a:cubicBezTo>
                  <a:pt x="13640" y="3575"/>
                  <a:pt x="12538" y="2365"/>
                  <a:pt x="11234" y="1421"/>
                </a:cubicBezTo>
                <a:close/>
                <a:moveTo>
                  <a:pt x="10366" y="1451"/>
                </a:moveTo>
                <a:cubicBezTo>
                  <a:pt x="9080" y="2391"/>
                  <a:pt x="7993" y="3589"/>
                  <a:pt x="7185" y="4968"/>
                </a:cubicBezTo>
                <a:cubicBezTo>
                  <a:pt x="7105" y="5104"/>
                  <a:pt x="7028" y="5244"/>
                  <a:pt x="6954" y="5383"/>
                </a:cubicBezTo>
                <a:cubicBezTo>
                  <a:pt x="8026" y="5833"/>
                  <a:pt x="9176" y="6090"/>
                  <a:pt x="10366" y="6141"/>
                </a:cubicBezTo>
                <a:lnTo>
                  <a:pt x="10366" y="1451"/>
                </a:lnTo>
                <a:close/>
                <a:moveTo>
                  <a:pt x="18152" y="4128"/>
                </a:moveTo>
                <a:cubicBezTo>
                  <a:pt x="17448" y="4783"/>
                  <a:pt x="16672" y="5335"/>
                  <a:pt x="15841" y="5775"/>
                </a:cubicBezTo>
                <a:cubicBezTo>
                  <a:pt x="16480" y="7219"/>
                  <a:pt x="16841" y="8779"/>
                  <a:pt x="16899" y="10368"/>
                </a:cubicBezTo>
                <a:lnTo>
                  <a:pt x="20724" y="10368"/>
                </a:lnTo>
                <a:cubicBezTo>
                  <a:pt x="20621" y="7972"/>
                  <a:pt x="19665" y="5793"/>
                  <a:pt x="18152" y="4128"/>
                </a:cubicBezTo>
                <a:close/>
                <a:moveTo>
                  <a:pt x="3448" y="4128"/>
                </a:moveTo>
                <a:cubicBezTo>
                  <a:pt x="1935" y="5793"/>
                  <a:pt x="979" y="7972"/>
                  <a:pt x="876" y="10368"/>
                </a:cubicBezTo>
                <a:lnTo>
                  <a:pt x="4742" y="10368"/>
                </a:lnTo>
                <a:cubicBezTo>
                  <a:pt x="4800" y="8785"/>
                  <a:pt x="5159" y="7231"/>
                  <a:pt x="5793" y="5792"/>
                </a:cubicBezTo>
                <a:cubicBezTo>
                  <a:pt x="4950" y="5349"/>
                  <a:pt x="4161" y="4792"/>
                  <a:pt x="3448" y="4128"/>
                </a:cubicBezTo>
                <a:close/>
                <a:moveTo>
                  <a:pt x="15059" y="6148"/>
                </a:moveTo>
                <a:cubicBezTo>
                  <a:pt x="13861" y="6662"/>
                  <a:pt x="12569" y="6956"/>
                  <a:pt x="11234" y="7008"/>
                </a:cubicBezTo>
                <a:lnTo>
                  <a:pt x="11234" y="10368"/>
                </a:lnTo>
                <a:lnTo>
                  <a:pt x="16031" y="10368"/>
                </a:lnTo>
                <a:cubicBezTo>
                  <a:pt x="15974" y="8908"/>
                  <a:pt x="15644" y="7475"/>
                  <a:pt x="15059" y="6148"/>
                </a:cubicBezTo>
                <a:close/>
                <a:moveTo>
                  <a:pt x="6576" y="6163"/>
                </a:moveTo>
                <a:cubicBezTo>
                  <a:pt x="5996" y="7486"/>
                  <a:pt x="5666" y="8914"/>
                  <a:pt x="5609" y="10368"/>
                </a:cubicBezTo>
                <a:lnTo>
                  <a:pt x="10366" y="10368"/>
                </a:lnTo>
                <a:lnTo>
                  <a:pt x="10366" y="7008"/>
                </a:lnTo>
                <a:cubicBezTo>
                  <a:pt x="9043" y="6956"/>
                  <a:pt x="7765" y="6668"/>
                  <a:pt x="6576" y="6163"/>
                </a:cubicBezTo>
                <a:close/>
                <a:moveTo>
                  <a:pt x="20724" y="11234"/>
                </a:moveTo>
                <a:lnTo>
                  <a:pt x="16900" y="11234"/>
                </a:lnTo>
                <a:cubicBezTo>
                  <a:pt x="16847" y="12849"/>
                  <a:pt x="16481" y="14437"/>
                  <a:pt x="15827" y="15903"/>
                </a:cubicBezTo>
                <a:cubicBezTo>
                  <a:pt x="16647" y="16335"/>
                  <a:pt x="17415" y="16876"/>
                  <a:pt x="18112" y="17518"/>
                </a:cubicBezTo>
                <a:cubicBezTo>
                  <a:pt x="19648" y="15847"/>
                  <a:pt x="20620" y="13652"/>
                  <a:pt x="20724" y="11234"/>
                </a:cubicBezTo>
                <a:close/>
                <a:moveTo>
                  <a:pt x="16033" y="11234"/>
                </a:moveTo>
                <a:lnTo>
                  <a:pt x="11234" y="11234"/>
                </a:lnTo>
                <a:lnTo>
                  <a:pt x="11234" y="14676"/>
                </a:lnTo>
                <a:cubicBezTo>
                  <a:pt x="12564" y="14728"/>
                  <a:pt x="13851" y="15021"/>
                  <a:pt x="15046" y="15532"/>
                </a:cubicBezTo>
                <a:cubicBezTo>
                  <a:pt x="15645" y="14182"/>
                  <a:pt x="15981" y="12720"/>
                  <a:pt x="16033" y="11234"/>
                </a:cubicBezTo>
                <a:close/>
                <a:moveTo>
                  <a:pt x="10366" y="11234"/>
                </a:moveTo>
                <a:lnTo>
                  <a:pt x="5608" y="11234"/>
                </a:lnTo>
                <a:cubicBezTo>
                  <a:pt x="5660" y="12714"/>
                  <a:pt x="5995" y="14169"/>
                  <a:pt x="6590" y="15515"/>
                </a:cubicBezTo>
                <a:cubicBezTo>
                  <a:pt x="7775" y="15013"/>
                  <a:pt x="9048" y="14728"/>
                  <a:pt x="10366" y="14676"/>
                </a:cubicBezTo>
                <a:lnTo>
                  <a:pt x="10366" y="11234"/>
                </a:lnTo>
                <a:close/>
                <a:moveTo>
                  <a:pt x="4740" y="11234"/>
                </a:moveTo>
                <a:lnTo>
                  <a:pt x="876" y="11234"/>
                </a:lnTo>
                <a:cubicBezTo>
                  <a:pt x="980" y="13652"/>
                  <a:pt x="1952" y="15847"/>
                  <a:pt x="3488" y="17518"/>
                </a:cubicBezTo>
                <a:cubicBezTo>
                  <a:pt x="4194" y="16867"/>
                  <a:pt x="4973" y="16321"/>
                  <a:pt x="5805" y="15886"/>
                </a:cubicBezTo>
                <a:cubicBezTo>
                  <a:pt x="5156" y="14425"/>
                  <a:pt x="4793" y="12842"/>
                  <a:pt x="4740" y="11234"/>
                </a:cubicBezTo>
                <a:close/>
                <a:moveTo>
                  <a:pt x="11234" y="15544"/>
                </a:moveTo>
                <a:lnTo>
                  <a:pt x="11234" y="20226"/>
                </a:lnTo>
                <a:cubicBezTo>
                  <a:pt x="12574" y="19256"/>
                  <a:pt x="13701" y="18005"/>
                  <a:pt x="14523" y="16566"/>
                </a:cubicBezTo>
                <a:cubicBezTo>
                  <a:pt x="14571" y="16481"/>
                  <a:pt x="14618" y="16396"/>
                  <a:pt x="14664" y="16310"/>
                </a:cubicBezTo>
                <a:cubicBezTo>
                  <a:pt x="13587" y="15855"/>
                  <a:pt x="12430" y="15594"/>
                  <a:pt x="11234" y="15544"/>
                </a:cubicBezTo>
                <a:close/>
                <a:moveTo>
                  <a:pt x="10366" y="15544"/>
                </a:moveTo>
                <a:cubicBezTo>
                  <a:pt x="9182" y="15594"/>
                  <a:pt x="8037" y="15849"/>
                  <a:pt x="6969" y="16295"/>
                </a:cubicBezTo>
                <a:cubicBezTo>
                  <a:pt x="7018" y="16386"/>
                  <a:pt x="7068" y="16476"/>
                  <a:pt x="7120" y="16566"/>
                </a:cubicBezTo>
                <a:cubicBezTo>
                  <a:pt x="7933" y="17990"/>
                  <a:pt x="9044" y="19230"/>
                  <a:pt x="10366" y="20196"/>
                </a:cubicBezTo>
                <a:lnTo>
                  <a:pt x="10366" y="15544"/>
                </a:lnTo>
                <a:close/>
                <a:moveTo>
                  <a:pt x="6185" y="16666"/>
                </a:moveTo>
                <a:cubicBezTo>
                  <a:pt x="5438" y="17059"/>
                  <a:pt x="4739" y="17548"/>
                  <a:pt x="4102" y="18131"/>
                </a:cubicBezTo>
                <a:cubicBezTo>
                  <a:pt x="5577" y="19479"/>
                  <a:pt x="7457" y="20390"/>
                  <a:pt x="9538" y="20655"/>
                </a:cubicBezTo>
                <a:cubicBezTo>
                  <a:pt x="8257" y="19655"/>
                  <a:pt x="7174" y="18410"/>
                  <a:pt x="6367" y="16997"/>
                </a:cubicBezTo>
                <a:cubicBezTo>
                  <a:pt x="6305" y="16887"/>
                  <a:pt x="6244" y="16777"/>
                  <a:pt x="6185" y="16666"/>
                </a:cubicBezTo>
                <a:close/>
                <a:moveTo>
                  <a:pt x="15447" y="16683"/>
                </a:moveTo>
                <a:cubicBezTo>
                  <a:pt x="15391" y="16788"/>
                  <a:pt x="15333" y="16893"/>
                  <a:pt x="15274" y="16997"/>
                </a:cubicBezTo>
                <a:cubicBezTo>
                  <a:pt x="14468" y="18407"/>
                  <a:pt x="13388" y="19649"/>
                  <a:pt x="12111" y="20648"/>
                </a:cubicBezTo>
                <a:cubicBezTo>
                  <a:pt x="14172" y="20375"/>
                  <a:pt x="16035" y="19468"/>
                  <a:pt x="17498" y="18131"/>
                </a:cubicBezTo>
                <a:cubicBezTo>
                  <a:pt x="16870" y="17557"/>
                  <a:pt x="16182" y="17073"/>
                  <a:pt x="15447" y="1668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b="0">
                <a:solidFill>
                  <a:srgbClr val="000000"/>
                </a:solidFill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428" name="TextBox 13"/>
          <p:cNvSpPr txBox="1"/>
          <p:nvPr/>
        </p:nvSpPr>
        <p:spPr>
          <a:xfrm>
            <a:off x="643239" y="3287872"/>
            <a:ext cx="7188714" cy="901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189">
              <a:lnSpc>
                <a:spcPct val="120000"/>
              </a:lnSpc>
              <a:defRPr sz="2400" spc="31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0" cap="none" spc="31" normalizeH="0" baseline="0" noProof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Разговорные интерфейсы становятся неотъемлемой частью окружающего мира</a:t>
            </a:r>
          </a:p>
        </p:txBody>
      </p:sp>
      <p:pic>
        <p:nvPicPr>
          <p:cNvPr id="429" name="Dtbezn3nNUxytg04OWAGWiiD4NKu1Awd1YT0a3dGe94AJR.jpg" descr="Dtbezn3nNUxytg04OWAGWiiD4NKu1Awd1YT0a3dGe94AJR.jpg"/>
          <p:cNvPicPr>
            <a:picLocks noChangeAspect="1"/>
          </p:cNvPicPr>
          <p:nvPr/>
        </p:nvPicPr>
        <p:blipFill>
          <a:blip r:embed="rId7"/>
          <a:srcRect r="21501"/>
          <a:stretch>
            <a:fillRect/>
          </a:stretch>
        </p:blipFill>
        <p:spPr>
          <a:xfrm>
            <a:off x="8229708" y="4390487"/>
            <a:ext cx="3451623" cy="21985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3" y="0"/>
                </a:moveTo>
                <a:cubicBezTo>
                  <a:pt x="503" y="0"/>
                  <a:pt x="398" y="1"/>
                  <a:pt x="291" y="55"/>
                </a:cubicBezTo>
                <a:cubicBezTo>
                  <a:pt x="171" y="123"/>
                  <a:pt x="78" y="269"/>
                  <a:pt x="35" y="456"/>
                </a:cubicBezTo>
                <a:cubicBezTo>
                  <a:pt x="0" y="627"/>
                  <a:pt x="0" y="787"/>
                  <a:pt x="0" y="1103"/>
                </a:cubicBezTo>
                <a:lnTo>
                  <a:pt x="0" y="20489"/>
                </a:lnTo>
                <a:cubicBezTo>
                  <a:pt x="0" y="20810"/>
                  <a:pt x="0" y="20973"/>
                  <a:pt x="35" y="21144"/>
                </a:cubicBezTo>
                <a:cubicBezTo>
                  <a:pt x="78" y="21331"/>
                  <a:pt x="171" y="21477"/>
                  <a:pt x="291" y="21545"/>
                </a:cubicBezTo>
                <a:cubicBezTo>
                  <a:pt x="399" y="21600"/>
                  <a:pt x="501" y="21600"/>
                  <a:pt x="703" y="21600"/>
                </a:cubicBezTo>
                <a:lnTo>
                  <a:pt x="20892" y="21600"/>
                </a:lnTo>
                <a:cubicBezTo>
                  <a:pt x="21097" y="21600"/>
                  <a:pt x="21201" y="21600"/>
                  <a:pt x="21309" y="21545"/>
                </a:cubicBezTo>
                <a:cubicBezTo>
                  <a:pt x="21429" y="21477"/>
                  <a:pt x="21522" y="21331"/>
                  <a:pt x="21565" y="21144"/>
                </a:cubicBezTo>
                <a:cubicBezTo>
                  <a:pt x="21600" y="20973"/>
                  <a:pt x="21600" y="20809"/>
                  <a:pt x="21600" y="20493"/>
                </a:cubicBezTo>
                <a:lnTo>
                  <a:pt x="21600" y="1111"/>
                </a:lnTo>
                <a:cubicBezTo>
                  <a:pt x="21600" y="790"/>
                  <a:pt x="21600" y="627"/>
                  <a:pt x="21565" y="456"/>
                </a:cubicBezTo>
                <a:cubicBezTo>
                  <a:pt x="21522" y="269"/>
                  <a:pt x="21429" y="123"/>
                  <a:pt x="21309" y="55"/>
                </a:cubicBezTo>
                <a:cubicBezTo>
                  <a:pt x="21201" y="0"/>
                  <a:pt x="21096" y="0"/>
                  <a:pt x="20895" y="0"/>
                </a:cubicBezTo>
                <a:lnTo>
                  <a:pt x="703" y="0"/>
                </a:ln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24071232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4" name="facts.png" descr="facts.png"/>
          <p:cNvPicPr>
            <a:picLocks noChangeAspect="1"/>
          </p:cNvPicPr>
          <p:nvPr/>
        </p:nvPicPr>
        <p:blipFill>
          <a:blip r:embed="rId2"/>
          <a:srcRect l="73473" t="1418" r="1209" b="73218"/>
          <a:stretch>
            <a:fillRect/>
          </a:stretch>
        </p:blipFill>
        <p:spPr>
          <a:xfrm>
            <a:off x="8900736" y="1654252"/>
            <a:ext cx="2716313" cy="12908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5" name="facts.png" descr="facts.png"/>
          <p:cNvPicPr>
            <a:picLocks noChangeAspect="1"/>
          </p:cNvPicPr>
          <p:nvPr/>
        </p:nvPicPr>
        <p:blipFill>
          <a:blip r:embed="rId2"/>
          <a:srcRect l="38297" t="2594" r="28586" b="64228"/>
          <a:stretch>
            <a:fillRect/>
          </a:stretch>
        </p:blipFill>
        <p:spPr>
          <a:xfrm>
            <a:off x="6192213" y="4562376"/>
            <a:ext cx="2703612" cy="1457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6" name="facts.png" descr="facts.png"/>
          <p:cNvPicPr>
            <a:picLocks noChangeAspect="1"/>
          </p:cNvPicPr>
          <p:nvPr/>
        </p:nvPicPr>
        <p:blipFill>
          <a:blip r:embed="rId2"/>
          <a:srcRect l="156" r="66956" b="67059"/>
          <a:stretch>
            <a:fillRect/>
          </a:stretch>
        </p:blipFill>
        <p:spPr>
          <a:xfrm>
            <a:off x="3486001" y="3112360"/>
            <a:ext cx="2684910" cy="1446825"/>
          </a:xfrm>
          <a:prstGeom prst="rect">
            <a:avLst/>
          </a:prstGeom>
          <a:ln w="12700">
            <a:miter lim="400000"/>
          </a:ln>
        </p:spPr>
      </p:pic>
      <p:sp>
        <p:nvSpPr>
          <p:cNvPr id="2047" name="Овал 13"/>
          <p:cNvSpPr/>
          <p:nvPr/>
        </p:nvSpPr>
        <p:spPr>
          <a:xfrm>
            <a:off x="10917019" y="417133"/>
            <a:ext cx="727949" cy="727949"/>
          </a:xfrm>
          <a:prstGeom prst="ellipse">
            <a:avLst/>
          </a:prstGeom>
          <a:ln w="38100">
            <a:solidFill>
              <a:srgbClr val="FFFFFF">
                <a:alpha val="23000"/>
              </a:srgbClr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>
                <a:latin typeface="+mj-lt"/>
                <a:ea typeface="+mj-ea"/>
                <a:cs typeface="+mj-cs"/>
                <a:sym typeface="Helvetica Neue Light"/>
              </a:defRPr>
            </a:pPr>
            <a:endParaRPr kumimoji="0" sz="27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48" name="TextBox 36"/>
          <p:cNvSpPr txBox="1"/>
          <p:nvPr/>
        </p:nvSpPr>
        <p:spPr>
          <a:xfrm>
            <a:off x="4803200" y="342488"/>
            <a:ext cx="5947074" cy="624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6798" tIns="46798" rIns="46798" bIns="46798">
            <a:spAutoFit/>
          </a:bodyPr>
          <a:lstStyle>
            <a:lvl1pPr>
              <a:lnSpc>
                <a:spcPts val="4900"/>
              </a:lnSpc>
              <a:defRPr sz="3000"/>
            </a:lvl1pPr>
          </a:lstStyle>
          <a:p>
            <a:pPr marL="0" marR="0" lvl="0" indent="0" algn="l" defTabSz="914400" rtl="0" eaLnBrk="1" fontAlgn="auto" latinLnBrk="0" hangingPunct="0">
              <a:lnSpc>
                <a:spcPts val="4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Свойства Ассистентов (что от них ожидают?)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2049" name="World"/>
          <p:cNvSpPr/>
          <p:nvPr/>
        </p:nvSpPr>
        <p:spPr>
          <a:xfrm>
            <a:off x="11083765" y="583878"/>
            <a:ext cx="394458" cy="394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55" y="0"/>
                  <a:pt x="21600" y="4845"/>
                  <a:pt x="21600" y="10800"/>
                </a:cubicBezTo>
                <a:cubicBezTo>
                  <a:pt x="21600" y="16755"/>
                  <a:pt x="16755" y="21600"/>
                  <a:pt x="10800" y="21600"/>
                </a:cubicBezTo>
                <a:cubicBezTo>
                  <a:pt x="4845" y="21600"/>
                  <a:pt x="0" y="16755"/>
                  <a:pt x="0" y="10800"/>
                </a:cubicBezTo>
                <a:cubicBezTo>
                  <a:pt x="0" y="4845"/>
                  <a:pt x="4845" y="0"/>
                  <a:pt x="10800" y="0"/>
                </a:cubicBezTo>
                <a:close/>
                <a:moveTo>
                  <a:pt x="9607" y="938"/>
                </a:moveTo>
                <a:cubicBezTo>
                  <a:pt x="7478" y="1194"/>
                  <a:pt x="5556" y="2125"/>
                  <a:pt x="4058" y="3512"/>
                </a:cubicBezTo>
                <a:cubicBezTo>
                  <a:pt x="4702" y="4108"/>
                  <a:pt x="5412" y="4611"/>
                  <a:pt x="6171" y="5012"/>
                </a:cubicBezTo>
                <a:cubicBezTo>
                  <a:pt x="6257" y="4850"/>
                  <a:pt x="6345" y="4689"/>
                  <a:pt x="6438" y="4531"/>
                </a:cubicBezTo>
                <a:cubicBezTo>
                  <a:pt x="7253" y="3140"/>
                  <a:pt x="8333" y="1918"/>
                  <a:pt x="9607" y="938"/>
                </a:cubicBezTo>
                <a:close/>
                <a:moveTo>
                  <a:pt x="12040" y="943"/>
                </a:moveTo>
                <a:cubicBezTo>
                  <a:pt x="13311" y="1922"/>
                  <a:pt x="14389" y="3142"/>
                  <a:pt x="15203" y="4531"/>
                </a:cubicBezTo>
                <a:cubicBezTo>
                  <a:pt x="15292" y="4684"/>
                  <a:pt x="15378" y="4839"/>
                  <a:pt x="15461" y="4995"/>
                </a:cubicBezTo>
                <a:cubicBezTo>
                  <a:pt x="16208" y="4597"/>
                  <a:pt x="16907" y="4100"/>
                  <a:pt x="17542" y="3512"/>
                </a:cubicBezTo>
                <a:cubicBezTo>
                  <a:pt x="16055" y="2136"/>
                  <a:pt x="14150" y="1207"/>
                  <a:pt x="12040" y="943"/>
                </a:cubicBezTo>
                <a:close/>
                <a:moveTo>
                  <a:pt x="11234" y="1421"/>
                </a:moveTo>
                <a:lnTo>
                  <a:pt x="11234" y="6141"/>
                </a:lnTo>
                <a:cubicBezTo>
                  <a:pt x="12435" y="6090"/>
                  <a:pt x="13598" y="5827"/>
                  <a:pt x="14680" y="5368"/>
                </a:cubicBezTo>
                <a:cubicBezTo>
                  <a:pt x="14608" y="5234"/>
                  <a:pt x="14534" y="5100"/>
                  <a:pt x="14457" y="4968"/>
                </a:cubicBezTo>
                <a:cubicBezTo>
                  <a:pt x="13640" y="3575"/>
                  <a:pt x="12538" y="2365"/>
                  <a:pt x="11234" y="1421"/>
                </a:cubicBezTo>
                <a:close/>
                <a:moveTo>
                  <a:pt x="10366" y="1451"/>
                </a:moveTo>
                <a:cubicBezTo>
                  <a:pt x="9080" y="2391"/>
                  <a:pt x="7993" y="3589"/>
                  <a:pt x="7185" y="4968"/>
                </a:cubicBezTo>
                <a:cubicBezTo>
                  <a:pt x="7105" y="5104"/>
                  <a:pt x="7028" y="5244"/>
                  <a:pt x="6954" y="5383"/>
                </a:cubicBezTo>
                <a:cubicBezTo>
                  <a:pt x="8026" y="5833"/>
                  <a:pt x="9176" y="6090"/>
                  <a:pt x="10366" y="6141"/>
                </a:cubicBezTo>
                <a:lnTo>
                  <a:pt x="10366" y="1451"/>
                </a:lnTo>
                <a:close/>
                <a:moveTo>
                  <a:pt x="18152" y="4128"/>
                </a:moveTo>
                <a:cubicBezTo>
                  <a:pt x="17448" y="4783"/>
                  <a:pt x="16672" y="5335"/>
                  <a:pt x="15841" y="5775"/>
                </a:cubicBezTo>
                <a:cubicBezTo>
                  <a:pt x="16480" y="7219"/>
                  <a:pt x="16841" y="8779"/>
                  <a:pt x="16899" y="10368"/>
                </a:cubicBezTo>
                <a:lnTo>
                  <a:pt x="20724" y="10368"/>
                </a:lnTo>
                <a:cubicBezTo>
                  <a:pt x="20621" y="7972"/>
                  <a:pt x="19665" y="5793"/>
                  <a:pt x="18152" y="4128"/>
                </a:cubicBezTo>
                <a:close/>
                <a:moveTo>
                  <a:pt x="3448" y="4128"/>
                </a:moveTo>
                <a:cubicBezTo>
                  <a:pt x="1935" y="5793"/>
                  <a:pt x="979" y="7972"/>
                  <a:pt x="876" y="10368"/>
                </a:cubicBezTo>
                <a:lnTo>
                  <a:pt x="4742" y="10368"/>
                </a:lnTo>
                <a:cubicBezTo>
                  <a:pt x="4800" y="8785"/>
                  <a:pt x="5159" y="7231"/>
                  <a:pt x="5793" y="5792"/>
                </a:cubicBezTo>
                <a:cubicBezTo>
                  <a:pt x="4950" y="5349"/>
                  <a:pt x="4161" y="4792"/>
                  <a:pt x="3448" y="4128"/>
                </a:cubicBezTo>
                <a:close/>
                <a:moveTo>
                  <a:pt x="15059" y="6148"/>
                </a:moveTo>
                <a:cubicBezTo>
                  <a:pt x="13861" y="6662"/>
                  <a:pt x="12569" y="6956"/>
                  <a:pt x="11234" y="7008"/>
                </a:cubicBezTo>
                <a:lnTo>
                  <a:pt x="11234" y="10368"/>
                </a:lnTo>
                <a:lnTo>
                  <a:pt x="16031" y="10368"/>
                </a:lnTo>
                <a:cubicBezTo>
                  <a:pt x="15974" y="8908"/>
                  <a:pt x="15644" y="7475"/>
                  <a:pt x="15059" y="6148"/>
                </a:cubicBezTo>
                <a:close/>
                <a:moveTo>
                  <a:pt x="6576" y="6163"/>
                </a:moveTo>
                <a:cubicBezTo>
                  <a:pt x="5996" y="7486"/>
                  <a:pt x="5666" y="8914"/>
                  <a:pt x="5609" y="10368"/>
                </a:cubicBezTo>
                <a:lnTo>
                  <a:pt x="10366" y="10368"/>
                </a:lnTo>
                <a:lnTo>
                  <a:pt x="10366" y="7008"/>
                </a:lnTo>
                <a:cubicBezTo>
                  <a:pt x="9043" y="6956"/>
                  <a:pt x="7765" y="6668"/>
                  <a:pt x="6576" y="6163"/>
                </a:cubicBezTo>
                <a:close/>
                <a:moveTo>
                  <a:pt x="20724" y="11234"/>
                </a:moveTo>
                <a:lnTo>
                  <a:pt x="16900" y="11234"/>
                </a:lnTo>
                <a:cubicBezTo>
                  <a:pt x="16847" y="12849"/>
                  <a:pt x="16481" y="14437"/>
                  <a:pt x="15827" y="15903"/>
                </a:cubicBezTo>
                <a:cubicBezTo>
                  <a:pt x="16647" y="16335"/>
                  <a:pt x="17415" y="16876"/>
                  <a:pt x="18112" y="17518"/>
                </a:cubicBezTo>
                <a:cubicBezTo>
                  <a:pt x="19648" y="15847"/>
                  <a:pt x="20620" y="13652"/>
                  <a:pt x="20724" y="11234"/>
                </a:cubicBezTo>
                <a:close/>
                <a:moveTo>
                  <a:pt x="16033" y="11234"/>
                </a:moveTo>
                <a:lnTo>
                  <a:pt x="11234" y="11234"/>
                </a:lnTo>
                <a:lnTo>
                  <a:pt x="11234" y="14676"/>
                </a:lnTo>
                <a:cubicBezTo>
                  <a:pt x="12564" y="14728"/>
                  <a:pt x="13851" y="15021"/>
                  <a:pt x="15046" y="15532"/>
                </a:cubicBezTo>
                <a:cubicBezTo>
                  <a:pt x="15645" y="14182"/>
                  <a:pt x="15981" y="12720"/>
                  <a:pt x="16033" y="11234"/>
                </a:cubicBezTo>
                <a:close/>
                <a:moveTo>
                  <a:pt x="10366" y="11234"/>
                </a:moveTo>
                <a:lnTo>
                  <a:pt x="5608" y="11234"/>
                </a:lnTo>
                <a:cubicBezTo>
                  <a:pt x="5660" y="12714"/>
                  <a:pt x="5995" y="14169"/>
                  <a:pt x="6590" y="15515"/>
                </a:cubicBezTo>
                <a:cubicBezTo>
                  <a:pt x="7775" y="15013"/>
                  <a:pt x="9048" y="14728"/>
                  <a:pt x="10366" y="14676"/>
                </a:cubicBezTo>
                <a:lnTo>
                  <a:pt x="10366" y="11234"/>
                </a:lnTo>
                <a:close/>
                <a:moveTo>
                  <a:pt x="4740" y="11234"/>
                </a:moveTo>
                <a:lnTo>
                  <a:pt x="876" y="11234"/>
                </a:lnTo>
                <a:cubicBezTo>
                  <a:pt x="980" y="13652"/>
                  <a:pt x="1952" y="15847"/>
                  <a:pt x="3488" y="17518"/>
                </a:cubicBezTo>
                <a:cubicBezTo>
                  <a:pt x="4194" y="16867"/>
                  <a:pt x="4973" y="16321"/>
                  <a:pt x="5805" y="15886"/>
                </a:cubicBezTo>
                <a:cubicBezTo>
                  <a:pt x="5156" y="14425"/>
                  <a:pt x="4793" y="12842"/>
                  <a:pt x="4740" y="11234"/>
                </a:cubicBezTo>
                <a:close/>
                <a:moveTo>
                  <a:pt x="11234" y="15544"/>
                </a:moveTo>
                <a:lnTo>
                  <a:pt x="11234" y="20226"/>
                </a:lnTo>
                <a:cubicBezTo>
                  <a:pt x="12574" y="19256"/>
                  <a:pt x="13701" y="18005"/>
                  <a:pt x="14523" y="16566"/>
                </a:cubicBezTo>
                <a:cubicBezTo>
                  <a:pt x="14571" y="16481"/>
                  <a:pt x="14618" y="16396"/>
                  <a:pt x="14664" y="16310"/>
                </a:cubicBezTo>
                <a:cubicBezTo>
                  <a:pt x="13587" y="15855"/>
                  <a:pt x="12430" y="15594"/>
                  <a:pt x="11234" y="15544"/>
                </a:cubicBezTo>
                <a:close/>
                <a:moveTo>
                  <a:pt x="10366" y="15544"/>
                </a:moveTo>
                <a:cubicBezTo>
                  <a:pt x="9182" y="15594"/>
                  <a:pt x="8037" y="15849"/>
                  <a:pt x="6969" y="16295"/>
                </a:cubicBezTo>
                <a:cubicBezTo>
                  <a:pt x="7018" y="16386"/>
                  <a:pt x="7068" y="16476"/>
                  <a:pt x="7120" y="16566"/>
                </a:cubicBezTo>
                <a:cubicBezTo>
                  <a:pt x="7933" y="17990"/>
                  <a:pt x="9044" y="19230"/>
                  <a:pt x="10366" y="20196"/>
                </a:cubicBezTo>
                <a:lnTo>
                  <a:pt x="10366" y="15544"/>
                </a:lnTo>
                <a:close/>
                <a:moveTo>
                  <a:pt x="6185" y="16666"/>
                </a:moveTo>
                <a:cubicBezTo>
                  <a:pt x="5438" y="17059"/>
                  <a:pt x="4739" y="17548"/>
                  <a:pt x="4102" y="18131"/>
                </a:cubicBezTo>
                <a:cubicBezTo>
                  <a:pt x="5577" y="19479"/>
                  <a:pt x="7457" y="20390"/>
                  <a:pt x="9538" y="20655"/>
                </a:cubicBezTo>
                <a:cubicBezTo>
                  <a:pt x="8257" y="19655"/>
                  <a:pt x="7174" y="18410"/>
                  <a:pt x="6367" y="16997"/>
                </a:cubicBezTo>
                <a:cubicBezTo>
                  <a:pt x="6305" y="16887"/>
                  <a:pt x="6244" y="16777"/>
                  <a:pt x="6185" y="16666"/>
                </a:cubicBezTo>
                <a:close/>
                <a:moveTo>
                  <a:pt x="15447" y="16683"/>
                </a:moveTo>
                <a:cubicBezTo>
                  <a:pt x="15391" y="16788"/>
                  <a:pt x="15333" y="16893"/>
                  <a:pt x="15274" y="16997"/>
                </a:cubicBezTo>
                <a:cubicBezTo>
                  <a:pt x="14468" y="18407"/>
                  <a:pt x="13388" y="19649"/>
                  <a:pt x="12111" y="20648"/>
                </a:cubicBezTo>
                <a:cubicBezTo>
                  <a:pt x="14172" y="20375"/>
                  <a:pt x="16035" y="19468"/>
                  <a:pt x="17498" y="18131"/>
                </a:cubicBezTo>
                <a:cubicBezTo>
                  <a:pt x="16870" y="17557"/>
                  <a:pt x="16182" y="17073"/>
                  <a:pt x="15447" y="1668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b="0">
                <a:solidFill>
                  <a:srgbClr val="000000"/>
                </a:solidFill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2051" name="Whatsapp Business, Apple Business Chat, FB-messenger, VK, Google RCS, автоматизированные телефонные обзвоны и push-нотификации – часть омниканальной коммуникационной стратегии компаний, размывающая sms-коммуникации (рынок объемом 15 млрд.р. в год)"/>
          <p:cNvSpPr txBox="1"/>
          <p:nvPr/>
        </p:nvSpPr>
        <p:spPr>
          <a:xfrm>
            <a:off x="982711" y="4961950"/>
            <a:ext cx="5197756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>
                <a:latin typeface="+mj-lt"/>
                <a:ea typeface="+mj-ea"/>
                <a:cs typeface="+mj-cs"/>
                <a:sym typeface="Helvetica Neue Light"/>
              </a:defRPr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 Light"/>
              </a:rPr>
              <a:t>Важнейшее свойство ассистента в том, что с его помощью некоторые задачи выполнять </a:t>
            </a:r>
            <a:r>
              <a:rPr kumimoji="0" lang="ru-RU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 Light"/>
              </a:rPr>
              <a:t>быстре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 Light"/>
              </a:rPr>
              <a:t>е и удобнее. Выключить свет в доме, отправить денежный перевод другу – меньше касаний и движений.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cs typeface="Arial" pitchFamily="34" charset="0"/>
              <a:sym typeface="Helvetica Neue Light"/>
            </a:endParaRPr>
          </a:p>
        </p:txBody>
      </p:sp>
      <p:sp>
        <p:nvSpPr>
          <p:cNvPr id="2052" name="Маруся, Марвин, Алиса – это не полный список новых ассистентов и устройств на российском рынке в 2020"/>
          <p:cNvSpPr txBox="1"/>
          <p:nvPr/>
        </p:nvSpPr>
        <p:spPr>
          <a:xfrm>
            <a:off x="6337641" y="2147791"/>
            <a:ext cx="2410383" cy="2257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Компании-операторы ассистентов постепенно доносят мысль, что умные помощники могут помочь в организации повседневных дел и реализовать потребности: заказать билеты, забронировать столик, вызвать такси, напомнить о планах и т.п.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cs typeface="Arial" pitchFamily="34" charset="0"/>
              <a:sym typeface="Helvetica Neue"/>
            </a:endParaRPr>
          </a:p>
        </p:txBody>
      </p:sp>
      <p:sp>
        <p:nvSpPr>
          <p:cNvPr id="2055" name="крупных компаний в РФ используют разговорный AI и чатботы 55% - для обслуживания клиентов, 50% - для операционных процессов. 76% - телеком, 60% - банки. (KPMG, 2019)."/>
          <p:cNvSpPr txBox="1"/>
          <p:nvPr/>
        </p:nvSpPr>
        <p:spPr>
          <a:xfrm>
            <a:off x="9039971" y="3534411"/>
            <a:ext cx="2568942" cy="2257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Простой разговор на отвлеченные темы – самый частый кейс использования. При этом, разработчики ставят задачу не быть скучным, развлечь, рассказать о своих умениях, улучшить настроение, развеселить, поддержать и даже предложить поиграть в игры или послушать музыку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cs typeface="Arial" pitchFamily="34" charset="0"/>
              <a:sym typeface="Helvetica Neue"/>
            </a:endParaRPr>
          </a:p>
        </p:txBody>
      </p:sp>
      <p:sp>
        <p:nvSpPr>
          <p:cNvPr id="2056" name="TextBox 13"/>
          <p:cNvSpPr txBox="1"/>
          <p:nvPr/>
        </p:nvSpPr>
        <p:spPr>
          <a:xfrm>
            <a:off x="946904" y="1881575"/>
            <a:ext cx="2315742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189">
              <a:lnSpc>
                <a:spcPct val="120000"/>
              </a:lnSpc>
              <a:defRPr sz="1600" spc="20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Интеллект («Ум»)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gradFill flip="none" rotWithShape="1">
                <a:gsLst>
                  <a:gs pos="654">
                    <a:srgbClr val="00FDFF"/>
                  </a:gs>
                  <a:gs pos="100000">
                    <a:srgbClr val="0096FF"/>
                  </a:gs>
                </a:gsLst>
                <a:lin ang="18000000" scaled="0"/>
              </a:gra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2057" name="Прямоугольник 14"/>
          <p:cNvSpPr txBox="1"/>
          <p:nvPr/>
        </p:nvSpPr>
        <p:spPr>
          <a:xfrm>
            <a:off x="970226" y="2268158"/>
            <a:ext cx="2315742" cy="2246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Потребителям доносят, что Ассистенты имеют сложный ИИ, постоянно учатся и становятся умнее. С каждым новым ассистентом начинают разговаривать, оценивают его «интеллектуальный уровень», сравнивают с другими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cs typeface="Arial" pitchFamily="34" charset="0"/>
              <a:sym typeface="Helvetica Neue"/>
            </a:endParaRPr>
          </a:p>
        </p:txBody>
      </p:sp>
      <p:sp>
        <p:nvSpPr>
          <p:cNvPr id="2058" name="Rectangle 5"/>
          <p:cNvSpPr/>
          <p:nvPr/>
        </p:nvSpPr>
        <p:spPr>
          <a:xfrm>
            <a:off x="756373" y="1655989"/>
            <a:ext cx="2715245" cy="2903195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latin typeface="+mj-lt"/>
                <a:ea typeface="+mj-ea"/>
                <a:cs typeface="+mj-cs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59" name="TextBox 13"/>
          <p:cNvSpPr txBox="1"/>
          <p:nvPr/>
        </p:nvSpPr>
        <p:spPr>
          <a:xfrm>
            <a:off x="972304" y="4616666"/>
            <a:ext cx="1219202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189">
              <a:lnSpc>
                <a:spcPct val="120000"/>
              </a:lnSpc>
              <a:defRPr sz="1600" spc="20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1" i="0" u="none" strike="noStrike" kern="0" cap="none" spc="20" normalizeH="0" baseline="0" noProof="0" dirty="0">
              <a:ln>
                <a:noFill/>
              </a:ln>
              <a:gradFill flip="none" rotWithShape="1">
                <a:gsLst>
                  <a:gs pos="654">
                    <a:srgbClr val="00FDFF"/>
                  </a:gs>
                  <a:gs pos="100000">
                    <a:srgbClr val="0096FF"/>
                  </a:gs>
                </a:gsLst>
                <a:lin ang="18000000" scaled="0"/>
              </a:gra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2064" name="Rectangle 5"/>
          <p:cNvSpPr/>
          <p:nvPr/>
        </p:nvSpPr>
        <p:spPr>
          <a:xfrm>
            <a:off x="756373" y="4574897"/>
            <a:ext cx="5424094" cy="1453849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latin typeface="+mj-lt"/>
                <a:ea typeface="+mj-ea"/>
                <a:cs typeface="+mj-cs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65" name="Rectangle 5"/>
          <p:cNvSpPr/>
          <p:nvPr/>
        </p:nvSpPr>
        <p:spPr>
          <a:xfrm>
            <a:off x="6187426" y="1659888"/>
            <a:ext cx="2715245" cy="2893319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latin typeface="+mj-lt"/>
                <a:ea typeface="+mj-ea"/>
                <a:cs typeface="+mj-cs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66" name="TextBox 13"/>
          <p:cNvSpPr txBox="1"/>
          <p:nvPr/>
        </p:nvSpPr>
        <p:spPr>
          <a:xfrm>
            <a:off x="9100147" y="3041781"/>
            <a:ext cx="2508766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457189">
              <a:lnSpc>
                <a:spcPct val="120000"/>
              </a:lnSpc>
              <a:defRPr sz="1600" spc="20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Развлечение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gradFill flip="none" rotWithShape="1">
                <a:gsLst>
                  <a:gs pos="654">
                    <a:srgbClr val="00FDFF"/>
                  </a:gs>
                  <a:gs pos="100000">
                    <a:srgbClr val="0096FF"/>
                  </a:gs>
                </a:gsLst>
                <a:lin ang="18000000" scaled="0"/>
              </a:gra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2067" name="Rectangle 5"/>
          <p:cNvSpPr/>
          <p:nvPr/>
        </p:nvSpPr>
        <p:spPr>
          <a:xfrm>
            <a:off x="8907571" y="3041781"/>
            <a:ext cx="2715244" cy="2973508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latin typeface="+mj-lt"/>
                <a:ea typeface="+mj-ea"/>
                <a:cs typeface="+mj-cs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70" name="Rectangle 5"/>
          <p:cNvSpPr/>
          <p:nvPr/>
        </p:nvSpPr>
        <p:spPr>
          <a:xfrm>
            <a:off x="3465550" y="1659888"/>
            <a:ext cx="2727945" cy="2916183"/>
          </a:xfrm>
          <a:prstGeom prst="rect">
            <a:avLst/>
          </a:prstGeom>
          <a:gradFill>
            <a:gsLst>
              <a:gs pos="14734">
                <a:srgbClr val="0DA9B7"/>
              </a:gs>
              <a:gs pos="100000">
                <a:srgbClr val="3C78CB">
                  <a:alpha val="0"/>
                </a:srgbClr>
              </a:gs>
            </a:gsLst>
            <a:lin ang="36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latin typeface="+mj-lt"/>
                <a:ea typeface="+mj-ea"/>
                <a:cs typeface="+mj-cs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71" name="Just AI ведет 3 проекта создания UX Ассистентов (ближайшая аналогия – «Олег» у Тинькофф) для банков и финтех компаний – они улучшают пользовательский опыт и дают новый удобный дополнительный интерфейс к услугам"/>
          <p:cNvSpPr txBox="1"/>
          <p:nvPr/>
        </p:nvSpPr>
        <p:spPr>
          <a:xfrm>
            <a:off x="3600333" y="2377465"/>
            <a:ext cx="2410383" cy="2041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У Ассистентов есть «личность», «характер», «легенда» и «голос». Они способны идеально доносить образ бренда, рассказывать о себе, имея достаточно времени для диалога с клиентом. «Алиса», «Олег» – очень удачные примеры.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cs typeface="Arial" pitchFamily="34" charset="0"/>
              <a:sym typeface="Helvetica Neue"/>
            </a:endParaRPr>
          </a:p>
        </p:txBody>
      </p:sp>
      <p:sp>
        <p:nvSpPr>
          <p:cNvPr id="31" name="TextBox 13"/>
          <p:cNvSpPr txBox="1"/>
          <p:nvPr/>
        </p:nvSpPr>
        <p:spPr>
          <a:xfrm>
            <a:off x="3649910" y="1679258"/>
            <a:ext cx="2432964" cy="693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457189">
              <a:lnSpc>
                <a:spcPct val="120000"/>
              </a:lnSpc>
              <a:defRPr sz="1600" spc="20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</a:defRPr>
            </a:lvl1pPr>
          </a:lstStyle>
          <a:p>
            <a:pPr marL="0" marR="0" lvl="0" indent="0" algn="r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Характер </a:t>
            </a:r>
          </a:p>
          <a:p>
            <a:pPr marL="0" marR="0" lvl="0" indent="0" algn="r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(или образ бренда)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gradFill flip="none" rotWithShape="1">
                <a:gsLst>
                  <a:gs pos="654">
                    <a:srgbClr val="00FDFF"/>
                  </a:gs>
                  <a:gs pos="100000">
                    <a:srgbClr val="0096FF"/>
                  </a:gs>
                </a:gsLst>
                <a:lin ang="18000000" scaled="0"/>
              </a:gra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32" name="TextBox 13"/>
          <p:cNvSpPr txBox="1"/>
          <p:nvPr/>
        </p:nvSpPr>
        <p:spPr>
          <a:xfrm>
            <a:off x="6296015" y="1810053"/>
            <a:ext cx="1558837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457189">
              <a:lnSpc>
                <a:spcPct val="120000"/>
              </a:lnSpc>
              <a:defRPr sz="1600" spc="20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Помощник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gradFill flip="none" rotWithShape="1">
                <a:gsLst>
                  <a:gs pos="654">
                    <a:srgbClr val="00FDFF"/>
                  </a:gs>
                  <a:gs pos="100000">
                    <a:srgbClr val="0096FF"/>
                  </a:gs>
                </a:gsLst>
                <a:lin ang="18000000" scaled="0"/>
              </a:gra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33" name="TextBox 13"/>
          <p:cNvSpPr txBox="1"/>
          <p:nvPr/>
        </p:nvSpPr>
        <p:spPr>
          <a:xfrm>
            <a:off x="970226" y="4578205"/>
            <a:ext cx="4158496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457189">
              <a:lnSpc>
                <a:spcPct val="120000"/>
              </a:lnSpc>
              <a:defRPr sz="1600" spc="20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Удобство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gradFill flip="none" rotWithShape="1">
                <a:gsLst>
                  <a:gs pos="654">
                    <a:srgbClr val="00FDFF"/>
                  </a:gs>
                  <a:gs pos="100000">
                    <a:srgbClr val="0096FF"/>
                  </a:gs>
                </a:gsLst>
                <a:lin ang="18000000" scaled="0"/>
              </a:gra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799446183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4" name="facts.png" descr="facts.png"/>
          <p:cNvPicPr>
            <a:picLocks noChangeAspect="1"/>
          </p:cNvPicPr>
          <p:nvPr/>
        </p:nvPicPr>
        <p:blipFill>
          <a:blip r:embed="rId2"/>
          <a:srcRect l="73473" t="1418" r="1209" b="73218"/>
          <a:stretch>
            <a:fillRect/>
          </a:stretch>
        </p:blipFill>
        <p:spPr>
          <a:xfrm>
            <a:off x="6205241" y="1654251"/>
            <a:ext cx="5411809" cy="1464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5" name="facts.png" descr="facts.png"/>
          <p:cNvPicPr>
            <a:picLocks noChangeAspect="1"/>
          </p:cNvPicPr>
          <p:nvPr/>
        </p:nvPicPr>
        <p:blipFill>
          <a:blip r:embed="rId2"/>
          <a:srcRect l="38297" t="2594" r="28586" b="64228"/>
          <a:stretch>
            <a:fillRect/>
          </a:stretch>
        </p:blipFill>
        <p:spPr>
          <a:xfrm>
            <a:off x="6192213" y="4562376"/>
            <a:ext cx="2703612" cy="1457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6" name="facts.png" descr="facts.png"/>
          <p:cNvPicPr>
            <a:picLocks noChangeAspect="1"/>
          </p:cNvPicPr>
          <p:nvPr/>
        </p:nvPicPr>
        <p:blipFill>
          <a:blip r:embed="rId2"/>
          <a:srcRect l="156" r="66956" b="67059"/>
          <a:stretch>
            <a:fillRect/>
          </a:stretch>
        </p:blipFill>
        <p:spPr>
          <a:xfrm>
            <a:off x="3486001" y="3112360"/>
            <a:ext cx="2684910" cy="1446825"/>
          </a:xfrm>
          <a:prstGeom prst="rect">
            <a:avLst/>
          </a:prstGeom>
          <a:ln w="12700">
            <a:miter lim="400000"/>
          </a:ln>
        </p:spPr>
      </p:pic>
      <p:sp>
        <p:nvSpPr>
          <p:cNvPr id="2047" name="Овал 13"/>
          <p:cNvSpPr/>
          <p:nvPr/>
        </p:nvSpPr>
        <p:spPr>
          <a:xfrm>
            <a:off x="10917019" y="417133"/>
            <a:ext cx="727949" cy="727949"/>
          </a:xfrm>
          <a:prstGeom prst="ellipse">
            <a:avLst/>
          </a:prstGeom>
          <a:ln w="38100">
            <a:solidFill>
              <a:srgbClr val="FFFFFF">
                <a:alpha val="23000"/>
              </a:srgbClr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>
                <a:latin typeface="+mj-lt"/>
                <a:ea typeface="+mj-ea"/>
                <a:cs typeface="+mj-cs"/>
                <a:sym typeface="Helvetica Neue Light"/>
              </a:defRPr>
            </a:pPr>
            <a:endParaRPr kumimoji="0" sz="27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48" name="TextBox 36"/>
          <p:cNvSpPr txBox="1"/>
          <p:nvPr/>
        </p:nvSpPr>
        <p:spPr>
          <a:xfrm>
            <a:off x="4245355" y="361386"/>
            <a:ext cx="6504919" cy="624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6798" tIns="46798" rIns="46798" bIns="46798">
            <a:spAutoFit/>
          </a:bodyPr>
          <a:lstStyle>
            <a:lvl1pPr>
              <a:lnSpc>
                <a:spcPts val="4900"/>
              </a:lnSpc>
              <a:defRPr sz="3000"/>
            </a:lvl1pPr>
          </a:lstStyle>
          <a:p>
            <a:pPr marL="0" marR="0" lvl="0" indent="0" algn="l" defTabSz="914400" rtl="0" eaLnBrk="1" fontAlgn="auto" latinLnBrk="0" hangingPunct="0">
              <a:lnSpc>
                <a:spcPts val="4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Краткий обзор стратегий построения ассистентов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2049" name="World"/>
          <p:cNvSpPr/>
          <p:nvPr/>
        </p:nvSpPr>
        <p:spPr>
          <a:xfrm>
            <a:off x="11083765" y="583878"/>
            <a:ext cx="394458" cy="394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55" y="0"/>
                  <a:pt x="21600" y="4845"/>
                  <a:pt x="21600" y="10800"/>
                </a:cubicBezTo>
                <a:cubicBezTo>
                  <a:pt x="21600" y="16755"/>
                  <a:pt x="16755" y="21600"/>
                  <a:pt x="10800" y="21600"/>
                </a:cubicBezTo>
                <a:cubicBezTo>
                  <a:pt x="4845" y="21600"/>
                  <a:pt x="0" y="16755"/>
                  <a:pt x="0" y="10800"/>
                </a:cubicBezTo>
                <a:cubicBezTo>
                  <a:pt x="0" y="4845"/>
                  <a:pt x="4845" y="0"/>
                  <a:pt x="10800" y="0"/>
                </a:cubicBezTo>
                <a:close/>
                <a:moveTo>
                  <a:pt x="9607" y="938"/>
                </a:moveTo>
                <a:cubicBezTo>
                  <a:pt x="7478" y="1194"/>
                  <a:pt x="5556" y="2125"/>
                  <a:pt x="4058" y="3512"/>
                </a:cubicBezTo>
                <a:cubicBezTo>
                  <a:pt x="4702" y="4108"/>
                  <a:pt x="5412" y="4611"/>
                  <a:pt x="6171" y="5012"/>
                </a:cubicBezTo>
                <a:cubicBezTo>
                  <a:pt x="6257" y="4850"/>
                  <a:pt x="6345" y="4689"/>
                  <a:pt x="6438" y="4531"/>
                </a:cubicBezTo>
                <a:cubicBezTo>
                  <a:pt x="7253" y="3140"/>
                  <a:pt x="8333" y="1918"/>
                  <a:pt x="9607" y="938"/>
                </a:cubicBezTo>
                <a:close/>
                <a:moveTo>
                  <a:pt x="12040" y="943"/>
                </a:moveTo>
                <a:cubicBezTo>
                  <a:pt x="13311" y="1922"/>
                  <a:pt x="14389" y="3142"/>
                  <a:pt x="15203" y="4531"/>
                </a:cubicBezTo>
                <a:cubicBezTo>
                  <a:pt x="15292" y="4684"/>
                  <a:pt x="15378" y="4839"/>
                  <a:pt x="15461" y="4995"/>
                </a:cubicBezTo>
                <a:cubicBezTo>
                  <a:pt x="16208" y="4597"/>
                  <a:pt x="16907" y="4100"/>
                  <a:pt x="17542" y="3512"/>
                </a:cubicBezTo>
                <a:cubicBezTo>
                  <a:pt x="16055" y="2136"/>
                  <a:pt x="14150" y="1207"/>
                  <a:pt x="12040" y="943"/>
                </a:cubicBezTo>
                <a:close/>
                <a:moveTo>
                  <a:pt x="11234" y="1421"/>
                </a:moveTo>
                <a:lnTo>
                  <a:pt x="11234" y="6141"/>
                </a:lnTo>
                <a:cubicBezTo>
                  <a:pt x="12435" y="6090"/>
                  <a:pt x="13598" y="5827"/>
                  <a:pt x="14680" y="5368"/>
                </a:cubicBezTo>
                <a:cubicBezTo>
                  <a:pt x="14608" y="5234"/>
                  <a:pt x="14534" y="5100"/>
                  <a:pt x="14457" y="4968"/>
                </a:cubicBezTo>
                <a:cubicBezTo>
                  <a:pt x="13640" y="3575"/>
                  <a:pt x="12538" y="2365"/>
                  <a:pt x="11234" y="1421"/>
                </a:cubicBezTo>
                <a:close/>
                <a:moveTo>
                  <a:pt x="10366" y="1451"/>
                </a:moveTo>
                <a:cubicBezTo>
                  <a:pt x="9080" y="2391"/>
                  <a:pt x="7993" y="3589"/>
                  <a:pt x="7185" y="4968"/>
                </a:cubicBezTo>
                <a:cubicBezTo>
                  <a:pt x="7105" y="5104"/>
                  <a:pt x="7028" y="5244"/>
                  <a:pt x="6954" y="5383"/>
                </a:cubicBezTo>
                <a:cubicBezTo>
                  <a:pt x="8026" y="5833"/>
                  <a:pt x="9176" y="6090"/>
                  <a:pt x="10366" y="6141"/>
                </a:cubicBezTo>
                <a:lnTo>
                  <a:pt x="10366" y="1451"/>
                </a:lnTo>
                <a:close/>
                <a:moveTo>
                  <a:pt x="18152" y="4128"/>
                </a:moveTo>
                <a:cubicBezTo>
                  <a:pt x="17448" y="4783"/>
                  <a:pt x="16672" y="5335"/>
                  <a:pt x="15841" y="5775"/>
                </a:cubicBezTo>
                <a:cubicBezTo>
                  <a:pt x="16480" y="7219"/>
                  <a:pt x="16841" y="8779"/>
                  <a:pt x="16899" y="10368"/>
                </a:cubicBezTo>
                <a:lnTo>
                  <a:pt x="20724" y="10368"/>
                </a:lnTo>
                <a:cubicBezTo>
                  <a:pt x="20621" y="7972"/>
                  <a:pt x="19665" y="5793"/>
                  <a:pt x="18152" y="4128"/>
                </a:cubicBezTo>
                <a:close/>
                <a:moveTo>
                  <a:pt x="3448" y="4128"/>
                </a:moveTo>
                <a:cubicBezTo>
                  <a:pt x="1935" y="5793"/>
                  <a:pt x="979" y="7972"/>
                  <a:pt x="876" y="10368"/>
                </a:cubicBezTo>
                <a:lnTo>
                  <a:pt x="4742" y="10368"/>
                </a:lnTo>
                <a:cubicBezTo>
                  <a:pt x="4800" y="8785"/>
                  <a:pt x="5159" y="7231"/>
                  <a:pt x="5793" y="5792"/>
                </a:cubicBezTo>
                <a:cubicBezTo>
                  <a:pt x="4950" y="5349"/>
                  <a:pt x="4161" y="4792"/>
                  <a:pt x="3448" y="4128"/>
                </a:cubicBezTo>
                <a:close/>
                <a:moveTo>
                  <a:pt x="15059" y="6148"/>
                </a:moveTo>
                <a:cubicBezTo>
                  <a:pt x="13861" y="6662"/>
                  <a:pt x="12569" y="6956"/>
                  <a:pt x="11234" y="7008"/>
                </a:cubicBezTo>
                <a:lnTo>
                  <a:pt x="11234" y="10368"/>
                </a:lnTo>
                <a:lnTo>
                  <a:pt x="16031" y="10368"/>
                </a:lnTo>
                <a:cubicBezTo>
                  <a:pt x="15974" y="8908"/>
                  <a:pt x="15644" y="7475"/>
                  <a:pt x="15059" y="6148"/>
                </a:cubicBezTo>
                <a:close/>
                <a:moveTo>
                  <a:pt x="6576" y="6163"/>
                </a:moveTo>
                <a:cubicBezTo>
                  <a:pt x="5996" y="7486"/>
                  <a:pt x="5666" y="8914"/>
                  <a:pt x="5609" y="10368"/>
                </a:cubicBezTo>
                <a:lnTo>
                  <a:pt x="10366" y="10368"/>
                </a:lnTo>
                <a:lnTo>
                  <a:pt x="10366" y="7008"/>
                </a:lnTo>
                <a:cubicBezTo>
                  <a:pt x="9043" y="6956"/>
                  <a:pt x="7765" y="6668"/>
                  <a:pt x="6576" y="6163"/>
                </a:cubicBezTo>
                <a:close/>
                <a:moveTo>
                  <a:pt x="20724" y="11234"/>
                </a:moveTo>
                <a:lnTo>
                  <a:pt x="16900" y="11234"/>
                </a:lnTo>
                <a:cubicBezTo>
                  <a:pt x="16847" y="12849"/>
                  <a:pt x="16481" y="14437"/>
                  <a:pt x="15827" y="15903"/>
                </a:cubicBezTo>
                <a:cubicBezTo>
                  <a:pt x="16647" y="16335"/>
                  <a:pt x="17415" y="16876"/>
                  <a:pt x="18112" y="17518"/>
                </a:cubicBezTo>
                <a:cubicBezTo>
                  <a:pt x="19648" y="15847"/>
                  <a:pt x="20620" y="13652"/>
                  <a:pt x="20724" y="11234"/>
                </a:cubicBezTo>
                <a:close/>
                <a:moveTo>
                  <a:pt x="16033" y="11234"/>
                </a:moveTo>
                <a:lnTo>
                  <a:pt x="11234" y="11234"/>
                </a:lnTo>
                <a:lnTo>
                  <a:pt x="11234" y="14676"/>
                </a:lnTo>
                <a:cubicBezTo>
                  <a:pt x="12564" y="14728"/>
                  <a:pt x="13851" y="15021"/>
                  <a:pt x="15046" y="15532"/>
                </a:cubicBezTo>
                <a:cubicBezTo>
                  <a:pt x="15645" y="14182"/>
                  <a:pt x="15981" y="12720"/>
                  <a:pt x="16033" y="11234"/>
                </a:cubicBezTo>
                <a:close/>
                <a:moveTo>
                  <a:pt x="10366" y="11234"/>
                </a:moveTo>
                <a:lnTo>
                  <a:pt x="5608" y="11234"/>
                </a:lnTo>
                <a:cubicBezTo>
                  <a:pt x="5660" y="12714"/>
                  <a:pt x="5995" y="14169"/>
                  <a:pt x="6590" y="15515"/>
                </a:cubicBezTo>
                <a:cubicBezTo>
                  <a:pt x="7775" y="15013"/>
                  <a:pt x="9048" y="14728"/>
                  <a:pt x="10366" y="14676"/>
                </a:cubicBezTo>
                <a:lnTo>
                  <a:pt x="10366" y="11234"/>
                </a:lnTo>
                <a:close/>
                <a:moveTo>
                  <a:pt x="4740" y="11234"/>
                </a:moveTo>
                <a:lnTo>
                  <a:pt x="876" y="11234"/>
                </a:lnTo>
                <a:cubicBezTo>
                  <a:pt x="980" y="13652"/>
                  <a:pt x="1952" y="15847"/>
                  <a:pt x="3488" y="17518"/>
                </a:cubicBezTo>
                <a:cubicBezTo>
                  <a:pt x="4194" y="16867"/>
                  <a:pt x="4973" y="16321"/>
                  <a:pt x="5805" y="15886"/>
                </a:cubicBezTo>
                <a:cubicBezTo>
                  <a:pt x="5156" y="14425"/>
                  <a:pt x="4793" y="12842"/>
                  <a:pt x="4740" y="11234"/>
                </a:cubicBezTo>
                <a:close/>
                <a:moveTo>
                  <a:pt x="11234" y="15544"/>
                </a:moveTo>
                <a:lnTo>
                  <a:pt x="11234" y="20226"/>
                </a:lnTo>
                <a:cubicBezTo>
                  <a:pt x="12574" y="19256"/>
                  <a:pt x="13701" y="18005"/>
                  <a:pt x="14523" y="16566"/>
                </a:cubicBezTo>
                <a:cubicBezTo>
                  <a:pt x="14571" y="16481"/>
                  <a:pt x="14618" y="16396"/>
                  <a:pt x="14664" y="16310"/>
                </a:cubicBezTo>
                <a:cubicBezTo>
                  <a:pt x="13587" y="15855"/>
                  <a:pt x="12430" y="15594"/>
                  <a:pt x="11234" y="15544"/>
                </a:cubicBezTo>
                <a:close/>
                <a:moveTo>
                  <a:pt x="10366" y="15544"/>
                </a:moveTo>
                <a:cubicBezTo>
                  <a:pt x="9182" y="15594"/>
                  <a:pt x="8037" y="15849"/>
                  <a:pt x="6969" y="16295"/>
                </a:cubicBezTo>
                <a:cubicBezTo>
                  <a:pt x="7018" y="16386"/>
                  <a:pt x="7068" y="16476"/>
                  <a:pt x="7120" y="16566"/>
                </a:cubicBezTo>
                <a:cubicBezTo>
                  <a:pt x="7933" y="17990"/>
                  <a:pt x="9044" y="19230"/>
                  <a:pt x="10366" y="20196"/>
                </a:cubicBezTo>
                <a:lnTo>
                  <a:pt x="10366" y="15544"/>
                </a:lnTo>
                <a:close/>
                <a:moveTo>
                  <a:pt x="6185" y="16666"/>
                </a:moveTo>
                <a:cubicBezTo>
                  <a:pt x="5438" y="17059"/>
                  <a:pt x="4739" y="17548"/>
                  <a:pt x="4102" y="18131"/>
                </a:cubicBezTo>
                <a:cubicBezTo>
                  <a:pt x="5577" y="19479"/>
                  <a:pt x="7457" y="20390"/>
                  <a:pt x="9538" y="20655"/>
                </a:cubicBezTo>
                <a:cubicBezTo>
                  <a:pt x="8257" y="19655"/>
                  <a:pt x="7174" y="18410"/>
                  <a:pt x="6367" y="16997"/>
                </a:cubicBezTo>
                <a:cubicBezTo>
                  <a:pt x="6305" y="16887"/>
                  <a:pt x="6244" y="16777"/>
                  <a:pt x="6185" y="16666"/>
                </a:cubicBezTo>
                <a:close/>
                <a:moveTo>
                  <a:pt x="15447" y="16683"/>
                </a:moveTo>
                <a:cubicBezTo>
                  <a:pt x="15391" y="16788"/>
                  <a:pt x="15333" y="16893"/>
                  <a:pt x="15274" y="16997"/>
                </a:cubicBezTo>
                <a:cubicBezTo>
                  <a:pt x="14468" y="18407"/>
                  <a:pt x="13388" y="19649"/>
                  <a:pt x="12111" y="20648"/>
                </a:cubicBezTo>
                <a:cubicBezTo>
                  <a:pt x="14172" y="20375"/>
                  <a:pt x="16035" y="19468"/>
                  <a:pt x="17498" y="18131"/>
                </a:cubicBezTo>
                <a:cubicBezTo>
                  <a:pt x="16870" y="17557"/>
                  <a:pt x="16182" y="17073"/>
                  <a:pt x="15447" y="1668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b="0">
                <a:solidFill>
                  <a:srgbClr val="000000"/>
                </a:solidFill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2053" name="умных колонок и умных экранов будет продано в России до конца 2021-го года"/>
          <p:cNvSpPr txBox="1"/>
          <p:nvPr/>
        </p:nvSpPr>
        <p:spPr>
          <a:xfrm>
            <a:off x="6332034" y="3504473"/>
            <a:ext cx="2322701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30000"/>
              </a:lnSpc>
              <a:defRPr sz="1100" b="0">
                <a:latin typeface="+mj-lt"/>
                <a:ea typeface="+mj-ea"/>
                <a:cs typeface="+mj-cs"/>
                <a:sym typeface="Helvetica Neue Light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 Light"/>
              </a:rPr>
              <a:t>Первый шаг – улучшение пользовательского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 Light"/>
              </a:rPr>
              <a:t>UX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 Light"/>
              </a:rPr>
              <a:t> и ускорение в приложении. Создание приятного образа. </a:t>
            </a:r>
          </a:p>
        </p:txBody>
      </p:sp>
      <p:sp>
        <p:nvSpPr>
          <p:cNvPr id="2054" name="входящих запросов к виртуальному CX оператору МТС обрабатывается без помощи людей"/>
          <p:cNvSpPr txBox="1"/>
          <p:nvPr/>
        </p:nvSpPr>
        <p:spPr>
          <a:xfrm>
            <a:off x="3629774" y="4896379"/>
            <a:ext cx="5369568" cy="1179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130000"/>
              </a:lnSpc>
              <a:defRPr sz="1100" b="0">
                <a:latin typeface="+mj-lt"/>
                <a:ea typeface="+mj-ea"/>
                <a:cs typeface="+mj-cs"/>
                <a:sym typeface="Helvetica Neue Light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 Light"/>
              </a:rPr>
              <a:t>Первый и лидирующий на сегодня ассистент. Связывает воедино пользовательский опыт во всей экосистеме Яндекса – «Навигатор», устройства «Станция», «Мини», Яндекс-браузер. Открытая экосистема сервисов, все новые и новые применения. </a:t>
            </a:r>
            <a:r>
              <a:rPr kumimoji="0" lang="ru-RU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 Light"/>
              </a:rPr>
              <a:t>Мультимодальность</a:t>
            </a: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 Light"/>
              </a:rPr>
              <a:t>. При этом осторожный и взвешенный рост.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cs typeface="Arial" pitchFamily="34" charset="0"/>
              <a:sym typeface="Helvetica Neue Light"/>
            </a:endParaRPr>
          </a:p>
        </p:txBody>
      </p:sp>
      <p:sp>
        <p:nvSpPr>
          <p:cNvPr id="2055" name="крупных компаний в РФ используют разговорный AI и чатботы 55% - для обслуживания клиентов, 50% - для операционных процессов. 76% - телеком, 60% - банки. (KPMG, 2019)."/>
          <p:cNvSpPr txBox="1"/>
          <p:nvPr/>
        </p:nvSpPr>
        <p:spPr>
          <a:xfrm>
            <a:off x="9053723" y="3519204"/>
            <a:ext cx="2453628" cy="2472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Нацелена на формирование нового канала доступа к экосистеме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Mail.ru </a:t>
            </a: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через </a:t>
            </a:r>
            <a:r>
              <a:rPr kumimoji="0" lang="ru-RU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у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стройства. Кроме «Капсула» планируются и партнерские устройства. Открывается экосистема для разработки. Первоначально делалась как «ответ Яндексу», но сегодня команда расширяется, формируются новые цели </a:t>
            </a:r>
          </a:p>
        </p:txBody>
      </p:sp>
      <p:sp>
        <p:nvSpPr>
          <p:cNvPr id="2056" name="TextBox 13"/>
          <p:cNvSpPr txBox="1"/>
          <p:nvPr/>
        </p:nvSpPr>
        <p:spPr>
          <a:xfrm>
            <a:off x="946904" y="1881575"/>
            <a:ext cx="2315742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189">
              <a:lnSpc>
                <a:spcPct val="120000"/>
              </a:lnSpc>
              <a:defRPr sz="1600" spc="20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Олег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gradFill flip="none" rotWithShape="1">
                <a:gsLst>
                  <a:gs pos="654">
                    <a:srgbClr val="00FDFF"/>
                  </a:gs>
                  <a:gs pos="100000">
                    <a:srgbClr val="0096FF"/>
                  </a:gs>
                </a:gsLst>
                <a:lin ang="18000000" scaled="0"/>
              </a:gra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2057" name="Прямоугольник 14"/>
          <p:cNvSpPr txBox="1"/>
          <p:nvPr/>
        </p:nvSpPr>
        <p:spPr>
          <a:xfrm>
            <a:off x="946904" y="2383199"/>
            <a:ext cx="2315742" cy="3323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Нацелен на формирование экосистемы вокруг потребителя и через «</a:t>
            </a:r>
            <a:r>
              <a:rPr kumimoji="0" lang="ru-RU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суперапп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». </a:t>
            </a: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Первый шаг – развлечения (характер, </a:t>
            </a:r>
            <a:r>
              <a:rPr kumimoji="0" lang="ru-RU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читчат</a:t>
            </a: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), второй – </a:t>
            </a:r>
            <a:r>
              <a:rPr kumimoji="0" lang="ru-RU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посведневная</a:t>
            </a: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 помощь («умный автоответчик»). Далее – автоматизация функций приложения, поддержка от банка и предоставление 3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thd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 party </a:t>
            </a: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сервисов от партнеров, а потом и малых бизнесов-клиентов.  </a:t>
            </a:r>
          </a:p>
        </p:txBody>
      </p:sp>
      <p:sp>
        <p:nvSpPr>
          <p:cNvPr id="2058" name="Rectangle 5"/>
          <p:cNvSpPr/>
          <p:nvPr/>
        </p:nvSpPr>
        <p:spPr>
          <a:xfrm>
            <a:off x="756373" y="1655989"/>
            <a:ext cx="2715245" cy="4372756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latin typeface="+mj-lt"/>
                <a:ea typeface="+mj-ea"/>
                <a:cs typeface="+mj-cs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59" name="TextBox 13"/>
          <p:cNvSpPr txBox="1"/>
          <p:nvPr/>
        </p:nvSpPr>
        <p:spPr>
          <a:xfrm>
            <a:off x="3629645" y="4605907"/>
            <a:ext cx="1219202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189">
              <a:lnSpc>
                <a:spcPct val="120000"/>
              </a:lnSpc>
              <a:defRPr sz="1600" spc="20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Алиса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gradFill flip="none" rotWithShape="1">
                <a:gsLst>
                  <a:gs pos="654">
                    <a:srgbClr val="00FDFF"/>
                  </a:gs>
                  <a:gs pos="100000">
                    <a:srgbClr val="0096FF"/>
                  </a:gs>
                </a:gsLst>
                <a:lin ang="18000000" scaled="0"/>
              </a:gra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2060" name="Rectangle 5"/>
          <p:cNvSpPr/>
          <p:nvPr/>
        </p:nvSpPr>
        <p:spPr>
          <a:xfrm>
            <a:off x="3471747" y="4574897"/>
            <a:ext cx="5424078" cy="1453848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latin typeface="+mj-lt"/>
                <a:ea typeface="+mj-ea"/>
                <a:cs typeface="+mj-cs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65" name="Rectangle 5"/>
          <p:cNvSpPr/>
          <p:nvPr/>
        </p:nvSpPr>
        <p:spPr>
          <a:xfrm>
            <a:off x="6187426" y="1659888"/>
            <a:ext cx="5429624" cy="1453849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latin typeface="+mj-lt"/>
                <a:ea typeface="+mj-ea"/>
                <a:cs typeface="+mj-cs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66" name="TextBox 13"/>
          <p:cNvSpPr txBox="1"/>
          <p:nvPr/>
        </p:nvSpPr>
        <p:spPr>
          <a:xfrm>
            <a:off x="9061335" y="3190541"/>
            <a:ext cx="1219202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189">
              <a:lnSpc>
                <a:spcPct val="120000"/>
              </a:lnSpc>
              <a:defRPr sz="1600" spc="20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Маруся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gradFill flip="none" rotWithShape="1">
                <a:gsLst>
                  <a:gs pos="654">
                    <a:srgbClr val="00FDFF"/>
                  </a:gs>
                  <a:gs pos="100000">
                    <a:srgbClr val="0096FF"/>
                  </a:gs>
                </a:gsLst>
                <a:lin ang="18000000" scaled="0"/>
              </a:gra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2067" name="Rectangle 5"/>
          <p:cNvSpPr/>
          <p:nvPr/>
        </p:nvSpPr>
        <p:spPr>
          <a:xfrm>
            <a:off x="8907571" y="3111805"/>
            <a:ext cx="2715244" cy="2903483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latin typeface="+mj-lt"/>
                <a:ea typeface="+mj-ea"/>
                <a:cs typeface="+mj-cs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68" name="TextBox 13"/>
          <p:cNvSpPr txBox="1"/>
          <p:nvPr/>
        </p:nvSpPr>
        <p:spPr>
          <a:xfrm>
            <a:off x="6325475" y="3150747"/>
            <a:ext cx="1859864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189">
              <a:lnSpc>
                <a:spcPct val="120000"/>
              </a:lnSpc>
              <a:defRPr sz="1600" spc="20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Альф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gradFill flip="none" rotWithShape="1">
                <a:gsLst>
                  <a:gs pos="654">
                    <a:srgbClr val="00FDFF"/>
                  </a:gs>
                  <a:gs pos="100000">
                    <a:srgbClr val="0096FF"/>
                  </a:gs>
                </a:gsLst>
                <a:lin ang="18000000" scaled="0"/>
              </a:gra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2069" name="Rectangle 5"/>
          <p:cNvSpPr/>
          <p:nvPr/>
        </p:nvSpPr>
        <p:spPr>
          <a:xfrm>
            <a:off x="6187426" y="3116490"/>
            <a:ext cx="2715245" cy="1453848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latin typeface="+mj-lt"/>
                <a:ea typeface="+mj-ea"/>
                <a:cs typeface="+mj-cs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70" name="Rectangle 5"/>
          <p:cNvSpPr/>
          <p:nvPr/>
        </p:nvSpPr>
        <p:spPr>
          <a:xfrm>
            <a:off x="3465550" y="1659888"/>
            <a:ext cx="2727945" cy="2916183"/>
          </a:xfrm>
          <a:prstGeom prst="rect">
            <a:avLst/>
          </a:prstGeom>
          <a:gradFill>
            <a:gsLst>
              <a:gs pos="14734">
                <a:srgbClr val="0DA9B7"/>
              </a:gs>
              <a:gs pos="100000">
                <a:srgbClr val="3C78CB">
                  <a:alpha val="0"/>
                </a:srgbClr>
              </a:gs>
            </a:gsLst>
            <a:lin ang="36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latin typeface="+mj-lt"/>
                <a:ea typeface="+mj-ea"/>
                <a:cs typeface="+mj-cs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71" name="Just AI ведет 3 проекта создания UX Ассистентов (ближайшая аналогия – «Олег» у Тинькофф) для банков и финтех компаний – они улучшают пользовательский опыт и дают новый удобный дополнительный интерфейс к услугам"/>
          <p:cNvSpPr txBox="1"/>
          <p:nvPr/>
        </p:nvSpPr>
        <p:spPr>
          <a:xfrm>
            <a:off x="3503847" y="1954305"/>
            <a:ext cx="2799044" cy="2472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Нацелен на трансформацию Сбербанка в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IT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-экосистему. Три ассистента – три образа. Вместе с устройствами для разных аудиторий, </a:t>
            </a:r>
            <a:r>
              <a:rPr kumimoji="0" lang="ru-RU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мультимодальный</a:t>
            </a: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 изначально. С акцентом на </a:t>
            </a:r>
            <a:r>
              <a:rPr kumimoji="0" lang="ru-RU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разлечения</a:t>
            </a: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 и полезность. Сразу с платформой разработки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3thd party </a:t>
            </a: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сервисов для разработчиков и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SME.</a:t>
            </a: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 Большие инвестиции и агрессивный выход на рынок.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 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cs typeface="Arial" pitchFamily="34" charset="0"/>
              <a:sym typeface="Helvetica Neue"/>
            </a:endParaRPr>
          </a:p>
        </p:txBody>
      </p:sp>
      <p:sp>
        <p:nvSpPr>
          <p:cNvPr id="31" name="TextBox 13"/>
          <p:cNvSpPr txBox="1"/>
          <p:nvPr/>
        </p:nvSpPr>
        <p:spPr>
          <a:xfrm>
            <a:off x="4970826" y="1660569"/>
            <a:ext cx="2315742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189">
              <a:lnSpc>
                <a:spcPct val="120000"/>
              </a:lnSpc>
              <a:defRPr sz="1600" spc="20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Салют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gradFill flip="none" rotWithShape="1">
                <a:gsLst>
                  <a:gs pos="654">
                    <a:srgbClr val="00FDFF"/>
                  </a:gs>
                  <a:gs pos="100000">
                    <a:srgbClr val="0096FF"/>
                  </a:gs>
                </a:gsLst>
                <a:lin ang="18000000" scaled="0"/>
              </a:gra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31036232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facts.png" descr="facts.png"/>
          <p:cNvPicPr>
            <a:picLocks noChangeAspect="1"/>
          </p:cNvPicPr>
          <p:nvPr/>
        </p:nvPicPr>
        <p:blipFill>
          <a:blip r:embed="rId2"/>
          <a:srcRect l="38297" t="2594" r="28586" b="64228"/>
          <a:stretch>
            <a:fillRect/>
          </a:stretch>
        </p:blipFill>
        <p:spPr>
          <a:xfrm>
            <a:off x="6054997" y="3363645"/>
            <a:ext cx="1633460" cy="2186188"/>
          </a:xfrm>
          <a:prstGeom prst="rect">
            <a:avLst/>
          </a:prstGeom>
          <a:ln w="12700">
            <a:miter lim="400000"/>
          </a:ln>
        </p:spPr>
      </p:pic>
      <p:sp>
        <p:nvSpPr>
          <p:cNvPr id="2653" name="Rectangle 3"/>
          <p:cNvSpPr/>
          <p:nvPr/>
        </p:nvSpPr>
        <p:spPr>
          <a:xfrm>
            <a:off x="2698858" y="1089908"/>
            <a:ext cx="1673582" cy="2250132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latin typeface="+mj-lt"/>
                <a:ea typeface="+mj-ea"/>
                <a:cs typeface="+mj-cs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54" name="Rectangle 4"/>
          <p:cNvSpPr/>
          <p:nvPr/>
        </p:nvSpPr>
        <p:spPr>
          <a:xfrm>
            <a:off x="4365284" y="1089908"/>
            <a:ext cx="1673581" cy="2250132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latin typeface="+mj-lt"/>
                <a:ea typeface="+mj-ea"/>
                <a:cs typeface="+mj-cs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55" name="Rectangle 5"/>
          <p:cNvSpPr/>
          <p:nvPr/>
        </p:nvSpPr>
        <p:spPr>
          <a:xfrm>
            <a:off x="6031710" y="1089908"/>
            <a:ext cx="1673581" cy="2250132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latin typeface="+mj-lt"/>
                <a:ea typeface="+mj-ea"/>
                <a:cs typeface="+mj-cs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56" name="Rectangle 14"/>
          <p:cNvSpPr/>
          <p:nvPr/>
        </p:nvSpPr>
        <p:spPr>
          <a:xfrm>
            <a:off x="7714646" y="1089908"/>
            <a:ext cx="1673581" cy="2250132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latin typeface="+mj-lt"/>
                <a:ea typeface="+mj-ea"/>
                <a:cs typeface="+mj-cs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62" name="Rectangle 9"/>
          <p:cNvSpPr txBox="1"/>
          <p:nvPr/>
        </p:nvSpPr>
        <p:spPr>
          <a:xfrm>
            <a:off x="1156276" y="342012"/>
            <a:ext cx="5092090" cy="377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457189">
              <a:lnSpc>
                <a:spcPct val="120000"/>
              </a:lnSpc>
              <a:defRPr sz="1700" b="0" spc="21">
                <a:latin typeface="+mj-lt"/>
                <a:ea typeface="+mj-ea"/>
                <a:cs typeface="+mj-cs"/>
                <a:sym typeface="Helvetica Neue Light"/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00" b="0" i="0" u="none" strike="noStrike" kern="0" cap="none" spc="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Ассистенты – что «под капотом»?</a:t>
            </a:r>
            <a:endParaRPr kumimoji="0" sz="1700" b="0" i="0" u="none" strike="noStrike" kern="0" cap="none" spc="2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63" name="Molecule"/>
          <p:cNvSpPr/>
          <p:nvPr/>
        </p:nvSpPr>
        <p:spPr>
          <a:xfrm>
            <a:off x="673570" y="342811"/>
            <a:ext cx="358862" cy="3118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25" h="21600" extrusionOk="0">
                <a:moveTo>
                  <a:pt x="2726" y="0"/>
                </a:moveTo>
                <a:cubicBezTo>
                  <a:pt x="2262" y="0"/>
                  <a:pt x="1792" y="142"/>
                  <a:pt x="1361" y="440"/>
                </a:cubicBezTo>
                <a:cubicBezTo>
                  <a:pt x="57" y="1343"/>
                  <a:pt x="-387" y="3336"/>
                  <a:pt x="369" y="4892"/>
                </a:cubicBezTo>
                <a:cubicBezTo>
                  <a:pt x="875" y="5935"/>
                  <a:pt x="1791" y="6516"/>
                  <a:pt x="2733" y="6516"/>
                </a:cubicBezTo>
                <a:cubicBezTo>
                  <a:pt x="2959" y="6516"/>
                  <a:pt x="3186" y="6484"/>
                  <a:pt x="3410" y="6415"/>
                </a:cubicBezTo>
                <a:lnTo>
                  <a:pt x="4436" y="8528"/>
                </a:lnTo>
                <a:cubicBezTo>
                  <a:pt x="3958" y="9115"/>
                  <a:pt x="3662" y="9916"/>
                  <a:pt x="3662" y="10800"/>
                </a:cubicBezTo>
                <a:cubicBezTo>
                  <a:pt x="3662" y="11684"/>
                  <a:pt x="3958" y="12485"/>
                  <a:pt x="4436" y="13072"/>
                </a:cubicBezTo>
                <a:lnTo>
                  <a:pt x="3410" y="15187"/>
                </a:lnTo>
                <a:cubicBezTo>
                  <a:pt x="3186" y="15119"/>
                  <a:pt x="2959" y="15084"/>
                  <a:pt x="2733" y="15084"/>
                </a:cubicBezTo>
                <a:cubicBezTo>
                  <a:pt x="1791" y="15084"/>
                  <a:pt x="875" y="15665"/>
                  <a:pt x="369" y="16708"/>
                </a:cubicBezTo>
                <a:cubicBezTo>
                  <a:pt x="-387" y="18264"/>
                  <a:pt x="57" y="20259"/>
                  <a:pt x="1361" y="21162"/>
                </a:cubicBezTo>
                <a:cubicBezTo>
                  <a:pt x="1792" y="21460"/>
                  <a:pt x="2262" y="21600"/>
                  <a:pt x="2726" y="21600"/>
                </a:cubicBezTo>
                <a:cubicBezTo>
                  <a:pt x="3668" y="21600"/>
                  <a:pt x="4584" y="21018"/>
                  <a:pt x="5090" y="19976"/>
                </a:cubicBezTo>
                <a:cubicBezTo>
                  <a:pt x="5718" y="18683"/>
                  <a:pt x="5518" y="17090"/>
                  <a:pt x="4685" y="16070"/>
                </a:cubicBezTo>
                <a:lnTo>
                  <a:pt x="5711" y="13956"/>
                </a:lnTo>
                <a:cubicBezTo>
                  <a:pt x="5929" y="14023"/>
                  <a:pt x="6157" y="14058"/>
                  <a:pt x="6392" y="14058"/>
                </a:cubicBezTo>
                <a:cubicBezTo>
                  <a:pt x="7643" y="14058"/>
                  <a:pt x="8698" y="13052"/>
                  <a:pt x="9020" y="11681"/>
                </a:cubicBezTo>
                <a:lnTo>
                  <a:pt x="11805" y="11681"/>
                </a:lnTo>
                <a:cubicBezTo>
                  <a:pt x="12127" y="13052"/>
                  <a:pt x="13181" y="14058"/>
                  <a:pt x="14433" y="14058"/>
                </a:cubicBezTo>
                <a:cubicBezTo>
                  <a:pt x="14667" y="14058"/>
                  <a:pt x="14896" y="14023"/>
                  <a:pt x="15113" y="13956"/>
                </a:cubicBezTo>
                <a:lnTo>
                  <a:pt x="16139" y="16070"/>
                </a:lnTo>
                <a:cubicBezTo>
                  <a:pt x="15307" y="17090"/>
                  <a:pt x="15106" y="18683"/>
                  <a:pt x="15734" y="19976"/>
                </a:cubicBezTo>
                <a:cubicBezTo>
                  <a:pt x="16240" y="21018"/>
                  <a:pt x="17156" y="21600"/>
                  <a:pt x="18098" y="21600"/>
                </a:cubicBezTo>
                <a:cubicBezTo>
                  <a:pt x="18563" y="21600"/>
                  <a:pt x="19033" y="21460"/>
                  <a:pt x="19464" y="21162"/>
                </a:cubicBezTo>
                <a:cubicBezTo>
                  <a:pt x="20768" y="20259"/>
                  <a:pt x="21213" y="18264"/>
                  <a:pt x="20457" y="16708"/>
                </a:cubicBezTo>
                <a:cubicBezTo>
                  <a:pt x="19951" y="15665"/>
                  <a:pt x="19035" y="15083"/>
                  <a:pt x="18093" y="15084"/>
                </a:cubicBezTo>
                <a:cubicBezTo>
                  <a:pt x="17867" y="15084"/>
                  <a:pt x="17640" y="15119"/>
                  <a:pt x="17416" y="15187"/>
                </a:cubicBezTo>
                <a:lnTo>
                  <a:pt x="16388" y="13072"/>
                </a:lnTo>
                <a:cubicBezTo>
                  <a:pt x="16867" y="12485"/>
                  <a:pt x="17162" y="11684"/>
                  <a:pt x="17162" y="10800"/>
                </a:cubicBezTo>
                <a:cubicBezTo>
                  <a:pt x="17162" y="9916"/>
                  <a:pt x="16867" y="9115"/>
                  <a:pt x="16388" y="8528"/>
                </a:cubicBezTo>
                <a:lnTo>
                  <a:pt x="17416" y="6415"/>
                </a:lnTo>
                <a:cubicBezTo>
                  <a:pt x="17640" y="6484"/>
                  <a:pt x="17867" y="6516"/>
                  <a:pt x="18093" y="6516"/>
                </a:cubicBezTo>
                <a:cubicBezTo>
                  <a:pt x="19035" y="6516"/>
                  <a:pt x="19951" y="5935"/>
                  <a:pt x="20457" y="4892"/>
                </a:cubicBezTo>
                <a:cubicBezTo>
                  <a:pt x="21213" y="3336"/>
                  <a:pt x="20768" y="1343"/>
                  <a:pt x="19464" y="440"/>
                </a:cubicBezTo>
                <a:cubicBezTo>
                  <a:pt x="19033" y="142"/>
                  <a:pt x="18563" y="0"/>
                  <a:pt x="18098" y="0"/>
                </a:cubicBezTo>
                <a:cubicBezTo>
                  <a:pt x="17156" y="0"/>
                  <a:pt x="16240" y="582"/>
                  <a:pt x="15734" y="1624"/>
                </a:cubicBezTo>
                <a:cubicBezTo>
                  <a:pt x="15106" y="2917"/>
                  <a:pt x="15307" y="4510"/>
                  <a:pt x="16139" y="5530"/>
                </a:cubicBezTo>
                <a:lnTo>
                  <a:pt x="15113" y="7644"/>
                </a:lnTo>
                <a:cubicBezTo>
                  <a:pt x="14896" y="7577"/>
                  <a:pt x="14667" y="7542"/>
                  <a:pt x="14433" y="7542"/>
                </a:cubicBezTo>
                <a:cubicBezTo>
                  <a:pt x="13181" y="7542"/>
                  <a:pt x="12127" y="8548"/>
                  <a:pt x="11805" y="9919"/>
                </a:cubicBezTo>
                <a:lnTo>
                  <a:pt x="9020" y="9919"/>
                </a:lnTo>
                <a:cubicBezTo>
                  <a:pt x="8698" y="8548"/>
                  <a:pt x="7643" y="7542"/>
                  <a:pt x="6392" y="7542"/>
                </a:cubicBezTo>
                <a:cubicBezTo>
                  <a:pt x="6157" y="7542"/>
                  <a:pt x="5929" y="7577"/>
                  <a:pt x="5711" y="7644"/>
                </a:cubicBezTo>
                <a:lnTo>
                  <a:pt x="4685" y="5530"/>
                </a:lnTo>
                <a:cubicBezTo>
                  <a:pt x="5518" y="4510"/>
                  <a:pt x="5718" y="2917"/>
                  <a:pt x="5090" y="1624"/>
                </a:cubicBezTo>
                <a:cubicBezTo>
                  <a:pt x="4584" y="582"/>
                  <a:pt x="3668" y="0"/>
                  <a:pt x="2726" y="0"/>
                </a:cubicBezTo>
                <a:close/>
                <a:moveTo>
                  <a:pt x="2728" y="1761"/>
                </a:moveTo>
                <a:cubicBezTo>
                  <a:pt x="3175" y="1761"/>
                  <a:pt x="3591" y="2046"/>
                  <a:pt x="3815" y="2507"/>
                </a:cubicBezTo>
                <a:cubicBezTo>
                  <a:pt x="3983" y="2853"/>
                  <a:pt x="4027" y="3257"/>
                  <a:pt x="3941" y="3644"/>
                </a:cubicBezTo>
                <a:cubicBezTo>
                  <a:pt x="3855" y="4030"/>
                  <a:pt x="3649" y="4353"/>
                  <a:pt x="3359" y="4554"/>
                </a:cubicBezTo>
                <a:cubicBezTo>
                  <a:pt x="3165" y="4688"/>
                  <a:pt x="2954" y="4755"/>
                  <a:pt x="2733" y="4755"/>
                </a:cubicBezTo>
                <a:cubicBezTo>
                  <a:pt x="2286" y="4755"/>
                  <a:pt x="1868" y="4470"/>
                  <a:pt x="1644" y="4010"/>
                </a:cubicBezTo>
                <a:cubicBezTo>
                  <a:pt x="1476" y="3664"/>
                  <a:pt x="1432" y="3259"/>
                  <a:pt x="1518" y="2873"/>
                </a:cubicBezTo>
                <a:cubicBezTo>
                  <a:pt x="1604" y="2486"/>
                  <a:pt x="1810" y="2163"/>
                  <a:pt x="2100" y="1963"/>
                </a:cubicBezTo>
                <a:cubicBezTo>
                  <a:pt x="2294" y="1828"/>
                  <a:pt x="2506" y="1761"/>
                  <a:pt x="2728" y="1761"/>
                </a:cubicBezTo>
                <a:close/>
                <a:moveTo>
                  <a:pt x="18098" y="1761"/>
                </a:moveTo>
                <a:cubicBezTo>
                  <a:pt x="18320" y="1761"/>
                  <a:pt x="18530" y="1829"/>
                  <a:pt x="18724" y="1963"/>
                </a:cubicBezTo>
                <a:cubicBezTo>
                  <a:pt x="19014" y="2163"/>
                  <a:pt x="19222" y="2486"/>
                  <a:pt x="19308" y="2873"/>
                </a:cubicBezTo>
                <a:cubicBezTo>
                  <a:pt x="19394" y="3259"/>
                  <a:pt x="19348" y="3664"/>
                  <a:pt x="19180" y="4010"/>
                </a:cubicBezTo>
                <a:cubicBezTo>
                  <a:pt x="18956" y="4470"/>
                  <a:pt x="18540" y="4755"/>
                  <a:pt x="18093" y="4755"/>
                </a:cubicBezTo>
                <a:cubicBezTo>
                  <a:pt x="17872" y="4755"/>
                  <a:pt x="17661" y="4688"/>
                  <a:pt x="17467" y="4554"/>
                </a:cubicBezTo>
                <a:cubicBezTo>
                  <a:pt x="17177" y="4353"/>
                  <a:pt x="16969" y="4030"/>
                  <a:pt x="16883" y="3644"/>
                </a:cubicBezTo>
                <a:cubicBezTo>
                  <a:pt x="16797" y="3257"/>
                  <a:pt x="16843" y="2853"/>
                  <a:pt x="17011" y="2507"/>
                </a:cubicBezTo>
                <a:cubicBezTo>
                  <a:pt x="17235" y="2046"/>
                  <a:pt x="17651" y="1761"/>
                  <a:pt x="18098" y="1761"/>
                </a:cubicBezTo>
                <a:close/>
                <a:moveTo>
                  <a:pt x="2733" y="16845"/>
                </a:moveTo>
                <a:cubicBezTo>
                  <a:pt x="2954" y="16845"/>
                  <a:pt x="3165" y="16912"/>
                  <a:pt x="3359" y="17046"/>
                </a:cubicBezTo>
                <a:cubicBezTo>
                  <a:pt x="3649" y="17247"/>
                  <a:pt x="3855" y="17572"/>
                  <a:pt x="3941" y="17958"/>
                </a:cubicBezTo>
                <a:cubicBezTo>
                  <a:pt x="4027" y="18345"/>
                  <a:pt x="3983" y="18747"/>
                  <a:pt x="3815" y="19093"/>
                </a:cubicBezTo>
                <a:cubicBezTo>
                  <a:pt x="3591" y="19554"/>
                  <a:pt x="3175" y="19841"/>
                  <a:pt x="2728" y="19841"/>
                </a:cubicBezTo>
                <a:cubicBezTo>
                  <a:pt x="2506" y="19841"/>
                  <a:pt x="2294" y="19772"/>
                  <a:pt x="2100" y="19637"/>
                </a:cubicBezTo>
                <a:cubicBezTo>
                  <a:pt x="1810" y="19437"/>
                  <a:pt x="1604" y="19114"/>
                  <a:pt x="1518" y="18727"/>
                </a:cubicBezTo>
                <a:cubicBezTo>
                  <a:pt x="1432" y="18341"/>
                  <a:pt x="1476" y="17938"/>
                  <a:pt x="1644" y="17592"/>
                </a:cubicBezTo>
                <a:cubicBezTo>
                  <a:pt x="1868" y="17132"/>
                  <a:pt x="2286" y="16845"/>
                  <a:pt x="2733" y="16845"/>
                </a:cubicBezTo>
                <a:close/>
                <a:moveTo>
                  <a:pt x="18093" y="16845"/>
                </a:moveTo>
                <a:cubicBezTo>
                  <a:pt x="18540" y="16845"/>
                  <a:pt x="18956" y="17132"/>
                  <a:pt x="19180" y="17592"/>
                </a:cubicBezTo>
                <a:cubicBezTo>
                  <a:pt x="19348" y="17938"/>
                  <a:pt x="19394" y="18341"/>
                  <a:pt x="19308" y="18727"/>
                </a:cubicBezTo>
                <a:cubicBezTo>
                  <a:pt x="19222" y="19114"/>
                  <a:pt x="19014" y="19437"/>
                  <a:pt x="18724" y="19637"/>
                </a:cubicBezTo>
                <a:cubicBezTo>
                  <a:pt x="18530" y="19772"/>
                  <a:pt x="18320" y="19839"/>
                  <a:pt x="18098" y="19839"/>
                </a:cubicBezTo>
                <a:cubicBezTo>
                  <a:pt x="17651" y="19839"/>
                  <a:pt x="17235" y="19554"/>
                  <a:pt x="17011" y="19093"/>
                </a:cubicBezTo>
                <a:cubicBezTo>
                  <a:pt x="16843" y="18747"/>
                  <a:pt x="16797" y="18345"/>
                  <a:pt x="16883" y="17958"/>
                </a:cubicBezTo>
                <a:cubicBezTo>
                  <a:pt x="16969" y="17572"/>
                  <a:pt x="17177" y="17247"/>
                  <a:pt x="17467" y="17046"/>
                </a:cubicBezTo>
                <a:cubicBezTo>
                  <a:pt x="17661" y="16912"/>
                  <a:pt x="17872" y="16845"/>
                  <a:pt x="18093" y="16845"/>
                </a:cubicBez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lIns="50800" tIns="50800" rIns="50800" bIns="50800" anchor="ctr"/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b="0">
                <a:solidFill>
                  <a:srgbClr val="000000"/>
                </a:solidFill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2664" name="TextBox 17"/>
          <p:cNvSpPr txBox="1"/>
          <p:nvPr/>
        </p:nvSpPr>
        <p:spPr>
          <a:xfrm>
            <a:off x="1209464" y="1658843"/>
            <a:ext cx="1339696" cy="15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lnSpc>
                <a:spcPct val="130000"/>
              </a:lnSpc>
              <a:defRPr sz="1200" b="0">
                <a:latin typeface="+mj-lt"/>
                <a:ea typeface="+mj-ea"/>
                <a:cs typeface="+mj-cs"/>
                <a:sym typeface="Helvetica Neue Light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 Light"/>
              </a:rPr>
              <a:t>Распознавание речи (акустические модели для микрофонов),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 Light"/>
              </a:rPr>
              <a:t>general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 Light"/>
              </a:rPr>
              <a:t>модели и специальные термины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cs typeface="Arial" pitchFamily="34" charset="0"/>
              <a:sym typeface="Helvetica Neue Light"/>
            </a:endParaRPr>
          </a:p>
        </p:txBody>
      </p:sp>
      <p:sp>
        <p:nvSpPr>
          <p:cNvPr id="2665" name="TextBox 17"/>
          <p:cNvSpPr txBox="1"/>
          <p:nvPr/>
        </p:nvSpPr>
        <p:spPr>
          <a:xfrm>
            <a:off x="2870660" y="1658843"/>
            <a:ext cx="1419775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lnSpc>
                <a:spcPct val="130000"/>
              </a:lnSpc>
              <a:defRPr sz="1200" b="0">
                <a:latin typeface="+mj-lt"/>
                <a:ea typeface="+mj-ea"/>
                <a:cs typeface="+mj-cs"/>
                <a:sym typeface="Helvetica Neue Light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 Light"/>
              </a:rPr>
              <a:t>Современные модели на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 Light"/>
              </a:rPr>
              <a:t>GPU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 Light"/>
              </a:rPr>
              <a:t>,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 Light"/>
              </a:rPr>
              <a:t>custom voice (~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 Light"/>
              </a:rPr>
              <a:t>2 месяца записи диктора), эмоции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cs typeface="Arial" pitchFamily="34" charset="0"/>
              <a:sym typeface="Helvetica Neue Light"/>
            </a:endParaRPr>
          </a:p>
        </p:txBody>
      </p:sp>
      <p:sp>
        <p:nvSpPr>
          <p:cNvPr id="2666" name="TextBox 17"/>
          <p:cNvSpPr txBox="1"/>
          <p:nvPr/>
        </p:nvSpPr>
        <p:spPr>
          <a:xfrm>
            <a:off x="4552693" y="1658843"/>
            <a:ext cx="1449875" cy="1384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Платформа понимания естественного языка на правилах и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ML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-алгоритмах, система управления диалогами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cs typeface="Arial" pitchFamily="34" charset="0"/>
              <a:sym typeface="Helvetica Neue"/>
            </a:endParaRPr>
          </a:p>
        </p:txBody>
      </p:sp>
      <p:sp>
        <p:nvSpPr>
          <p:cNvPr id="2667" name="Rectangle 11"/>
          <p:cNvSpPr txBox="1"/>
          <p:nvPr/>
        </p:nvSpPr>
        <p:spPr>
          <a:xfrm>
            <a:off x="1219841" y="3886928"/>
            <a:ext cx="1419775" cy="1384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Система поиска ответов на вопросы по широкому домену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и по по закрытым доменам, базам знаний, онтологиям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cs typeface="Arial" pitchFamily="34" charset="0"/>
              <a:sym typeface="Helvetica Neue"/>
            </a:endParaRPr>
          </a:p>
        </p:txBody>
      </p:sp>
      <p:sp>
        <p:nvSpPr>
          <p:cNvPr id="2668" name="Rectangle 13"/>
          <p:cNvSpPr txBox="1"/>
          <p:nvPr/>
        </p:nvSpPr>
        <p:spPr>
          <a:xfrm>
            <a:off x="4492186" y="3953284"/>
            <a:ext cx="1419775" cy="15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lnSpc>
                <a:spcPct val="130000"/>
              </a:lnSpc>
              <a:defRPr sz="1200" b="0">
                <a:latin typeface="+mj-lt"/>
                <a:ea typeface="+mj-ea"/>
                <a:cs typeface="+mj-cs"/>
                <a:sym typeface="Helvetica Neue Light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 Light"/>
              </a:rPr>
              <a:t>Поддержка 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 Light"/>
              </a:rPr>
              <a:t>мультимодальности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 Light"/>
              </a:rPr>
              <a:t> от простых изображений и визуальных интерфейсов, до полного управления экранами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cs typeface="Arial" pitchFamily="34" charset="0"/>
              <a:sym typeface="Helvetica Neue Light"/>
            </a:endParaRPr>
          </a:p>
        </p:txBody>
      </p:sp>
      <p:sp>
        <p:nvSpPr>
          <p:cNvPr id="2669" name="Rectangle 27"/>
          <p:cNvSpPr txBox="1"/>
          <p:nvPr/>
        </p:nvSpPr>
        <p:spPr>
          <a:xfrm>
            <a:off x="6250698" y="1657890"/>
            <a:ext cx="1419775" cy="15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lnSpc>
                <a:spcPct val="130000"/>
              </a:lnSpc>
              <a:defRPr sz="1200" b="0">
                <a:latin typeface="+mj-lt"/>
                <a:ea typeface="+mj-ea"/>
                <a:cs typeface="+mj-cs"/>
                <a:sym typeface="Helvetica Neue Light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 Light"/>
              </a:rPr>
              <a:t>«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 Light"/>
              </a:rPr>
              <a:t>Болталка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 Light"/>
              </a:rPr>
              <a:t>», комбинирующая правила,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 Light"/>
              </a:rPr>
              <a:t>retrieving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 Light"/>
              </a:rPr>
              <a:t>и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 Light"/>
              </a:rPr>
              <a:t>generative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 Light"/>
              </a:rPr>
              <a:t>модели с тщательно подобранными и размеченными 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 Light"/>
              </a:rPr>
              <a:t>датасетами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cs typeface="Arial" pitchFamily="34" charset="0"/>
              <a:sym typeface="Helvetica Neue Light"/>
            </a:endParaRPr>
          </a:p>
        </p:txBody>
      </p:sp>
      <p:sp>
        <p:nvSpPr>
          <p:cNvPr id="2670" name="Rectangle 40"/>
          <p:cNvSpPr txBox="1"/>
          <p:nvPr/>
        </p:nvSpPr>
        <p:spPr>
          <a:xfrm>
            <a:off x="6250698" y="3957284"/>
            <a:ext cx="1419775" cy="1384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Интеграции с информационными системами банков,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IT-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компаний, 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биллингом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, платежами,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CRM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 и др.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cs typeface="Arial" pitchFamily="34" charset="0"/>
              <a:sym typeface="Helvetica Neue"/>
            </a:endParaRPr>
          </a:p>
        </p:txBody>
      </p:sp>
      <p:sp>
        <p:nvSpPr>
          <p:cNvPr id="2671" name="Rectangle 41"/>
          <p:cNvSpPr txBox="1"/>
          <p:nvPr/>
        </p:nvSpPr>
        <p:spPr>
          <a:xfrm>
            <a:off x="7763796" y="1695702"/>
            <a:ext cx="1575280" cy="15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lnSpc>
                <a:spcPct val="130000"/>
              </a:lnSpc>
              <a:defRPr sz="1200" b="0">
                <a:latin typeface="+mj-lt"/>
                <a:ea typeface="+mj-ea"/>
                <a:cs typeface="+mj-cs"/>
                <a:sym typeface="Helvetica Neue Light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 Light"/>
              </a:rPr>
              <a:t>От простых 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 Light"/>
              </a:rPr>
              <a:t>скрипто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 Light"/>
              </a:rPr>
              <a:t>в-сценариев до сложных программ со своей бизнес-логикой и интеграциями. Контент – от музыки и аудиокниг, до видео и интерактивных игр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cs typeface="Arial" pitchFamily="34" charset="0"/>
              <a:sym typeface="Helvetica Neue Light"/>
            </a:endParaRPr>
          </a:p>
        </p:txBody>
      </p:sp>
      <p:sp>
        <p:nvSpPr>
          <p:cNvPr id="2672" name="Rectangle 42"/>
          <p:cNvSpPr txBox="1"/>
          <p:nvPr/>
        </p:nvSpPr>
        <p:spPr>
          <a:xfrm>
            <a:off x="7866174" y="3948909"/>
            <a:ext cx="1419775" cy="1384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lnSpc>
                <a:spcPct val="130000"/>
              </a:lnSpc>
              <a:defRPr sz="1200" b="0">
                <a:latin typeface="+mj-lt"/>
                <a:ea typeface="+mj-ea"/>
                <a:cs typeface="+mj-cs"/>
                <a:sym typeface="Helvetica Neue Light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 Light"/>
              </a:rPr>
              <a:t>Voice Activation Trigger-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 Light"/>
              </a:rPr>
              <a:t>активация по ключевому слову, обученная на большом количестве спикеров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cs typeface="Arial" pitchFamily="34" charset="0"/>
              <a:sym typeface="Helvetica Neue Light"/>
            </a:endParaRPr>
          </a:p>
        </p:txBody>
      </p:sp>
      <p:sp>
        <p:nvSpPr>
          <p:cNvPr id="2673" name="Прямоугольник 1"/>
          <p:cNvSpPr txBox="1"/>
          <p:nvPr/>
        </p:nvSpPr>
        <p:spPr>
          <a:xfrm>
            <a:off x="2856948" y="3925022"/>
            <a:ext cx="1418210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Помимо обычных серверов могут потребоваться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GPU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системы (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NVIDIA DGX)</a:t>
            </a:r>
          </a:p>
        </p:txBody>
      </p:sp>
      <p:sp>
        <p:nvSpPr>
          <p:cNvPr id="2674" name="Rectangle 2"/>
          <p:cNvSpPr/>
          <p:nvPr/>
        </p:nvSpPr>
        <p:spPr>
          <a:xfrm>
            <a:off x="1032432" y="3337808"/>
            <a:ext cx="1673581" cy="2250132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latin typeface="+mj-lt"/>
                <a:ea typeface="+mj-ea"/>
                <a:cs typeface="+mj-cs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75" name="Rectangle 3"/>
          <p:cNvSpPr/>
          <p:nvPr/>
        </p:nvSpPr>
        <p:spPr>
          <a:xfrm>
            <a:off x="2698858" y="3337808"/>
            <a:ext cx="1673582" cy="2250132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latin typeface="+mj-lt"/>
                <a:ea typeface="+mj-ea"/>
                <a:cs typeface="+mj-cs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76" name="Rectangle 4"/>
          <p:cNvSpPr/>
          <p:nvPr/>
        </p:nvSpPr>
        <p:spPr>
          <a:xfrm>
            <a:off x="4365284" y="3337808"/>
            <a:ext cx="1673581" cy="2250132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latin typeface="+mj-lt"/>
                <a:ea typeface="+mj-ea"/>
                <a:cs typeface="+mj-cs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77" name="Rectangle 5"/>
          <p:cNvSpPr/>
          <p:nvPr/>
        </p:nvSpPr>
        <p:spPr>
          <a:xfrm>
            <a:off x="6031710" y="3337808"/>
            <a:ext cx="1673581" cy="2250132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latin typeface="+mj-lt"/>
                <a:ea typeface="+mj-ea"/>
                <a:cs typeface="+mj-cs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78" name="Rectangle 14"/>
          <p:cNvSpPr/>
          <p:nvPr/>
        </p:nvSpPr>
        <p:spPr>
          <a:xfrm>
            <a:off x="7714646" y="3337808"/>
            <a:ext cx="1673581" cy="2250132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latin typeface="+mj-lt"/>
                <a:ea typeface="+mj-ea"/>
                <a:cs typeface="+mj-cs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" name="Rectangle 14"/>
          <p:cNvSpPr/>
          <p:nvPr/>
        </p:nvSpPr>
        <p:spPr>
          <a:xfrm>
            <a:off x="9397582" y="1087676"/>
            <a:ext cx="1673581" cy="2250132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latin typeface="+mj-lt"/>
                <a:ea typeface="+mj-ea"/>
                <a:cs typeface="+mj-cs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" name="Rectangle 41"/>
          <p:cNvSpPr txBox="1"/>
          <p:nvPr/>
        </p:nvSpPr>
        <p:spPr>
          <a:xfrm>
            <a:off x="9562080" y="1695702"/>
            <a:ext cx="1419775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lnSpc>
                <a:spcPct val="130000"/>
              </a:lnSpc>
              <a:defRPr sz="1200" b="0">
                <a:latin typeface="+mj-lt"/>
                <a:ea typeface="+mj-ea"/>
                <a:cs typeface="+mj-cs"/>
                <a:sym typeface="Helvetica Neue Light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 Light"/>
              </a:rPr>
              <a:t>Методы активации сторонних навыков. Платформа для их создания,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 Light"/>
              </a:rPr>
              <a:t>api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 Light"/>
              </a:rPr>
              <a:t>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 Light"/>
              </a:rPr>
              <a:t>для доступа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cs typeface="Arial" pitchFamily="34" charset="0"/>
              <a:sym typeface="Helvetica Neue Light"/>
            </a:endParaRPr>
          </a:p>
        </p:txBody>
      </p:sp>
      <p:sp>
        <p:nvSpPr>
          <p:cNvPr id="37" name="Rectangle 42"/>
          <p:cNvSpPr txBox="1"/>
          <p:nvPr/>
        </p:nvSpPr>
        <p:spPr>
          <a:xfrm>
            <a:off x="9388227" y="3851717"/>
            <a:ext cx="1776162" cy="1772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lnSpc>
                <a:spcPct val="130000"/>
              </a:lnSpc>
              <a:defRPr sz="1200" b="0">
                <a:latin typeface="+mj-lt"/>
                <a:ea typeface="+mj-ea"/>
                <a:cs typeface="+mj-cs"/>
                <a:sym typeface="Helvetica Neue Ligh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 Light"/>
              </a:rPr>
              <a:t>Для устройств: микрофонные матрицы, дизайн,  дистрибуция,... </a:t>
            </a:r>
          </a:p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 Light"/>
              </a:rPr>
              <a:t>Развитие: раздельные спикеры, рекомендации на основе предиктивных моделей и прочее…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cs typeface="Arial" pitchFamily="34" charset="0"/>
              <a:sym typeface="Helvetica Neue Light"/>
            </a:endParaRPr>
          </a:p>
        </p:txBody>
      </p:sp>
      <p:sp>
        <p:nvSpPr>
          <p:cNvPr id="38" name="Rectangle 14"/>
          <p:cNvSpPr/>
          <p:nvPr/>
        </p:nvSpPr>
        <p:spPr>
          <a:xfrm>
            <a:off x="9397582" y="3335576"/>
            <a:ext cx="1673581" cy="2250132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latin typeface="+mj-lt"/>
                <a:ea typeface="+mj-ea"/>
                <a:cs typeface="+mj-cs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" name="крупных компаний в РФ используют разговорный AI и чатботы 55% - для обслуживания клиентов, 50% - для операционных процессов. 76% - телеком, 60% - банки. (KPMG, 2019)."/>
          <p:cNvSpPr txBox="1"/>
          <p:nvPr/>
        </p:nvSpPr>
        <p:spPr>
          <a:xfrm>
            <a:off x="1420208" y="6027399"/>
            <a:ext cx="9345778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Любой ассистент требует использования большого числа технологий и работы многих специалистов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cs typeface="Arial" pitchFamily="34" charset="0"/>
              <a:sym typeface="Helvetica Neue"/>
            </a:endParaRPr>
          </a:p>
        </p:txBody>
      </p:sp>
      <p:sp>
        <p:nvSpPr>
          <p:cNvPr id="42" name="Rectangle 5"/>
          <p:cNvSpPr/>
          <p:nvPr/>
        </p:nvSpPr>
        <p:spPr>
          <a:xfrm>
            <a:off x="1128713" y="5919678"/>
            <a:ext cx="9794182" cy="569068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latin typeface="+mj-lt"/>
                <a:ea typeface="+mj-ea"/>
                <a:cs typeface="+mj-cs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3" name="facts.png" descr="facts.png"/>
          <p:cNvPicPr>
            <a:picLocks noChangeAspect="1"/>
          </p:cNvPicPr>
          <p:nvPr/>
        </p:nvPicPr>
        <p:blipFill>
          <a:blip r:embed="rId2"/>
          <a:srcRect l="38297" t="2594" r="28586" b="64228"/>
          <a:stretch>
            <a:fillRect/>
          </a:stretch>
        </p:blipFill>
        <p:spPr>
          <a:xfrm>
            <a:off x="10022251" y="5938520"/>
            <a:ext cx="900644" cy="550226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Rectangle 3"/>
          <p:cNvSpPr/>
          <p:nvPr/>
        </p:nvSpPr>
        <p:spPr>
          <a:xfrm>
            <a:off x="1032580" y="1082001"/>
            <a:ext cx="1673582" cy="2250132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latin typeface="+mj-lt"/>
                <a:ea typeface="+mj-ea"/>
                <a:cs typeface="+mj-cs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" name="TextBox 13"/>
          <p:cNvSpPr txBox="1"/>
          <p:nvPr/>
        </p:nvSpPr>
        <p:spPr>
          <a:xfrm>
            <a:off x="1209464" y="1205344"/>
            <a:ext cx="2315742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189">
              <a:lnSpc>
                <a:spcPct val="120000"/>
              </a:lnSpc>
              <a:defRPr sz="1600" spc="20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ASR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gradFill flip="none" rotWithShape="1">
                <a:gsLst>
                  <a:gs pos="654">
                    <a:srgbClr val="00FDFF"/>
                  </a:gs>
                  <a:gs pos="100000">
                    <a:srgbClr val="0096FF"/>
                  </a:gs>
                </a:gsLst>
                <a:lin ang="18000000" scaled="0"/>
              </a:gra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35" name="TextBox 13"/>
          <p:cNvSpPr txBox="1"/>
          <p:nvPr/>
        </p:nvSpPr>
        <p:spPr>
          <a:xfrm>
            <a:off x="2868586" y="1183242"/>
            <a:ext cx="2315742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189">
              <a:lnSpc>
                <a:spcPct val="120000"/>
              </a:lnSpc>
              <a:defRPr sz="1600" spc="20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TTS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gradFill flip="none" rotWithShape="1">
                <a:gsLst>
                  <a:gs pos="654">
                    <a:srgbClr val="00FDFF"/>
                  </a:gs>
                  <a:gs pos="100000">
                    <a:srgbClr val="0096FF"/>
                  </a:gs>
                </a:gsLst>
                <a:lin ang="18000000" scaled="0"/>
              </a:gra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39" name="TextBox 13"/>
          <p:cNvSpPr txBox="1"/>
          <p:nvPr/>
        </p:nvSpPr>
        <p:spPr>
          <a:xfrm>
            <a:off x="4521487" y="1185946"/>
            <a:ext cx="2315742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189">
              <a:lnSpc>
                <a:spcPct val="120000"/>
              </a:lnSpc>
              <a:defRPr sz="1600" spc="20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NLU + DM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gradFill flip="none" rotWithShape="1">
                <a:gsLst>
                  <a:gs pos="654">
                    <a:srgbClr val="00FDFF"/>
                  </a:gs>
                  <a:gs pos="100000">
                    <a:srgbClr val="0096FF"/>
                  </a:gs>
                </a:gsLst>
                <a:lin ang="18000000" scaled="0"/>
              </a:gra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46" name="TextBox 13"/>
          <p:cNvSpPr txBox="1"/>
          <p:nvPr/>
        </p:nvSpPr>
        <p:spPr>
          <a:xfrm>
            <a:off x="6248365" y="1178157"/>
            <a:ext cx="1287197" cy="398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457189">
              <a:lnSpc>
                <a:spcPct val="120000"/>
              </a:lnSpc>
              <a:defRPr sz="1600" spc="20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Chit-chat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gradFill flip="none" rotWithShape="1">
                <a:gsLst>
                  <a:gs pos="654">
                    <a:srgbClr val="00FDFF"/>
                  </a:gs>
                  <a:gs pos="100000">
                    <a:srgbClr val="0096FF"/>
                  </a:gs>
                </a:gsLst>
                <a:lin ang="18000000" scaled="0"/>
              </a:gra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47" name="TextBox 13"/>
          <p:cNvSpPr txBox="1"/>
          <p:nvPr/>
        </p:nvSpPr>
        <p:spPr>
          <a:xfrm>
            <a:off x="7852900" y="1024898"/>
            <a:ext cx="1287197" cy="693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457189">
              <a:lnSpc>
                <a:spcPct val="120000"/>
              </a:lnSpc>
              <a:defRPr sz="1600" spc="20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Навыки и контент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gradFill flip="none" rotWithShape="1">
                <a:gsLst>
                  <a:gs pos="654">
                    <a:srgbClr val="00FDFF"/>
                  </a:gs>
                  <a:gs pos="100000">
                    <a:srgbClr val="0096FF"/>
                  </a:gs>
                </a:gsLst>
                <a:lin ang="18000000" scaled="0"/>
              </a:gra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48" name="TextBox 13"/>
          <p:cNvSpPr txBox="1"/>
          <p:nvPr/>
        </p:nvSpPr>
        <p:spPr>
          <a:xfrm>
            <a:off x="9478789" y="1167927"/>
            <a:ext cx="1685600" cy="398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457189">
              <a:lnSpc>
                <a:spcPct val="120000"/>
              </a:lnSpc>
              <a:defRPr sz="1600" spc="20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3</a:t>
            </a:r>
            <a:r>
              <a:rPr kumimoji="0" lang="en-US" sz="1600" b="1" i="0" u="none" strike="noStrike" kern="0" cap="none" spc="20" normalizeH="0" baseline="0" noProof="0" dirty="0" err="1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th</a:t>
            </a:r>
            <a:r>
              <a:rPr kumimoji="0" lang="en-US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 party</a:t>
            </a:r>
            <a:r>
              <a:rPr kumimoji="0" lang="ru-RU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 </a:t>
            </a:r>
            <a:r>
              <a:rPr kumimoji="0" lang="en-US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skills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gradFill flip="none" rotWithShape="1">
                <a:gsLst>
                  <a:gs pos="654">
                    <a:srgbClr val="00FDFF"/>
                  </a:gs>
                  <a:gs pos="100000">
                    <a:srgbClr val="0096FF"/>
                  </a:gs>
                </a:gsLst>
                <a:lin ang="18000000" scaled="0"/>
              </a:gra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49" name="TextBox 13"/>
          <p:cNvSpPr txBox="1"/>
          <p:nvPr/>
        </p:nvSpPr>
        <p:spPr>
          <a:xfrm>
            <a:off x="1208206" y="3394477"/>
            <a:ext cx="2315742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189">
              <a:lnSpc>
                <a:spcPct val="120000"/>
              </a:lnSpc>
              <a:defRPr sz="1600" spc="20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ODQA/CDQA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gradFill flip="none" rotWithShape="1">
                <a:gsLst>
                  <a:gs pos="654">
                    <a:srgbClr val="00FDFF"/>
                  </a:gs>
                  <a:gs pos="100000">
                    <a:srgbClr val="0096FF"/>
                  </a:gs>
                </a:gsLst>
                <a:lin ang="18000000" scaled="0"/>
              </a:gra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50" name="TextBox 13"/>
          <p:cNvSpPr txBox="1"/>
          <p:nvPr/>
        </p:nvSpPr>
        <p:spPr>
          <a:xfrm>
            <a:off x="2796139" y="3428547"/>
            <a:ext cx="2315742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189">
              <a:lnSpc>
                <a:spcPct val="120000"/>
              </a:lnSpc>
              <a:defRPr sz="1600" spc="20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Дата-центр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gradFill flip="none" rotWithShape="1">
                <a:gsLst>
                  <a:gs pos="654">
                    <a:srgbClr val="00FDFF"/>
                  </a:gs>
                  <a:gs pos="100000">
                    <a:srgbClr val="0096FF"/>
                  </a:gs>
                </a:gsLst>
                <a:lin ang="18000000" scaled="0"/>
              </a:gra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51" name="TextBox 13"/>
          <p:cNvSpPr txBox="1"/>
          <p:nvPr/>
        </p:nvSpPr>
        <p:spPr>
          <a:xfrm>
            <a:off x="4492186" y="3263331"/>
            <a:ext cx="1756179" cy="693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457189">
              <a:lnSpc>
                <a:spcPct val="120000"/>
              </a:lnSpc>
              <a:defRPr sz="1600" spc="20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Visual Framework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gradFill flip="none" rotWithShape="1">
                <a:gsLst>
                  <a:gs pos="654">
                    <a:srgbClr val="00FDFF"/>
                  </a:gs>
                  <a:gs pos="100000">
                    <a:srgbClr val="0096FF"/>
                  </a:gs>
                </a:gsLst>
                <a:lin ang="18000000" scaled="0"/>
              </a:gra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52" name="TextBox 13"/>
          <p:cNvSpPr txBox="1"/>
          <p:nvPr/>
        </p:nvSpPr>
        <p:spPr>
          <a:xfrm>
            <a:off x="6217657" y="3456774"/>
            <a:ext cx="1756179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457189">
              <a:lnSpc>
                <a:spcPct val="120000"/>
              </a:lnSpc>
              <a:defRPr sz="1600" spc="20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Интеграции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gradFill flip="none" rotWithShape="1">
                <a:gsLst>
                  <a:gs pos="654">
                    <a:srgbClr val="00FDFF"/>
                  </a:gs>
                  <a:gs pos="100000">
                    <a:srgbClr val="0096FF"/>
                  </a:gs>
                </a:gsLst>
                <a:lin ang="18000000" scaled="0"/>
              </a:gra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53" name="TextBox 13"/>
          <p:cNvSpPr txBox="1"/>
          <p:nvPr/>
        </p:nvSpPr>
        <p:spPr>
          <a:xfrm>
            <a:off x="7825040" y="3454542"/>
            <a:ext cx="1756179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457189">
              <a:lnSpc>
                <a:spcPct val="120000"/>
              </a:lnSpc>
              <a:defRPr sz="1600" spc="20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VAT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gradFill flip="none" rotWithShape="1">
                <a:gsLst>
                  <a:gs pos="654">
                    <a:srgbClr val="00FDFF"/>
                  </a:gs>
                  <a:gs pos="100000">
                    <a:srgbClr val="0096FF"/>
                  </a:gs>
                </a:gsLst>
                <a:lin ang="18000000" scaled="0"/>
              </a:gra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54" name="TextBox 13"/>
          <p:cNvSpPr txBox="1"/>
          <p:nvPr/>
        </p:nvSpPr>
        <p:spPr>
          <a:xfrm>
            <a:off x="9540760" y="3459506"/>
            <a:ext cx="1756179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457189">
              <a:lnSpc>
                <a:spcPct val="120000"/>
              </a:lnSpc>
              <a:defRPr sz="1600" spc="20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…и прочее</a:t>
            </a:r>
            <a:endParaRPr kumimoji="0" sz="1600" b="1" i="0" u="none" strike="noStrike" kern="0" cap="none" spc="20" normalizeH="0" baseline="0" noProof="0" dirty="0">
              <a:ln>
                <a:noFill/>
              </a:ln>
              <a:gradFill flip="none" rotWithShape="1">
                <a:gsLst>
                  <a:gs pos="654">
                    <a:srgbClr val="00FDFF"/>
                  </a:gs>
                  <a:gs pos="100000">
                    <a:srgbClr val="0096FF"/>
                  </a:gs>
                </a:gsLst>
                <a:lin ang="18000000" scaled="0"/>
              </a:gra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126767216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9">
            <a:extLst>
              <a:ext uri="{FF2B5EF4-FFF2-40B4-BE49-F238E27FC236}">
                <a16:creationId xmlns:a16="http://schemas.microsoft.com/office/drawing/2014/main" id="{2EF6E161-41F0-FD4B-8A7A-C75E5382562A}"/>
              </a:ext>
            </a:extLst>
          </p:cNvPr>
          <p:cNvSpPr txBox="1"/>
          <p:nvPr/>
        </p:nvSpPr>
        <p:spPr>
          <a:xfrm>
            <a:off x="1217234" y="298621"/>
            <a:ext cx="5766754" cy="374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457189">
              <a:lnSpc>
                <a:spcPct val="120000"/>
              </a:lnSpc>
              <a:defRPr sz="1700" b="0" spc="21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00" b="0" i="0" u="none" strike="noStrike" kern="0" cap="none" spc="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Кейс </a:t>
            </a:r>
            <a:r>
              <a:rPr kumimoji="0" lang="en-US" sz="1700" b="0" i="0" u="none" strike="noStrike" kern="0" cap="none" spc="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Nike </a:t>
            </a:r>
            <a:endParaRPr kumimoji="0" lang="ru-RU" sz="1700" b="0" i="0" u="none" strike="noStrike" kern="0" cap="none" spc="2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" name="World">
            <a:extLst>
              <a:ext uri="{FF2B5EF4-FFF2-40B4-BE49-F238E27FC236}">
                <a16:creationId xmlns:a16="http://schemas.microsoft.com/office/drawing/2014/main" id="{0FEC8794-0F6C-054E-BE12-88974C5AFE5B}"/>
              </a:ext>
            </a:extLst>
          </p:cNvPr>
          <p:cNvSpPr/>
          <p:nvPr/>
        </p:nvSpPr>
        <p:spPr>
          <a:xfrm>
            <a:off x="691337" y="292833"/>
            <a:ext cx="394461" cy="394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55" y="0"/>
                  <a:pt x="21600" y="4845"/>
                  <a:pt x="21600" y="10800"/>
                </a:cubicBezTo>
                <a:cubicBezTo>
                  <a:pt x="21600" y="16755"/>
                  <a:pt x="16755" y="21600"/>
                  <a:pt x="10800" y="21600"/>
                </a:cubicBezTo>
                <a:cubicBezTo>
                  <a:pt x="4845" y="21600"/>
                  <a:pt x="0" y="16755"/>
                  <a:pt x="0" y="10800"/>
                </a:cubicBezTo>
                <a:cubicBezTo>
                  <a:pt x="0" y="4845"/>
                  <a:pt x="4845" y="0"/>
                  <a:pt x="10800" y="0"/>
                </a:cubicBezTo>
                <a:close/>
                <a:moveTo>
                  <a:pt x="9607" y="938"/>
                </a:moveTo>
                <a:cubicBezTo>
                  <a:pt x="7478" y="1194"/>
                  <a:pt x="5556" y="2125"/>
                  <a:pt x="4058" y="3512"/>
                </a:cubicBezTo>
                <a:cubicBezTo>
                  <a:pt x="4702" y="4108"/>
                  <a:pt x="5412" y="4611"/>
                  <a:pt x="6171" y="5012"/>
                </a:cubicBezTo>
                <a:cubicBezTo>
                  <a:pt x="6257" y="4850"/>
                  <a:pt x="6345" y="4689"/>
                  <a:pt x="6438" y="4531"/>
                </a:cubicBezTo>
                <a:cubicBezTo>
                  <a:pt x="7253" y="3140"/>
                  <a:pt x="8333" y="1918"/>
                  <a:pt x="9607" y="938"/>
                </a:cubicBezTo>
                <a:close/>
                <a:moveTo>
                  <a:pt x="12040" y="943"/>
                </a:moveTo>
                <a:cubicBezTo>
                  <a:pt x="13311" y="1922"/>
                  <a:pt x="14389" y="3142"/>
                  <a:pt x="15203" y="4531"/>
                </a:cubicBezTo>
                <a:cubicBezTo>
                  <a:pt x="15292" y="4684"/>
                  <a:pt x="15378" y="4839"/>
                  <a:pt x="15461" y="4995"/>
                </a:cubicBezTo>
                <a:cubicBezTo>
                  <a:pt x="16208" y="4597"/>
                  <a:pt x="16907" y="4100"/>
                  <a:pt x="17542" y="3512"/>
                </a:cubicBezTo>
                <a:cubicBezTo>
                  <a:pt x="16055" y="2136"/>
                  <a:pt x="14150" y="1207"/>
                  <a:pt x="12040" y="943"/>
                </a:cubicBezTo>
                <a:close/>
                <a:moveTo>
                  <a:pt x="11234" y="1421"/>
                </a:moveTo>
                <a:lnTo>
                  <a:pt x="11234" y="6141"/>
                </a:lnTo>
                <a:cubicBezTo>
                  <a:pt x="12435" y="6090"/>
                  <a:pt x="13598" y="5827"/>
                  <a:pt x="14680" y="5368"/>
                </a:cubicBezTo>
                <a:cubicBezTo>
                  <a:pt x="14608" y="5234"/>
                  <a:pt x="14534" y="5100"/>
                  <a:pt x="14457" y="4968"/>
                </a:cubicBezTo>
                <a:cubicBezTo>
                  <a:pt x="13640" y="3575"/>
                  <a:pt x="12538" y="2365"/>
                  <a:pt x="11234" y="1421"/>
                </a:cubicBezTo>
                <a:close/>
                <a:moveTo>
                  <a:pt x="10366" y="1451"/>
                </a:moveTo>
                <a:cubicBezTo>
                  <a:pt x="9080" y="2391"/>
                  <a:pt x="7993" y="3589"/>
                  <a:pt x="7185" y="4968"/>
                </a:cubicBezTo>
                <a:cubicBezTo>
                  <a:pt x="7105" y="5104"/>
                  <a:pt x="7028" y="5244"/>
                  <a:pt x="6954" y="5383"/>
                </a:cubicBezTo>
                <a:cubicBezTo>
                  <a:pt x="8026" y="5833"/>
                  <a:pt x="9176" y="6090"/>
                  <a:pt x="10366" y="6141"/>
                </a:cubicBezTo>
                <a:lnTo>
                  <a:pt x="10366" y="1451"/>
                </a:lnTo>
                <a:close/>
                <a:moveTo>
                  <a:pt x="18152" y="4128"/>
                </a:moveTo>
                <a:cubicBezTo>
                  <a:pt x="17448" y="4783"/>
                  <a:pt x="16672" y="5335"/>
                  <a:pt x="15841" y="5775"/>
                </a:cubicBezTo>
                <a:cubicBezTo>
                  <a:pt x="16480" y="7219"/>
                  <a:pt x="16841" y="8779"/>
                  <a:pt x="16899" y="10368"/>
                </a:cubicBezTo>
                <a:lnTo>
                  <a:pt x="20724" y="10368"/>
                </a:lnTo>
                <a:cubicBezTo>
                  <a:pt x="20621" y="7972"/>
                  <a:pt x="19665" y="5793"/>
                  <a:pt x="18152" y="4128"/>
                </a:cubicBezTo>
                <a:close/>
                <a:moveTo>
                  <a:pt x="3448" y="4128"/>
                </a:moveTo>
                <a:cubicBezTo>
                  <a:pt x="1935" y="5793"/>
                  <a:pt x="979" y="7972"/>
                  <a:pt x="876" y="10368"/>
                </a:cubicBezTo>
                <a:lnTo>
                  <a:pt x="4742" y="10368"/>
                </a:lnTo>
                <a:cubicBezTo>
                  <a:pt x="4800" y="8785"/>
                  <a:pt x="5159" y="7231"/>
                  <a:pt x="5793" y="5792"/>
                </a:cubicBezTo>
                <a:cubicBezTo>
                  <a:pt x="4950" y="5349"/>
                  <a:pt x="4161" y="4792"/>
                  <a:pt x="3448" y="4128"/>
                </a:cubicBezTo>
                <a:close/>
                <a:moveTo>
                  <a:pt x="15059" y="6148"/>
                </a:moveTo>
                <a:cubicBezTo>
                  <a:pt x="13861" y="6662"/>
                  <a:pt x="12569" y="6956"/>
                  <a:pt x="11234" y="7008"/>
                </a:cubicBezTo>
                <a:lnTo>
                  <a:pt x="11234" y="10368"/>
                </a:lnTo>
                <a:lnTo>
                  <a:pt x="16031" y="10368"/>
                </a:lnTo>
                <a:cubicBezTo>
                  <a:pt x="15974" y="8908"/>
                  <a:pt x="15644" y="7475"/>
                  <a:pt x="15059" y="6148"/>
                </a:cubicBezTo>
                <a:close/>
                <a:moveTo>
                  <a:pt x="6576" y="6163"/>
                </a:moveTo>
                <a:cubicBezTo>
                  <a:pt x="5996" y="7486"/>
                  <a:pt x="5666" y="8914"/>
                  <a:pt x="5609" y="10368"/>
                </a:cubicBezTo>
                <a:lnTo>
                  <a:pt x="10366" y="10368"/>
                </a:lnTo>
                <a:lnTo>
                  <a:pt x="10366" y="7008"/>
                </a:lnTo>
                <a:cubicBezTo>
                  <a:pt x="9043" y="6956"/>
                  <a:pt x="7765" y="6668"/>
                  <a:pt x="6576" y="6163"/>
                </a:cubicBezTo>
                <a:close/>
                <a:moveTo>
                  <a:pt x="20724" y="11234"/>
                </a:moveTo>
                <a:lnTo>
                  <a:pt x="16900" y="11234"/>
                </a:lnTo>
                <a:cubicBezTo>
                  <a:pt x="16847" y="12849"/>
                  <a:pt x="16481" y="14437"/>
                  <a:pt x="15827" y="15903"/>
                </a:cubicBezTo>
                <a:cubicBezTo>
                  <a:pt x="16647" y="16335"/>
                  <a:pt x="17415" y="16876"/>
                  <a:pt x="18112" y="17518"/>
                </a:cubicBezTo>
                <a:cubicBezTo>
                  <a:pt x="19648" y="15847"/>
                  <a:pt x="20620" y="13652"/>
                  <a:pt x="20724" y="11234"/>
                </a:cubicBezTo>
                <a:close/>
                <a:moveTo>
                  <a:pt x="16033" y="11234"/>
                </a:moveTo>
                <a:lnTo>
                  <a:pt x="11234" y="11234"/>
                </a:lnTo>
                <a:lnTo>
                  <a:pt x="11234" y="14676"/>
                </a:lnTo>
                <a:cubicBezTo>
                  <a:pt x="12564" y="14728"/>
                  <a:pt x="13851" y="15021"/>
                  <a:pt x="15046" y="15532"/>
                </a:cubicBezTo>
                <a:cubicBezTo>
                  <a:pt x="15645" y="14182"/>
                  <a:pt x="15981" y="12720"/>
                  <a:pt x="16033" y="11234"/>
                </a:cubicBezTo>
                <a:close/>
                <a:moveTo>
                  <a:pt x="10366" y="11234"/>
                </a:moveTo>
                <a:lnTo>
                  <a:pt x="5608" y="11234"/>
                </a:lnTo>
                <a:cubicBezTo>
                  <a:pt x="5660" y="12714"/>
                  <a:pt x="5995" y="14169"/>
                  <a:pt x="6590" y="15515"/>
                </a:cubicBezTo>
                <a:cubicBezTo>
                  <a:pt x="7775" y="15013"/>
                  <a:pt x="9048" y="14728"/>
                  <a:pt x="10366" y="14676"/>
                </a:cubicBezTo>
                <a:lnTo>
                  <a:pt x="10366" y="11234"/>
                </a:lnTo>
                <a:close/>
                <a:moveTo>
                  <a:pt x="4740" y="11234"/>
                </a:moveTo>
                <a:lnTo>
                  <a:pt x="876" y="11234"/>
                </a:lnTo>
                <a:cubicBezTo>
                  <a:pt x="980" y="13652"/>
                  <a:pt x="1952" y="15847"/>
                  <a:pt x="3488" y="17518"/>
                </a:cubicBezTo>
                <a:cubicBezTo>
                  <a:pt x="4194" y="16867"/>
                  <a:pt x="4973" y="16321"/>
                  <a:pt x="5805" y="15886"/>
                </a:cubicBezTo>
                <a:cubicBezTo>
                  <a:pt x="5156" y="14425"/>
                  <a:pt x="4793" y="12842"/>
                  <a:pt x="4740" y="11234"/>
                </a:cubicBezTo>
                <a:close/>
                <a:moveTo>
                  <a:pt x="11234" y="15544"/>
                </a:moveTo>
                <a:lnTo>
                  <a:pt x="11234" y="20226"/>
                </a:lnTo>
                <a:cubicBezTo>
                  <a:pt x="12574" y="19256"/>
                  <a:pt x="13701" y="18005"/>
                  <a:pt x="14523" y="16566"/>
                </a:cubicBezTo>
                <a:cubicBezTo>
                  <a:pt x="14571" y="16481"/>
                  <a:pt x="14618" y="16396"/>
                  <a:pt x="14664" y="16310"/>
                </a:cubicBezTo>
                <a:cubicBezTo>
                  <a:pt x="13587" y="15855"/>
                  <a:pt x="12430" y="15594"/>
                  <a:pt x="11234" y="15544"/>
                </a:cubicBezTo>
                <a:close/>
                <a:moveTo>
                  <a:pt x="10366" y="15544"/>
                </a:moveTo>
                <a:cubicBezTo>
                  <a:pt x="9182" y="15594"/>
                  <a:pt x="8037" y="15849"/>
                  <a:pt x="6969" y="16295"/>
                </a:cubicBezTo>
                <a:cubicBezTo>
                  <a:pt x="7018" y="16386"/>
                  <a:pt x="7068" y="16476"/>
                  <a:pt x="7120" y="16566"/>
                </a:cubicBezTo>
                <a:cubicBezTo>
                  <a:pt x="7933" y="17990"/>
                  <a:pt x="9044" y="19230"/>
                  <a:pt x="10366" y="20196"/>
                </a:cubicBezTo>
                <a:lnTo>
                  <a:pt x="10366" y="15544"/>
                </a:lnTo>
                <a:close/>
                <a:moveTo>
                  <a:pt x="6185" y="16666"/>
                </a:moveTo>
                <a:cubicBezTo>
                  <a:pt x="5438" y="17059"/>
                  <a:pt x="4739" y="17548"/>
                  <a:pt x="4102" y="18131"/>
                </a:cubicBezTo>
                <a:cubicBezTo>
                  <a:pt x="5577" y="19479"/>
                  <a:pt x="7457" y="20390"/>
                  <a:pt x="9538" y="20655"/>
                </a:cubicBezTo>
                <a:cubicBezTo>
                  <a:pt x="8257" y="19655"/>
                  <a:pt x="7174" y="18410"/>
                  <a:pt x="6367" y="16997"/>
                </a:cubicBezTo>
                <a:cubicBezTo>
                  <a:pt x="6305" y="16887"/>
                  <a:pt x="6244" y="16777"/>
                  <a:pt x="6185" y="16666"/>
                </a:cubicBezTo>
                <a:close/>
                <a:moveTo>
                  <a:pt x="15447" y="16683"/>
                </a:moveTo>
                <a:cubicBezTo>
                  <a:pt x="15391" y="16788"/>
                  <a:pt x="15333" y="16893"/>
                  <a:pt x="15274" y="16997"/>
                </a:cubicBezTo>
                <a:cubicBezTo>
                  <a:pt x="14468" y="18407"/>
                  <a:pt x="13388" y="19649"/>
                  <a:pt x="12111" y="20648"/>
                </a:cubicBezTo>
                <a:cubicBezTo>
                  <a:pt x="14172" y="20375"/>
                  <a:pt x="16035" y="19468"/>
                  <a:pt x="17498" y="18131"/>
                </a:cubicBezTo>
                <a:cubicBezTo>
                  <a:pt x="16870" y="17557"/>
                  <a:pt x="16182" y="17073"/>
                  <a:pt x="15447" y="1668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b="0">
                <a:solidFill>
                  <a:srgbClr val="000000"/>
                </a:solidFill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10" name="Rectangle 5"/>
          <p:cNvSpPr/>
          <p:nvPr/>
        </p:nvSpPr>
        <p:spPr>
          <a:xfrm>
            <a:off x="5464591" y="1229922"/>
            <a:ext cx="4983060" cy="1902046"/>
          </a:xfrm>
          <a:prstGeom prst="rect">
            <a:avLst/>
          </a:prstGeom>
          <a:ln w="12700">
            <a:solidFill>
              <a:srgbClr val="3C3C47"/>
            </a:solidFill>
            <a:miter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latin typeface="+mj-lt"/>
                <a:ea typeface="+mj-ea"/>
                <a:cs typeface="+mj-cs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"/>
              <a:sym typeface="Helvetica Neue Light"/>
            </a:endParaRPr>
          </a:p>
        </p:txBody>
      </p:sp>
      <p:sp>
        <p:nvSpPr>
          <p:cNvPr id="11" name="крупных компаний в РФ используют разговорный AI и чатботы 55% - для обслуживания клиентов, 50% - для операционных процессов. 76% - телеком, 60% - банки. (KPMG, 2019)."/>
          <p:cNvSpPr txBox="1"/>
          <p:nvPr/>
        </p:nvSpPr>
        <p:spPr>
          <a:xfrm>
            <a:off x="5566812" y="1216887"/>
            <a:ext cx="4778618" cy="182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</a:rPr>
              <a:t>Рекламная кампания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</a:rPr>
              <a:t> Nike Adapt BB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</a:rPr>
              <a:t> во время баскетбольного матча.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Позвав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Nike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 через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Google 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Ассистента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 (Hey, Google, Ask Nike) 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можно было заказать новые кроссовки. Вся партия была распродана за 6 минут.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cs typeface="Arial" pitchFamily="34" charset="0"/>
              <a:sym typeface="Helvetica Neue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cs typeface="Arial" pitchFamily="34" charset="0"/>
              <a:sym typeface="Helvetica Neue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(А теперь их можно даже «завязать» с помощью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Google 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Ассистента)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cs typeface="Arial" pitchFamily="34" charset="0"/>
              <a:sym typeface="Helvetica Neu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F600D0-7D9D-4474-B8AE-622E02EB665A}"/>
              </a:ext>
            </a:extLst>
          </p:cNvPr>
          <p:cNvSpPr txBox="1"/>
          <p:nvPr/>
        </p:nvSpPr>
        <p:spPr>
          <a:xfrm>
            <a:off x="790851" y="1312867"/>
            <a:ext cx="3309760" cy="1138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CF1"/>
                </a:solidFill>
                <a:effectLst/>
                <a:uLnTx/>
                <a:uFillTx/>
                <a:latin typeface="Formular"/>
                <a:cs typeface="Helvetica Neue"/>
              </a:rPr>
              <a:t>HYPE UP YOUR BRAND!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CF1"/>
              </a:solidFill>
              <a:effectLst/>
              <a:uLnTx/>
              <a:uFillTx/>
              <a:latin typeface="Formular"/>
              <a:cs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CF1"/>
                </a:solidFill>
                <a:effectLst/>
                <a:uLnTx/>
                <a:uFillTx/>
                <a:latin typeface="Formular"/>
                <a:cs typeface="Helvetica Neue"/>
              </a:rPr>
            </a:br>
            <a:r>
              <a:rPr kumimoji="0" lang="en-US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</a:rPr>
              <a:t>15,000 </a:t>
            </a:r>
            <a:r>
              <a:rPr kumimoji="0" lang="ru-RU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</a:rPr>
              <a:t>заказов по 350</a:t>
            </a:r>
            <a:r>
              <a:rPr kumimoji="0" lang="en-US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</a:rPr>
              <a:t>$ </a:t>
            </a:r>
            <a:r>
              <a:rPr kumimoji="0" lang="ru-RU" sz="1600" b="1" i="0" u="none" strike="noStrike" kern="0" cap="none" spc="20" normalizeH="0" baseline="0" noProof="0" dirty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</a:rPr>
              <a:t>за 6 минут</a:t>
            </a:r>
            <a:endParaRPr kumimoji="0" lang="en-US" sz="1600" b="1" i="0" u="none" strike="noStrike" kern="0" cap="none" spc="20" normalizeH="0" baseline="0" noProof="0" dirty="0">
              <a:ln>
                <a:noFill/>
              </a:ln>
              <a:gradFill flip="none" rotWithShape="1">
                <a:gsLst>
                  <a:gs pos="654">
                    <a:srgbClr val="00FDFF"/>
                  </a:gs>
                  <a:gs pos="100000">
                    <a:srgbClr val="0096FF"/>
                  </a:gs>
                </a:gsLst>
                <a:lin ang="18000000" scaled="0"/>
              </a:gradFill>
              <a:effectLst/>
              <a:uLnTx/>
              <a:uFillTx/>
              <a:latin typeface="Helvetica Neue"/>
              <a:cs typeface="Helvetica Neue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50C243-070C-479A-BE8D-68006404B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8" y="4075234"/>
            <a:ext cx="5417863" cy="283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C1A2FF86-39E5-4E2B-9AFD-1C5575480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433" y="4103782"/>
            <a:ext cx="7632727" cy="278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918589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NikeCase">
            <a:hlinkClick r:id="" action="ppaction://media"/>
            <a:extLst>
              <a:ext uri="{FF2B5EF4-FFF2-40B4-BE49-F238E27FC236}">
                <a16:creationId xmlns:a16="http://schemas.microsoft.com/office/drawing/2014/main" id="{3FCAAE63-ADFE-4CE6-9649-EECD6DF728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113" y="176752"/>
            <a:ext cx="11877774" cy="668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822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1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9">
            <a:extLst>
              <a:ext uri="{FF2B5EF4-FFF2-40B4-BE49-F238E27FC236}">
                <a16:creationId xmlns:a16="http://schemas.microsoft.com/office/drawing/2014/main" id="{2EF6E161-41F0-FD4B-8A7A-C75E5382562A}"/>
              </a:ext>
            </a:extLst>
          </p:cNvPr>
          <p:cNvSpPr txBox="1"/>
          <p:nvPr/>
        </p:nvSpPr>
        <p:spPr>
          <a:xfrm>
            <a:off x="1217234" y="298621"/>
            <a:ext cx="6603524" cy="377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189">
              <a:lnSpc>
                <a:spcPct val="120000"/>
              </a:lnSpc>
              <a:defRPr sz="1700" b="0" spc="21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00" b="0" i="0" u="none" strike="noStrike" kern="0" cap="none" spc="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Значение голосовых ассистентов для маркетинга и бренда</a:t>
            </a:r>
          </a:p>
        </p:txBody>
      </p:sp>
      <p:sp>
        <p:nvSpPr>
          <p:cNvPr id="37" name="World">
            <a:extLst>
              <a:ext uri="{FF2B5EF4-FFF2-40B4-BE49-F238E27FC236}">
                <a16:creationId xmlns:a16="http://schemas.microsoft.com/office/drawing/2014/main" id="{0FEC8794-0F6C-054E-BE12-88974C5AFE5B}"/>
              </a:ext>
            </a:extLst>
          </p:cNvPr>
          <p:cNvSpPr/>
          <p:nvPr/>
        </p:nvSpPr>
        <p:spPr>
          <a:xfrm>
            <a:off x="691337" y="292833"/>
            <a:ext cx="394461" cy="394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55" y="0"/>
                  <a:pt x="21600" y="4845"/>
                  <a:pt x="21600" y="10800"/>
                </a:cubicBezTo>
                <a:cubicBezTo>
                  <a:pt x="21600" y="16755"/>
                  <a:pt x="16755" y="21600"/>
                  <a:pt x="10800" y="21600"/>
                </a:cubicBezTo>
                <a:cubicBezTo>
                  <a:pt x="4845" y="21600"/>
                  <a:pt x="0" y="16755"/>
                  <a:pt x="0" y="10800"/>
                </a:cubicBezTo>
                <a:cubicBezTo>
                  <a:pt x="0" y="4845"/>
                  <a:pt x="4845" y="0"/>
                  <a:pt x="10800" y="0"/>
                </a:cubicBezTo>
                <a:close/>
                <a:moveTo>
                  <a:pt x="9607" y="938"/>
                </a:moveTo>
                <a:cubicBezTo>
                  <a:pt x="7478" y="1194"/>
                  <a:pt x="5556" y="2125"/>
                  <a:pt x="4058" y="3512"/>
                </a:cubicBezTo>
                <a:cubicBezTo>
                  <a:pt x="4702" y="4108"/>
                  <a:pt x="5412" y="4611"/>
                  <a:pt x="6171" y="5012"/>
                </a:cubicBezTo>
                <a:cubicBezTo>
                  <a:pt x="6257" y="4850"/>
                  <a:pt x="6345" y="4689"/>
                  <a:pt x="6438" y="4531"/>
                </a:cubicBezTo>
                <a:cubicBezTo>
                  <a:pt x="7253" y="3140"/>
                  <a:pt x="8333" y="1918"/>
                  <a:pt x="9607" y="938"/>
                </a:cubicBezTo>
                <a:close/>
                <a:moveTo>
                  <a:pt x="12040" y="943"/>
                </a:moveTo>
                <a:cubicBezTo>
                  <a:pt x="13311" y="1922"/>
                  <a:pt x="14389" y="3142"/>
                  <a:pt x="15203" y="4531"/>
                </a:cubicBezTo>
                <a:cubicBezTo>
                  <a:pt x="15292" y="4684"/>
                  <a:pt x="15378" y="4839"/>
                  <a:pt x="15461" y="4995"/>
                </a:cubicBezTo>
                <a:cubicBezTo>
                  <a:pt x="16208" y="4597"/>
                  <a:pt x="16907" y="4100"/>
                  <a:pt x="17542" y="3512"/>
                </a:cubicBezTo>
                <a:cubicBezTo>
                  <a:pt x="16055" y="2136"/>
                  <a:pt x="14150" y="1207"/>
                  <a:pt x="12040" y="943"/>
                </a:cubicBezTo>
                <a:close/>
                <a:moveTo>
                  <a:pt x="11234" y="1421"/>
                </a:moveTo>
                <a:lnTo>
                  <a:pt x="11234" y="6141"/>
                </a:lnTo>
                <a:cubicBezTo>
                  <a:pt x="12435" y="6090"/>
                  <a:pt x="13598" y="5827"/>
                  <a:pt x="14680" y="5368"/>
                </a:cubicBezTo>
                <a:cubicBezTo>
                  <a:pt x="14608" y="5234"/>
                  <a:pt x="14534" y="5100"/>
                  <a:pt x="14457" y="4968"/>
                </a:cubicBezTo>
                <a:cubicBezTo>
                  <a:pt x="13640" y="3575"/>
                  <a:pt x="12538" y="2365"/>
                  <a:pt x="11234" y="1421"/>
                </a:cubicBezTo>
                <a:close/>
                <a:moveTo>
                  <a:pt x="10366" y="1451"/>
                </a:moveTo>
                <a:cubicBezTo>
                  <a:pt x="9080" y="2391"/>
                  <a:pt x="7993" y="3589"/>
                  <a:pt x="7185" y="4968"/>
                </a:cubicBezTo>
                <a:cubicBezTo>
                  <a:pt x="7105" y="5104"/>
                  <a:pt x="7028" y="5244"/>
                  <a:pt x="6954" y="5383"/>
                </a:cubicBezTo>
                <a:cubicBezTo>
                  <a:pt x="8026" y="5833"/>
                  <a:pt x="9176" y="6090"/>
                  <a:pt x="10366" y="6141"/>
                </a:cubicBezTo>
                <a:lnTo>
                  <a:pt x="10366" y="1451"/>
                </a:lnTo>
                <a:close/>
                <a:moveTo>
                  <a:pt x="18152" y="4128"/>
                </a:moveTo>
                <a:cubicBezTo>
                  <a:pt x="17448" y="4783"/>
                  <a:pt x="16672" y="5335"/>
                  <a:pt x="15841" y="5775"/>
                </a:cubicBezTo>
                <a:cubicBezTo>
                  <a:pt x="16480" y="7219"/>
                  <a:pt x="16841" y="8779"/>
                  <a:pt x="16899" y="10368"/>
                </a:cubicBezTo>
                <a:lnTo>
                  <a:pt x="20724" y="10368"/>
                </a:lnTo>
                <a:cubicBezTo>
                  <a:pt x="20621" y="7972"/>
                  <a:pt x="19665" y="5793"/>
                  <a:pt x="18152" y="4128"/>
                </a:cubicBezTo>
                <a:close/>
                <a:moveTo>
                  <a:pt x="3448" y="4128"/>
                </a:moveTo>
                <a:cubicBezTo>
                  <a:pt x="1935" y="5793"/>
                  <a:pt x="979" y="7972"/>
                  <a:pt x="876" y="10368"/>
                </a:cubicBezTo>
                <a:lnTo>
                  <a:pt x="4742" y="10368"/>
                </a:lnTo>
                <a:cubicBezTo>
                  <a:pt x="4800" y="8785"/>
                  <a:pt x="5159" y="7231"/>
                  <a:pt x="5793" y="5792"/>
                </a:cubicBezTo>
                <a:cubicBezTo>
                  <a:pt x="4950" y="5349"/>
                  <a:pt x="4161" y="4792"/>
                  <a:pt x="3448" y="4128"/>
                </a:cubicBezTo>
                <a:close/>
                <a:moveTo>
                  <a:pt x="15059" y="6148"/>
                </a:moveTo>
                <a:cubicBezTo>
                  <a:pt x="13861" y="6662"/>
                  <a:pt x="12569" y="6956"/>
                  <a:pt x="11234" y="7008"/>
                </a:cubicBezTo>
                <a:lnTo>
                  <a:pt x="11234" y="10368"/>
                </a:lnTo>
                <a:lnTo>
                  <a:pt x="16031" y="10368"/>
                </a:lnTo>
                <a:cubicBezTo>
                  <a:pt x="15974" y="8908"/>
                  <a:pt x="15644" y="7475"/>
                  <a:pt x="15059" y="6148"/>
                </a:cubicBezTo>
                <a:close/>
                <a:moveTo>
                  <a:pt x="6576" y="6163"/>
                </a:moveTo>
                <a:cubicBezTo>
                  <a:pt x="5996" y="7486"/>
                  <a:pt x="5666" y="8914"/>
                  <a:pt x="5609" y="10368"/>
                </a:cubicBezTo>
                <a:lnTo>
                  <a:pt x="10366" y="10368"/>
                </a:lnTo>
                <a:lnTo>
                  <a:pt x="10366" y="7008"/>
                </a:lnTo>
                <a:cubicBezTo>
                  <a:pt x="9043" y="6956"/>
                  <a:pt x="7765" y="6668"/>
                  <a:pt x="6576" y="6163"/>
                </a:cubicBezTo>
                <a:close/>
                <a:moveTo>
                  <a:pt x="20724" y="11234"/>
                </a:moveTo>
                <a:lnTo>
                  <a:pt x="16900" y="11234"/>
                </a:lnTo>
                <a:cubicBezTo>
                  <a:pt x="16847" y="12849"/>
                  <a:pt x="16481" y="14437"/>
                  <a:pt x="15827" y="15903"/>
                </a:cubicBezTo>
                <a:cubicBezTo>
                  <a:pt x="16647" y="16335"/>
                  <a:pt x="17415" y="16876"/>
                  <a:pt x="18112" y="17518"/>
                </a:cubicBezTo>
                <a:cubicBezTo>
                  <a:pt x="19648" y="15847"/>
                  <a:pt x="20620" y="13652"/>
                  <a:pt x="20724" y="11234"/>
                </a:cubicBezTo>
                <a:close/>
                <a:moveTo>
                  <a:pt x="16033" y="11234"/>
                </a:moveTo>
                <a:lnTo>
                  <a:pt x="11234" y="11234"/>
                </a:lnTo>
                <a:lnTo>
                  <a:pt x="11234" y="14676"/>
                </a:lnTo>
                <a:cubicBezTo>
                  <a:pt x="12564" y="14728"/>
                  <a:pt x="13851" y="15021"/>
                  <a:pt x="15046" y="15532"/>
                </a:cubicBezTo>
                <a:cubicBezTo>
                  <a:pt x="15645" y="14182"/>
                  <a:pt x="15981" y="12720"/>
                  <a:pt x="16033" y="11234"/>
                </a:cubicBezTo>
                <a:close/>
                <a:moveTo>
                  <a:pt x="10366" y="11234"/>
                </a:moveTo>
                <a:lnTo>
                  <a:pt x="5608" y="11234"/>
                </a:lnTo>
                <a:cubicBezTo>
                  <a:pt x="5660" y="12714"/>
                  <a:pt x="5995" y="14169"/>
                  <a:pt x="6590" y="15515"/>
                </a:cubicBezTo>
                <a:cubicBezTo>
                  <a:pt x="7775" y="15013"/>
                  <a:pt x="9048" y="14728"/>
                  <a:pt x="10366" y="14676"/>
                </a:cubicBezTo>
                <a:lnTo>
                  <a:pt x="10366" y="11234"/>
                </a:lnTo>
                <a:close/>
                <a:moveTo>
                  <a:pt x="4740" y="11234"/>
                </a:moveTo>
                <a:lnTo>
                  <a:pt x="876" y="11234"/>
                </a:lnTo>
                <a:cubicBezTo>
                  <a:pt x="980" y="13652"/>
                  <a:pt x="1952" y="15847"/>
                  <a:pt x="3488" y="17518"/>
                </a:cubicBezTo>
                <a:cubicBezTo>
                  <a:pt x="4194" y="16867"/>
                  <a:pt x="4973" y="16321"/>
                  <a:pt x="5805" y="15886"/>
                </a:cubicBezTo>
                <a:cubicBezTo>
                  <a:pt x="5156" y="14425"/>
                  <a:pt x="4793" y="12842"/>
                  <a:pt x="4740" y="11234"/>
                </a:cubicBezTo>
                <a:close/>
                <a:moveTo>
                  <a:pt x="11234" y="15544"/>
                </a:moveTo>
                <a:lnTo>
                  <a:pt x="11234" y="20226"/>
                </a:lnTo>
                <a:cubicBezTo>
                  <a:pt x="12574" y="19256"/>
                  <a:pt x="13701" y="18005"/>
                  <a:pt x="14523" y="16566"/>
                </a:cubicBezTo>
                <a:cubicBezTo>
                  <a:pt x="14571" y="16481"/>
                  <a:pt x="14618" y="16396"/>
                  <a:pt x="14664" y="16310"/>
                </a:cubicBezTo>
                <a:cubicBezTo>
                  <a:pt x="13587" y="15855"/>
                  <a:pt x="12430" y="15594"/>
                  <a:pt x="11234" y="15544"/>
                </a:cubicBezTo>
                <a:close/>
                <a:moveTo>
                  <a:pt x="10366" y="15544"/>
                </a:moveTo>
                <a:cubicBezTo>
                  <a:pt x="9182" y="15594"/>
                  <a:pt x="8037" y="15849"/>
                  <a:pt x="6969" y="16295"/>
                </a:cubicBezTo>
                <a:cubicBezTo>
                  <a:pt x="7018" y="16386"/>
                  <a:pt x="7068" y="16476"/>
                  <a:pt x="7120" y="16566"/>
                </a:cubicBezTo>
                <a:cubicBezTo>
                  <a:pt x="7933" y="17990"/>
                  <a:pt x="9044" y="19230"/>
                  <a:pt x="10366" y="20196"/>
                </a:cubicBezTo>
                <a:lnTo>
                  <a:pt x="10366" y="15544"/>
                </a:lnTo>
                <a:close/>
                <a:moveTo>
                  <a:pt x="6185" y="16666"/>
                </a:moveTo>
                <a:cubicBezTo>
                  <a:pt x="5438" y="17059"/>
                  <a:pt x="4739" y="17548"/>
                  <a:pt x="4102" y="18131"/>
                </a:cubicBezTo>
                <a:cubicBezTo>
                  <a:pt x="5577" y="19479"/>
                  <a:pt x="7457" y="20390"/>
                  <a:pt x="9538" y="20655"/>
                </a:cubicBezTo>
                <a:cubicBezTo>
                  <a:pt x="8257" y="19655"/>
                  <a:pt x="7174" y="18410"/>
                  <a:pt x="6367" y="16997"/>
                </a:cubicBezTo>
                <a:cubicBezTo>
                  <a:pt x="6305" y="16887"/>
                  <a:pt x="6244" y="16777"/>
                  <a:pt x="6185" y="16666"/>
                </a:cubicBezTo>
                <a:close/>
                <a:moveTo>
                  <a:pt x="15447" y="16683"/>
                </a:moveTo>
                <a:cubicBezTo>
                  <a:pt x="15391" y="16788"/>
                  <a:pt x="15333" y="16893"/>
                  <a:pt x="15274" y="16997"/>
                </a:cubicBezTo>
                <a:cubicBezTo>
                  <a:pt x="14468" y="18407"/>
                  <a:pt x="13388" y="19649"/>
                  <a:pt x="12111" y="20648"/>
                </a:cubicBezTo>
                <a:cubicBezTo>
                  <a:pt x="14172" y="20375"/>
                  <a:pt x="16035" y="19468"/>
                  <a:pt x="17498" y="18131"/>
                </a:cubicBezTo>
                <a:cubicBezTo>
                  <a:pt x="16870" y="17557"/>
                  <a:pt x="16182" y="17073"/>
                  <a:pt x="15447" y="1668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b="0">
                <a:solidFill>
                  <a:srgbClr val="000000"/>
                </a:solidFill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A505DF-047F-427A-B690-6874C08E3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54" y="2397261"/>
            <a:ext cx="4129786" cy="3514975"/>
          </a:xfrm>
          <a:prstGeom prst="rect">
            <a:avLst/>
          </a:prstGeom>
        </p:spPr>
      </p:pic>
      <p:sp>
        <p:nvSpPr>
          <p:cNvPr id="12" name="крупных компаний в РФ используют разговорный AI и чатботы 55% - для обслуживания клиентов, 50% - для операционных процессов. 76% - телеком, 60% - банки. (KPMG, 2019).">
            <a:extLst>
              <a:ext uri="{FF2B5EF4-FFF2-40B4-BE49-F238E27FC236}">
                <a16:creationId xmlns:a16="http://schemas.microsoft.com/office/drawing/2014/main" id="{22119DC5-B1D4-4CC7-860D-6680552B12E0}"/>
              </a:ext>
            </a:extLst>
          </p:cNvPr>
          <p:cNvSpPr txBox="1"/>
          <p:nvPr/>
        </p:nvSpPr>
        <p:spPr>
          <a:xfrm>
            <a:off x="432105" y="2065524"/>
            <a:ext cx="4778618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Важность Ассистентов как маркетингового канала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cs typeface="Arial" pitchFamily="34" charset="0"/>
              <a:sym typeface="Helvetica Neu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EE4CAA-F126-4217-BE08-3B09FAD03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941" y="2383560"/>
            <a:ext cx="6704974" cy="3514975"/>
          </a:xfrm>
          <a:prstGeom prst="rect">
            <a:avLst/>
          </a:prstGeom>
        </p:spPr>
      </p:pic>
      <p:sp>
        <p:nvSpPr>
          <p:cNvPr id="10" name="крупных компаний в РФ используют разговорный AI и чатботы 55% - для обслуживания клиентов, 50% - для операционных процессов. 76% - телеком, 60% - банки. (KPMG, 2019).">
            <a:extLst>
              <a:ext uri="{FF2B5EF4-FFF2-40B4-BE49-F238E27FC236}">
                <a16:creationId xmlns:a16="http://schemas.microsoft.com/office/drawing/2014/main" id="{60F6729D-6682-4F3D-837F-49BBE50F4A4A}"/>
              </a:ext>
            </a:extLst>
          </p:cNvPr>
          <p:cNvSpPr txBox="1"/>
          <p:nvPr/>
        </p:nvSpPr>
        <p:spPr>
          <a:xfrm>
            <a:off x="5081769" y="2065524"/>
            <a:ext cx="6651565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Приоритеты по присутствию голосового приложения в разрезе поверхностей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cs typeface="Arial" pitchFamily="34" charset="0"/>
              <a:sym typeface="Helvetica Neue"/>
            </a:endParaRPr>
          </a:p>
        </p:txBody>
      </p:sp>
      <p:sp>
        <p:nvSpPr>
          <p:cNvPr id="13" name="крупных компаний в РФ используют разговорный AI и чатботы 55% - для обслуживания клиентов, 50% - для операционных процессов. 76% - телеком, 60% - банки. (KPMG, 2019).">
            <a:extLst>
              <a:ext uri="{FF2B5EF4-FFF2-40B4-BE49-F238E27FC236}">
                <a16:creationId xmlns:a16="http://schemas.microsoft.com/office/drawing/2014/main" id="{951AE42B-47F8-4271-9CA9-C171CDB645BA}"/>
              </a:ext>
            </a:extLst>
          </p:cNvPr>
          <p:cNvSpPr txBox="1"/>
          <p:nvPr/>
        </p:nvSpPr>
        <p:spPr>
          <a:xfrm>
            <a:off x="432105" y="1231058"/>
            <a:ext cx="9260095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Некоторые результаты из свежого опроса 300 маркетологов и бренд-менеджеров США от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Voicebot.ai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  <a:sym typeface="Helvetica Neue"/>
              </a:rPr>
              <a:t>The State of Voice Assistants as Marketing Channel. March 2021.</a:t>
            </a:r>
          </a:p>
        </p:txBody>
      </p:sp>
    </p:spTree>
    <p:extLst>
      <p:ext uri="{BB962C8B-B14F-4D97-AF65-F5344CB8AC3E}">
        <p14:creationId xmlns:p14="http://schemas.microsoft.com/office/powerpoint/2010/main" val="198704797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Line"/>
          <p:cNvSpPr/>
          <p:nvPr/>
        </p:nvSpPr>
        <p:spPr>
          <a:xfrm flipV="1">
            <a:off x="6058330" y="1689427"/>
            <a:ext cx="2115" cy="4119011"/>
          </a:xfrm>
          <a:prstGeom prst="line">
            <a:avLst/>
          </a:prstGeom>
          <a:ln w="12700">
            <a:solidFill>
              <a:srgbClr val="2B3049"/>
            </a:solidFill>
          </a:ln>
        </p:spPr>
        <p:txBody>
          <a:bodyPr lIns="45718" tIns="45718" rIns="45718" bIns="45718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464" name="Rounded Rectangle"/>
          <p:cNvSpPr/>
          <p:nvPr/>
        </p:nvSpPr>
        <p:spPr>
          <a:xfrm>
            <a:off x="6582905" y="3860415"/>
            <a:ext cx="4943173" cy="1177441"/>
          </a:xfrm>
          <a:prstGeom prst="roundRect">
            <a:avLst>
              <a:gd name="adj" fmla="val 16179"/>
            </a:avLst>
          </a:prstGeom>
          <a:gradFill>
            <a:gsLst>
              <a:gs pos="0">
                <a:srgbClr val="131729"/>
              </a:gs>
              <a:gs pos="100000">
                <a:srgbClr val="2B324C"/>
              </a:gs>
            </a:gsLst>
            <a:lin ang="195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b="0">
                <a:solidFill>
                  <a:srgbClr val="000000"/>
                </a:solidFill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465" name="Rounded Rectangle"/>
          <p:cNvSpPr/>
          <p:nvPr/>
        </p:nvSpPr>
        <p:spPr>
          <a:xfrm>
            <a:off x="6582905" y="1077095"/>
            <a:ext cx="4943175" cy="1177436"/>
          </a:xfrm>
          <a:prstGeom prst="roundRect">
            <a:avLst>
              <a:gd name="adj" fmla="val 16179"/>
            </a:avLst>
          </a:prstGeom>
          <a:gradFill>
            <a:gsLst>
              <a:gs pos="0">
                <a:srgbClr val="131729"/>
              </a:gs>
              <a:gs pos="100000">
                <a:srgbClr val="2B324C"/>
              </a:gs>
            </a:gsLst>
            <a:lin ang="195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b="0">
                <a:solidFill>
                  <a:srgbClr val="000000"/>
                </a:solidFill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466" name="Rounded Rectangle"/>
          <p:cNvSpPr/>
          <p:nvPr/>
        </p:nvSpPr>
        <p:spPr>
          <a:xfrm>
            <a:off x="640166" y="2449634"/>
            <a:ext cx="4943169" cy="1177439"/>
          </a:xfrm>
          <a:prstGeom prst="roundRect">
            <a:avLst>
              <a:gd name="adj" fmla="val 16179"/>
            </a:avLst>
          </a:prstGeom>
          <a:gradFill>
            <a:gsLst>
              <a:gs pos="0">
                <a:srgbClr val="131729"/>
              </a:gs>
              <a:gs pos="100000">
                <a:srgbClr val="2B324C"/>
              </a:gs>
            </a:gsLst>
            <a:lin ang="195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b="0">
                <a:solidFill>
                  <a:srgbClr val="000000"/>
                </a:solidFill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467" name="Rounded Rectangle"/>
          <p:cNvSpPr/>
          <p:nvPr/>
        </p:nvSpPr>
        <p:spPr>
          <a:xfrm>
            <a:off x="640166" y="5232867"/>
            <a:ext cx="4943169" cy="1177440"/>
          </a:xfrm>
          <a:prstGeom prst="roundRect">
            <a:avLst>
              <a:gd name="adj" fmla="val 16179"/>
            </a:avLst>
          </a:prstGeom>
          <a:gradFill>
            <a:gsLst>
              <a:gs pos="0">
                <a:srgbClr val="131729"/>
              </a:gs>
              <a:gs pos="100000">
                <a:srgbClr val="2B324C"/>
              </a:gs>
            </a:gsLst>
            <a:lin ang="195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b="0">
                <a:solidFill>
                  <a:srgbClr val="000000"/>
                </a:solidFill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pic>
        <p:nvPicPr>
          <p:cNvPr id="468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851778" y="6768909"/>
            <a:ext cx="85011" cy="89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69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44430" y="5726471"/>
            <a:ext cx="287269" cy="81968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TextBox 13"/>
          <p:cNvSpPr txBox="1"/>
          <p:nvPr/>
        </p:nvSpPr>
        <p:spPr>
          <a:xfrm>
            <a:off x="6854624" y="1484780"/>
            <a:ext cx="4379938" cy="670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0" marR="0" lvl="1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МТС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использует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AI-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ассистента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на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первой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линии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для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обслуживания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клиентов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.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Бот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обрабатывает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80%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запросов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,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освобождая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операторов</a:t>
            </a:r>
            <a:endParaRPr kumimoji="0" lang="ru-RU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  <a:p>
            <a:pPr marL="0" marR="0" lvl="1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для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решения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более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сложных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кейсов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.</a:t>
            </a:r>
          </a:p>
        </p:txBody>
      </p:sp>
      <p:sp>
        <p:nvSpPr>
          <p:cNvPr id="471" name="TextBox 16"/>
          <p:cNvSpPr txBox="1"/>
          <p:nvPr/>
        </p:nvSpPr>
        <p:spPr>
          <a:xfrm>
            <a:off x="834638" y="4281496"/>
            <a:ext cx="4554226" cy="437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412740">
              <a:lnSpc>
                <a:spcPct val="130000"/>
              </a:lnSpc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Мегафон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делает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исходящие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AI-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обзвоны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по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базе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клиентов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.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Чатбот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сообщает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клиентам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новости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и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предлагает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подключить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новые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услуги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.</a:t>
            </a:r>
          </a:p>
        </p:txBody>
      </p:sp>
      <p:sp>
        <p:nvSpPr>
          <p:cNvPr id="472" name="TextBox 17"/>
          <p:cNvSpPr txBox="1"/>
          <p:nvPr/>
        </p:nvSpPr>
        <p:spPr>
          <a:xfrm>
            <a:off x="834638" y="1484780"/>
            <a:ext cx="4427226" cy="634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412740">
              <a:lnSpc>
                <a:spcPct val="130000"/>
              </a:lnSpc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Сбербанк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использует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робота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«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Анну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»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для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приема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звонков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корпоративных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клиентов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.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Скорость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обслуживания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возросла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до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50%.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Теперь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средняя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продолжительность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звонка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составляет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3,5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минуты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.</a:t>
            </a:r>
          </a:p>
        </p:txBody>
      </p:sp>
      <p:sp>
        <p:nvSpPr>
          <p:cNvPr id="473" name="TextBox 18"/>
          <p:cNvSpPr txBox="1"/>
          <p:nvPr/>
        </p:nvSpPr>
        <p:spPr>
          <a:xfrm>
            <a:off x="6854624" y="4281496"/>
            <a:ext cx="4554232" cy="670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12740">
              <a:lnSpc>
                <a:spcPct val="130000"/>
              </a:lnSpc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В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проекте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health.google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ИИ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диагностирует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состояние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здоровья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,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подсказывает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маршрут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до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ближайшей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больницы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,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напоминает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о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времени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приема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лекарств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.</a:t>
            </a:r>
          </a:p>
        </p:txBody>
      </p:sp>
      <p:sp>
        <p:nvSpPr>
          <p:cNvPr id="474" name="TextBox 19"/>
          <p:cNvSpPr txBox="1"/>
          <p:nvPr/>
        </p:nvSpPr>
        <p:spPr>
          <a:xfrm>
            <a:off x="834638" y="2958043"/>
            <a:ext cx="4554226" cy="437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412740">
              <a:lnSpc>
                <a:spcPct val="130000"/>
              </a:lnSpc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«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Олег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»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от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Тинькофф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общается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с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клиентом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,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отвечает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по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банковским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вопросам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,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бронирует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места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,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переводит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деньги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,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покупает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билеты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.</a:t>
            </a:r>
          </a:p>
        </p:txBody>
      </p:sp>
      <p:sp>
        <p:nvSpPr>
          <p:cNvPr id="475" name="Прямоугольник 31"/>
          <p:cNvSpPr txBox="1"/>
          <p:nvPr/>
        </p:nvSpPr>
        <p:spPr>
          <a:xfrm>
            <a:off x="6854624" y="2958039"/>
            <a:ext cx="4671454" cy="470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12740">
              <a:lnSpc>
                <a:spcPct val="130000"/>
              </a:lnSpc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Решения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от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iFlyTek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транскрибируют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видеовстречи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в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тексты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. AI-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помощник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создает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базу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данных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,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по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которой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удобно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искать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информацию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.</a:t>
            </a:r>
          </a:p>
        </p:txBody>
      </p:sp>
      <p:sp>
        <p:nvSpPr>
          <p:cNvPr id="476" name="TextBox 17"/>
          <p:cNvSpPr txBox="1"/>
          <p:nvPr/>
        </p:nvSpPr>
        <p:spPr>
          <a:xfrm>
            <a:off x="1568812" y="1194341"/>
            <a:ext cx="4427226" cy="2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189">
              <a:lnSpc>
                <a:spcPct val="120000"/>
              </a:lnSpc>
              <a:defRPr sz="1200" spc="15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15" normalizeH="0" baseline="0" noProof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Повышение скорости обслуживания клиентов</a:t>
            </a:r>
          </a:p>
        </p:txBody>
      </p:sp>
      <p:sp>
        <p:nvSpPr>
          <p:cNvPr id="477" name="TextBox 13"/>
          <p:cNvSpPr txBox="1"/>
          <p:nvPr/>
        </p:nvSpPr>
        <p:spPr>
          <a:xfrm>
            <a:off x="7467703" y="1194341"/>
            <a:ext cx="4994543" cy="2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1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5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</a:defRPr>
            </a:pPr>
            <a:r>
              <a:rPr kumimoji="0" sz="1200" b="1" i="0" u="none" strike="noStrike" kern="0" cap="none" spc="15" normalizeH="0" baseline="0" noProof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Освобождение операторов от рутинных задач</a:t>
            </a:r>
          </a:p>
        </p:txBody>
      </p:sp>
      <p:sp>
        <p:nvSpPr>
          <p:cNvPr id="478" name="TextBox 16"/>
          <p:cNvSpPr txBox="1"/>
          <p:nvPr/>
        </p:nvSpPr>
        <p:spPr>
          <a:xfrm>
            <a:off x="1568809" y="3973262"/>
            <a:ext cx="3524243" cy="287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189">
              <a:lnSpc>
                <a:spcPct val="120000"/>
              </a:lnSpc>
              <a:defRPr sz="1200" spc="15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15" normalizeH="0" baseline="0" noProof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Рост продаж</a:t>
            </a:r>
          </a:p>
        </p:txBody>
      </p:sp>
      <p:sp>
        <p:nvSpPr>
          <p:cNvPr id="479" name="TextBox 19"/>
          <p:cNvSpPr txBox="1"/>
          <p:nvPr/>
        </p:nvSpPr>
        <p:spPr>
          <a:xfrm>
            <a:off x="1568808" y="2635573"/>
            <a:ext cx="4008229" cy="287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189">
              <a:lnSpc>
                <a:spcPct val="120000"/>
              </a:lnSpc>
              <a:defRPr sz="1200" spc="15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15" normalizeH="0" baseline="0" noProof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Улучшение пользовательского опыта</a:t>
            </a:r>
          </a:p>
        </p:txBody>
      </p:sp>
      <p:sp>
        <p:nvSpPr>
          <p:cNvPr id="480" name="Прямоугольник 31"/>
          <p:cNvSpPr txBox="1"/>
          <p:nvPr/>
        </p:nvSpPr>
        <p:spPr>
          <a:xfrm>
            <a:off x="7607403" y="2635573"/>
            <a:ext cx="3320475" cy="287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189">
              <a:lnSpc>
                <a:spcPct val="120000"/>
              </a:lnSpc>
              <a:defRPr sz="1200" spc="15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15" normalizeH="0" baseline="0" noProof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Реализация Future of Work</a:t>
            </a:r>
          </a:p>
        </p:txBody>
      </p:sp>
      <p:sp>
        <p:nvSpPr>
          <p:cNvPr id="481" name="TextBox 18"/>
          <p:cNvSpPr txBox="1"/>
          <p:nvPr/>
        </p:nvSpPr>
        <p:spPr>
          <a:xfrm>
            <a:off x="7658203" y="3973262"/>
            <a:ext cx="4738869" cy="287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189">
              <a:lnSpc>
                <a:spcPct val="120000"/>
              </a:lnSpc>
              <a:defRPr sz="1200" spc="15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15" normalizeH="0" baseline="0" noProof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Забота о пользователях и рост лояльности</a:t>
            </a:r>
          </a:p>
        </p:txBody>
      </p:sp>
      <p:sp>
        <p:nvSpPr>
          <p:cNvPr id="482" name="TextBox 16"/>
          <p:cNvSpPr txBox="1"/>
          <p:nvPr/>
        </p:nvSpPr>
        <p:spPr>
          <a:xfrm>
            <a:off x="834638" y="5763509"/>
            <a:ext cx="3838501" cy="470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412740">
              <a:lnSpc>
                <a:spcPct val="130000"/>
              </a:lnSpc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Ingrad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помогает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подбирать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квартиры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и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успешно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продает</a:t>
            </a:r>
            <a:endParaRPr kumimoji="0" lang="ru-RU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  <a:p>
            <a:pPr marL="0" marR="0" lvl="0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их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через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навык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в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Алисе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.</a:t>
            </a:r>
          </a:p>
        </p:txBody>
      </p:sp>
      <p:sp>
        <p:nvSpPr>
          <p:cNvPr id="483" name="TextBox 16"/>
          <p:cNvSpPr txBox="1"/>
          <p:nvPr/>
        </p:nvSpPr>
        <p:spPr>
          <a:xfrm>
            <a:off x="1568809" y="5404475"/>
            <a:ext cx="3524243" cy="287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189">
              <a:lnSpc>
                <a:spcPct val="120000"/>
              </a:lnSpc>
              <a:defRPr sz="1200" spc="15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15" normalizeH="0" baseline="0" noProof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Выход на новый канал продаж</a:t>
            </a:r>
          </a:p>
        </p:txBody>
      </p:sp>
      <p:sp>
        <p:nvSpPr>
          <p:cNvPr id="484" name="TextBox 18"/>
          <p:cNvSpPr txBox="1"/>
          <p:nvPr/>
        </p:nvSpPr>
        <p:spPr>
          <a:xfrm>
            <a:off x="6854624" y="5763509"/>
            <a:ext cx="4008228" cy="437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412740">
              <a:lnSpc>
                <a:spcPct val="130000"/>
              </a:lnSpc>
              <a:defRPr sz="1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41274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HeadHunter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использует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разговорный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AI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для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проведения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собеседований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и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подбора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персонала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.</a:t>
            </a:r>
          </a:p>
        </p:txBody>
      </p:sp>
      <p:sp>
        <p:nvSpPr>
          <p:cNvPr id="485" name="TextBox 18"/>
          <p:cNvSpPr txBox="1"/>
          <p:nvPr/>
        </p:nvSpPr>
        <p:spPr>
          <a:xfrm>
            <a:off x="7147941" y="5404475"/>
            <a:ext cx="3838505" cy="287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189">
              <a:lnSpc>
                <a:spcPct val="120000"/>
              </a:lnSpc>
              <a:defRPr sz="1200" spc="15"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15" normalizeH="0" baseline="0" noProof="0">
                <a:ln>
                  <a:noFill/>
                </a:ln>
                <a:gradFill flip="none" rotWithShape="1">
                  <a:gsLst>
                    <a:gs pos="654">
                      <a:srgbClr val="00FDFF"/>
                    </a:gs>
                    <a:gs pos="100000">
                      <a:srgbClr val="0096FF"/>
                    </a:gs>
                  </a:gsLst>
                  <a:lin ang="18000000" scaled="0"/>
                </a:gradFill>
                <a:effectLst/>
                <a:uLnTx/>
                <a:uFillTx/>
                <a:latin typeface="Helvetica Neue"/>
                <a:cs typeface="Helvetica Neue"/>
                <a:sym typeface="Helvetica Neue"/>
              </a:rPr>
              <a:t>Автоматизация работы HR</a:t>
            </a:r>
          </a:p>
        </p:txBody>
      </p:sp>
      <p:pic>
        <p:nvPicPr>
          <p:cNvPr id="486" name="megafon@2x.png" descr="megafon@2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260" y="4056203"/>
            <a:ext cx="571506" cy="121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7" name="min-hh-red-1@2x.png" descr="min-hh-red-1@2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2054" y="5446712"/>
            <a:ext cx="252127" cy="25212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8" name="mts@2x.png" descr="mts@2x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2054" y="1261516"/>
            <a:ext cx="571505" cy="153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9" name="logo@2x.png" descr="logo@2x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0154" y="2721515"/>
            <a:ext cx="571505" cy="115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Page 1@2x.png" descr="Page 1@2x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4260" y="5362502"/>
            <a:ext cx="571506" cy="281615"/>
          </a:xfrm>
          <a:prstGeom prst="rect">
            <a:avLst/>
          </a:prstGeom>
          <a:ln w="12700">
            <a:miter lim="400000"/>
          </a:ln>
        </p:spPr>
      </p:pic>
      <p:pic>
        <p:nvPicPr>
          <p:cNvPr id="491" name="oshhf5T5_400x400 copy.jpg" descr="oshhf5T5_400x400 copy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5554" y="4049066"/>
            <a:ext cx="571505" cy="136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92" name="images.png" descr="images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4260" y="2674379"/>
            <a:ext cx="571506" cy="21006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3" name="Sberbank@2x.png" descr="Sberbank@2x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4260" y="1282874"/>
            <a:ext cx="571506" cy="110618"/>
          </a:xfrm>
          <a:prstGeom prst="rect">
            <a:avLst/>
          </a:prstGeom>
          <a:ln w="12700">
            <a:miter lim="400000"/>
          </a:ln>
        </p:spPr>
      </p:pic>
      <p:sp>
        <p:nvSpPr>
          <p:cNvPr id="494" name="Rectangle 9"/>
          <p:cNvSpPr txBox="1"/>
          <p:nvPr/>
        </p:nvSpPr>
        <p:spPr>
          <a:xfrm>
            <a:off x="1156274" y="342010"/>
            <a:ext cx="5092094" cy="339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457189">
              <a:lnSpc>
                <a:spcPct val="120000"/>
              </a:lnSpc>
              <a:defRPr sz="1700" b="0" spc="21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457189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0" u="none" strike="noStrike" kern="0" cap="none" spc="2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Как компании используют разговорный AI </a:t>
            </a:r>
          </a:p>
        </p:txBody>
      </p:sp>
      <p:sp>
        <p:nvSpPr>
          <p:cNvPr id="495" name="Freeform 213"/>
          <p:cNvSpPr/>
          <p:nvPr/>
        </p:nvSpPr>
        <p:spPr>
          <a:xfrm>
            <a:off x="692463" y="339994"/>
            <a:ext cx="368248" cy="3682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53" y="17927"/>
                </a:moveTo>
                <a:cubicBezTo>
                  <a:pt x="16016" y="12490"/>
                  <a:pt x="16016" y="12490"/>
                  <a:pt x="16016" y="12490"/>
                </a:cubicBezTo>
                <a:cubicBezTo>
                  <a:pt x="16751" y="11755"/>
                  <a:pt x="16751" y="10580"/>
                  <a:pt x="16016" y="9845"/>
                </a:cubicBezTo>
                <a:cubicBezTo>
                  <a:pt x="12637" y="6465"/>
                  <a:pt x="12637" y="6465"/>
                  <a:pt x="12637" y="6465"/>
                </a:cubicBezTo>
                <a:cubicBezTo>
                  <a:pt x="12637" y="6465"/>
                  <a:pt x="12637" y="6465"/>
                  <a:pt x="12637" y="6465"/>
                </a:cubicBezTo>
                <a:cubicBezTo>
                  <a:pt x="12637" y="2939"/>
                  <a:pt x="9845" y="0"/>
                  <a:pt x="6318" y="0"/>
                </a:cubicBezTo>
                <a:cubicBezTo>
                  <a:pt x="2792" y="0"/>
                  <a:pt x="0" y="2939"/>
                  <a:pt x="0" y="6465"/>
                </a:cubicBezTo>
                <a:cubicBezTo>
                  <a:pt x="0" y="9992"/>
                  <a:pt x="2792" y="12784"/>
                  <a:pt x="6318" y="12784"/>
                </a:cubicBezTo>
                <a:cubicBezTo>
                  <a:pt x="6318" y="12784"/>
                  <a:pt x="6318" y="12784"/>
                  <a:pt x="6318" y="12784"/>
                </a:cubicBezTo>
                <a:cubicBezTo>
                  <a:pt x="9698" y="16163"/>
                  <a:pt x="9698" y="16163"/>
                  <a:pt x="9698" y="16163"/>
                </a:cubicBezTo>
                <a:cubicBezTo>
                  <a:pt x="10433" y="16898"/>
                  <a:pt x="11608" y="16898"/>
                  <a:pt x="12490" y="16163"/>
                </a:cubicBezTo>
                <a:cubicBezTo>
                  <a:pt x="13812" y="17633"/>
                  <a:pt x="13812" y="17633"/>
                  <a:pt x="13812" y="17633"/>
                </a:cubicBezTo>
                <a:cubicBezTo>
                  <a:pt x="13959" y="17633"/>
                  <a:pt x="13959" y="17780"/>
                  <a:pt x="14106" y="17780"/>
                </a:cubicBezTo>
                <a:cubicBezTo>
                  <a:pt x="15576" y="17780"/>
                  <a:pt x="15576" y="17780"/>
                  <a:pt x="15576" y="17780"/>
                </a:cubicBezTo>
                <a:cubicBezTo>
                  <a:pt x="15576" y="19249"/>
                  <a:pt x="15576" y="19249"/>
                  <a:pt x="15576" y="19249"/>
                </a:cubicBezTo>
                <a:cubicBezTo>
                  <a:pt x="15576" y="19396"/>
                  <a:pt x="15869" y="19690"/>
                  <a:pt x="16163" y="19690"/>
                </a:cubicBezTo>
                <a:cubicBezTo>
                  <a:pt x="17633" y="19690"/>
                  <a:pt x="17633" y="19690"/>
                  <a:pt x="17633" y="19690"/>
                </a:cubicBezTo>
                <a:cubicBezTo>
                  <a:pt x="17633" y="21159"/>
                  <a:pt x="17633" y="21159"/>
                  <a:pt x="17633" y="21159"/>
                </a:cubicBezTo>
                <a:cubicBezTo>
                  <a:pt x="17633" y="21453"/>
                  <a:pt x="17780" y="21600"/>
                  <a:pt x="18073" y="21600"/>
                </a:cubicBezTo>
                <a:cubicBezTo>
                  <a:pt x="21012" y="21600"/>
                  <a:pt x="21012" y="21600"/>
                  <a:pt x="21012" y="21600"/>
                </a:cubicBezTo>
                <a:cubicBezTo>
                  <a:pt x="21306" y="21600"/>
                  <a:pt x="21600" y="21453"/>
                  <a:pt x="21600" y="21159"/>
                </a:cubicBezTo>
                <a:cubicBezTo>
                  <a:pt x="21600" y="18220"/>
                  <a:pt x="21600" y="18220"/>
                  <a:pt x="21600" y="18220"/>
                </a:cubicBezTo>
                <a:cubicBezTo>
                  <a:pt x="21600" y="18073"/>
                  <a:pt x="21453" y="17927"/>
                  <a:pt x="21453" y="17927"/>
                </a:cubicBezTo>
                <a:close/>
                <a:moveTo>
                  <a:pt x="5290" y="11755"/>
                </a:moveTo>
                <a:cubicBezTo>
                  <a:pt x="2792" y="11167"/>
                  <a:pt x="882" y="9110"/>
                  <a:pt x="882" y="6465"/>
                </a:cubicBezTo>
                <a:cubicBezTo>
                  <a:pt x="882" y="3380"/>
                  <a:pt x="3380" y="1029"/>
                  <a:pt x="6318" y="1029"/>
                </a:cubicBezTo>
                <a:cubicBezTo>
                  <a:pt x="8963" y="1029"/>
                  <a:pt x="11167" y="2939"/>
                  <a:pt x="11608" y="5437"/>
                </a:cubicBezTo>
                <a:cubicBezTo>
                  <a:pt x="10873" y="4702"/>
                  <a:pt x="9698" y="4849"/>
                  <a:pt x="8963" y="5584"/>
                </a:cubicBezTo>
                <a:cubicBezTo>
                  <a:pt x="5437" y="9110"/>
                  <a:pt x="5437" y="9110"/>
                  <a:pt x="5437" y="9110"/>
                </a:cubicBezTo>
                <a:cubicBezTo>
                  <a:pt x="4702" y="9845"/>
                  <a:pt x="4702" y="10873"/>
                  <a:pt x="5290" y="11755"/>
                </a:cubicBezTo>
                <a:close/>
                <a:moveTo>
                  <a:pt x="20571" y="20718"/>
                </a:moveTo>
                <a:cubicBezTo>
                  <a:pt x="18514" y="20718"/>
                  <a:pt x="18514" y="20718"/>
                  <a:pt x="18514" y="20718"/>
                </a:cubicBezTo>
                <a:cubicBezTo>
                  <a:pt x="18514" y="19249"/>
                  <a:pt x="18514" y="19249"/>
                  <a:pt x="18514" y="19249"/>
                </a:cubicBezTo>
                <a:cubicBezTo>
                  <a:pt x="18514" y="18955"/>
                  <a:pt x="18367" y="18661"/>
                  <a:pt x="18073" y="18661"/>
                </a:cubicBezTo>
                <a:cubicBezTo>
                  <a:pt x="16604" y="18661"/>
                  <a:pt x="16604" y="18661"/>
                  <a:pt x="16604" y="18661"/>
                </a:cubicBezTo>
                <a:cubicBezTo>
                  <a:pt x="16604" y="17192"/>
                  <a:pt x="16604" y="17192"/>
                  <a:pt x="16604" y="17192"/>
                </a:cubicBezTo>
                <a:cubicBezTo>
                  <a:pt x="16604" y="16898"/>
                  <a:pt x="16457" y="16751"/>
                  <a:pt x="16163" y="16751"/>
                </a:cubicBezTo>
                <a:cubicBezTo>
                  <a:pt x="14400" y="16751"/>
                  <a:pt x="14400" y="16751"/>
                  <a:pt x="14400" y="16751"/>
                </a:cubicBezTo>
                <a:cubicBezTo>
                  <a:pt x="12784" y="15135"/>
                  <a:pt x="12784" y="15135"/>
                  <a:pt x="12784" y="15135"/>
                </a:cubicBezTo>
                <a:cubicBezTo>
                  <a:pt x="12637" y="14988"/>
                  <a:pt x="12637" y="14988"/>
                  <a:pt x="12490" y="14988"/>
                </a:cubicBezTo>
                <a:cubicBezTo>
                  <a:pt x="12343" y="14988"/>
                  <a:pt x="12196" y="14988"/>
                  <a:pt x="12049" y="15135"/>
                </a:cubicBezTo>
                <a:cubicBezTo>
                  <a:pt x="11755" y="15429"/>
                  <a:pt x="11755" y="15429"/>
                  <a:pt x="11755" y="15429"/>
                </a:cubicBezTo>
                <a:cubicBezTo>
                  <a:pt x="11314" y="15869"/>
                  <a:pt x="10727" y="15869"/>
                  <a:pt x="10433" y="15429"/>
                </a:cubicBezTo>
                <a:cubicBezTo>
                  <a:pt x="6171" y="11167"/>
                  <a:pt x="6171" y="11167"/>
                  <a:pt x="6171" y="11167"/>
                </a:cubicBezTo>
                <a:cubicBezTo>
                  <a:pt x="5731" y="10727"/>
                  <a:pt x="5731" y="10139"/>
                  <a:pt x="6171" y="9845"/>
                </a:cubicBezTo>
                <a:cubicBezTo>
                  <a:pt x="9698" y="6171"/>
                  <a:pt x="9698" y="6171"/>
                  <a:pt x="9698" y="6171"/>
                </a:cubicBezTo>
                <a:cubicBezTo>
                  <a:pt x="10139" y="5878"/>
                  <a:pt x="10727" y="5878"/>
                  <a:pt x="11020" y="6171"/>
                </a:cubicBezTo>
                <a:cubicBezTo>
                  <a:pt x="11755" y="6906"/>
                  <a:pt x="11755" y="6906"/>
                  <a:pt x="11755" y="6906"/>
                </a:cubicBezTo>
                <a:cubicBezTo>
                  <a:pt x="11608" y="7641"/>
                  <a:pt x="11461" y="8376"/>
                  <a:pt x="11020" y="9110"/>
                </a:cubicBezTo>
                <a:cubicBezTo>
                  <a:pt x="10727" y="8963"/>
                  <a:pt x="10580" y="8816"/>
                  <a:pt x="10286" y="8816"/>
                </a:cubicBezTo>
                <a:cubicBezTo>
                  <a:pt x="9404" y="8816"/>
                  <a:pt x="8816" y="9551"/>
                  <a:pt x="8816" y="10286"/>
                </a:cubicBezTo>
                <a:cubicBezTo>
                  <a:pt x="8816" y="11167"/>
                  <a:pt x="9404" y="11755"/>
                  <a:pt x="10286" y="11755"/>
                </a:cubicBezTo>
                <a:cubicBezTo>
                  <a:pt x="11020" y="11755"/>
                  <a:pt x="11755" y="11167"/>
                  <a:pt x="11755" y="10286"/>
                </a:cubicBezTo>
                <a:cubicBezTo>
                  <a:pt x="11755" y="10139"/>
                  <a:pt x="11755" y="9992"/>
                  <a:pt x="11608" y="9845"/>
                </a:cubicBezTo>
                <a:cubicBezTo>
                  <a:pt x="12049" y="9257"/>
                  <a:pt x="12343" y="8522"/>
                  <a:pt x="12490" y="7641"/>
                </a:cubicBezTo>
                <a:cubicBezTo>
                  <a:pt x="15282" y="10433"/>
                  <a:pt x="15282" y="10433"/>
                  <a:pt x="15282" y="10433"/>
                </a:cubicBezTo>
                <a:cubicBezTo>
                  <a:pt x="15722" y="10873"/>
                  <a:pt x="15722" y="11461"/>
                  <a:pt x="15282" y="11902"/>
                </a:cubicBezTo>
                <a:cubicBezTo>
                  <a:pt x="14988" y="12196"/>
                  <a:pt x="14988" y="12196"/>
                  <a:pt x="14988" y="12196"/>
                </a:cubicBezTo>
                <a:cubicBezTo>
                  <a:pt x="14988" y="12196"/>
                  <a:pt x="14841" y="12343"/>
                  <a:pt x="14841" y="12490"/>
                </a:cubicBezTo>
                <a:cubicBezTo>
                  <a:pt x="14841" y="12637"/>
                  <a:pt x="14988" y="12784"/>
                  <a:pt x="14988" y="12931"/>
                </a:cubicBezTo>
                <a:cubicBezTo>
                  <a:pt x="20571" y="18367"/>
                  <a:pt x="20571" y="18367"/>
                  <a:pt x="20571" y="18367"/>
                </a:cubicBezTo>
                <a:lnTo>
                  <a:pt x="20571" y="20718"/>
                </a:lnTo>
                <a:close/>
                <a:moveTo>
                  <a:pt x="10727" y="10286"/>
                </a:moveTo>
                <a:cubicBezTo>
                  <a:pt x="10727" y="10580"/>
                  <a:pt x="10580" y="10873"/>
                  <a:pt x="10286" y="10873"/>
                </a:cubicBezTo>
                <a:cubicBezTo>
                  <a:pt x="9992" y="10873"/>
                  <a:pt x="9698" y="10580"/>
                  <a:pt x="9698" y="10286"/>
                </a:cubicBezTo>
                <a:cubicBezTo>
                  <a:pt x="9698" y="10139"/>
                  <a:pt x="9992" y="9845"/>
                  <a:pt x="10286" y="9845"/>
                </a:cubicBezTo>
                <a:cubicBezTo>
                  <a:pt x="10580" y="9845"/>
                  <a:pt x="10727" y="10139"/>
                  <a:pt x="10727" y="1028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29293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292930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sp>
        <p:nvSpPr>
          <p:cNvPr id="496" name="Rounded Rectangle"/>
          <p:cNvSpPr/>
          <p:nvPr/>
        </p:nvSpPr>
        <p:spPr>
          <a:xfrm>
            <a:off x="627466" y="3841251"/>
            <a:ext cx="4943169" cy="1177440"/>
          </a:xfrm>
          <a:prstGeom prst="roundRect">
            <a:avLst>
              <a:gd name="adj" fmla="val 16179"/>
            </a:avLst>
          </a:prstGeom>
          <a:ln w="25400">
            <a:solidFill>
              <a:srgbClr val="23273E"/>
            </a:solidFill>
          </a:ln>
        </p:spPr>
        <p:txBody>
          <a:bodyPr lIns="50800" tIns="50800" rIns="50800" bIns="50800" anchor="ctr"/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b="0">
                <a:solidFill>
                  <a:srgbClr val="000000"/>
                </a:solidFill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497" name="Rounded Rectangle"/>
          <p:cNvSpPr/>
          <p:nvPr/>
        </p:nvSpPr>
        <p:spPr>
          <a:xfrm>
            <a:off x="627466" y="1058019"/>
            <a:ext cx="4943169" cy="1177440"/>
          </a:xfrm>
          <a:prstGeom prst="roundRect">
            <a:avLst>
              <a:gd name="adj" fmla="val 16179"/>
            </a:avLst>
          </a:prstGeom>
          <a:ln w="25400">
            <a:solidFill>
              <a:srgbClr val="23273E"/>
            </a:solidFill>
          </a:ln>
        </p:spPr>
        <p:txBody>
          <a:bodyPr lIns="50800" tIns="50800" rIns="50800" bIns="50800" anchor="ctr"/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b="0">
                <a:solidFill>
                  <a:srgbClr val="000000"/>
                </a:solidFill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498" name="Rounded Rectangle"/>
          <p:cNvSpPr/>
          <p:nvPr/>
        </p:nvSpPr>
        <p:spPr>
          <a:xfrm>
            <a:off x="6595605" y="2468752"/>
            <a:ext cx="4943173" cy="1177440"/>
          </a:xfrm>
          <a:prstGeom prst="roundRect">
            <a:avLst>
              <a:gd name="adj" fmla="val 16179"/>
            </a:avLst>
          </a:prstGeom>
          <a:ln w="25400">
            <a:solidFill>
              <a:srgbClr val="23273E"/>
            </a:solidFill>
          </a:ln>
        </p:spPr>
        <p:txBody>
          <a:bodyPr lIns="50800" tIns="50800" rIns="50800" bIns="50800" anchor="ctr"/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b="0">
                <a:solidFill>
                  <a:srgbClr val="000000"/>
                </a:solidFill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499" name="Rounded Rectangle"/>
          <p:cNvSpPr/>
          <p:nvPr/>
        </p:nvSpPr>
        <p:spPr>
          <a:xfrm>
            <a:off x="6595605" y="5252075"/>
            <a:ext cx="4943173" cy="1177440"/>
          </a:xfrm>
          <a:prstGeom prst="roundRect">
            <a:avLst>
              <a:gd name="adj" fmla="val 16179"/>
            </a:avLst>
          </a:prstGeom>
          <a:ln w="25400">
            <a:solidFill>
              <a:srgbClr val="23273E"/>
            </a:solidFill>
          </a:ln>
        </p:spPr>
        <p:txBody>
          <a:bodyPr lIns="50800" tIns="50800" rIns="50800" bIns="50800" anchor="ctr"/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b="0">
                <a:solidFill>
                  <a:srgbClr val="000000"/>
                </a:solidFill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pic>
        <p:nvPicPr>
          <p:cNvPr id="500" name="marker_penta-04.png" descr="marker_penta-04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20389" y="1627271"/>
            <a:ext cx="101797" cy="113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501" name="marker_penta-04.png" descr="marker_penta-04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12514" y="3012835"/>
            <a:ext cx="101797" cy="113667"/>
          </a:xfrm>
          <a:prstGeom prst="rect">
            <a:avLst/>
          </a:prstGeom>
          <a:ln w="12700">
            <a:miter lim="400000"/>
          </a:ln>
        </p:spPr>
      </p:pic>
      <p:pic>
        <p:nvPicPr>
          <p:cNvPr id="502" name="marker_penta-04.png" descr="marker_penta-04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16695" y="4398398"/>
            <a:ext cx="101797" cy="113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503" name="marker_penta-04.png" descr="marker_penta-04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08458" y="5783962"/>
            <a:ext cx="101797" cy="1136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4597955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422F91A3-42B5-4198-9DA9-2DBC12DA8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6084" y="3422006"/>
            <a:ext cx="2789239" cy="388375"/>
          </a:xfrm>
          <a:prstGeom prst="rect">
            <a:avLst/>
          </a:prstGeom>
        </p:spPr>
      </p:pic>
      <p:sp>
        <p:nvSpPr>
          <p:cNvPr id="7" name="Google Shape;1094;p33">
            <a:extLst>
              <a:ext uri="{FF2B5EF4-FFF2-40B4-BE49-F238E27FC236}">
                <a16:creationId xmlns:a16="http://schemas.microsoft.com/office/drawing/2014/main" id="{E5898AC9-504B-6E40-B2BE-E9109FCC5F6C}"/>
              </a:ext>
            </a:extLst>
          </p:cNvPr>
          <p:cNvSpPr txBox="1"/>
          <p:nvPr/>
        </p:nvSpPr>
        <p:spPr>
          <a:xfrm>
            <a:off x="282886" y="238535"/>
            <a:ext cx="4960627" cy="775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699" tIns="45699" rIns="45699" bIns="45699">
            <a:spAutoFit/>
          </a:bodyPr>
          <a:lstStyle>
            <a:lvl1pPr>
              <a:lnSpc>
                <a:spcPct val="130000"/>
              </a:lnSpc>
              <a:defRPr sz="18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 Light"/>
              </a:rPr>
              <a:t>Решения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 Light"/>
              </a:rPr>
              <a:t>.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 Light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 Light"/>
                <a:sym typeface="Helvetica Neue Light"/>
              </a:rPr>
              <a:t>Just AI Solution Store</a:t>
            </a:r>
          </a:p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D4F4525-A2D4-4C8A-A50E-9D3B8D4F0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959" y="1070638"/>
            <a:ext cx="5084129" cy="50911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A8330A0-BF5F-4A9F-8EB0-64F5CF2A5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27" y="1070638"/>
            <a:ext cx="5383832" cy="509111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1FA7231-FF35-4911-82A9-B14390B76F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5088" y="1077621"/>
            <a:ext cx="1619725" cy="247025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0378A6C-655D-4C3D-8969-EFE164416A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15088" y="3623178"/>
            <a:ext cx="1648151" cy="254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4913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DE36142-34EC-434C-97D6-184DC2349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281" y="1227049"/>
            <a:ext cx="7097742" cy="423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335;p6">
            <a:extLst>
              <a:ext uri="{FF2B5EF4-FFF2-40B4-BE49-F238E27FC236}">
                <a16:creationId xmlns:a16="http://schemas.microsoft.com/office/drawing/2014/main" id="{91C25A83-E2EE-4E92-90BD-948C3FE9A029}"/>
              </a:ext>
            </a:extLst>
          </p:cNvPr>
          <p:cNvSpPr txBox="1"/>
          <p:nvPr/>
        </p:nvSpPr>
        <p:spPr>
          <a:xfrm>
            <a:off x="1242544" y="226631"/>
            <a:ext cx="9298455" cy="459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699" tIns="45699" rIns="45699" bIns="45699">
            <a:spAutoFit/>
          </a:bodyPr>
          <a:lstStyle>
            <a:lvl1pPr>
              <a:lnSpc>
                <a:spcPct val="120000"/>
              </a:lnSpc>
              <a:defRPr sz="17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Tx/>
              <a:buNone/>
              <a:tabLst/>
              <a:defRPr/>
            </a:pP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Рост </a:t>
            </a:r>
            <a:r>
              <a:rPr lang="ru-RU" kern="0" dirty="0">
                <a:latin typeface="Helvetica Neue"/>
                <a:ea typeface="Helvetica Neue"/>
                <a:cs typeface="Helvetica Neue"/>
                <a:sym typeface="Helvetica Neue"/>
              </a:rPr>
              <a:t>популярности технологий разговорного ИИ</a:t>
            </a: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kumimoji="0" lang="en-US" sz="1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F87D40-DBB6-46D3-BEED-B603FB079492}"/>
              </a:ext>
            </a:extLst>
          </p:cNvPr>
          <p:cNvSpPr txBox="1"/>
          <p:nvPr/>
        </p:nvSpPr>
        <p:spPr>
          <a:xfrm>
            <a:off x="1583715" y="5930384"/>
            <a:ext cx="7705358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FFFFFF"/>
                </a:solidFill>
                <a:effectLst/>
                <a:latin typeface="NexusSerif"/>
              </a:rPr>
              <a:t>Число </a:t>
            </a:r>
            <a:r>
              <a:rPr lang="ru-RU" dirty="0">
                <a:solidFill>
                  <a:srgbClr val="FFFFFF"/>
                </a:solidFill>
                <a:latin typeface="NexusSerif"/>
              </a:rPr>
              <a:t>результатов в выдачи по запросам </a:t>
            </a:r>
            <a:r>
              <a:rPr lang="ru-RU" b="0" i="0" dirty="0">
                <a:solidFill>
                  <a:srgbClr val="FFFFFF"/>
                </a:solidFill>
                <a:effectLst/>
                <a:latin typeface="NexusSerif"/>
              </a:rPr>
              <a:t>на термины «</a:t>
            </a:r>
            <a:r>
              <a:rPr lang="en-US" b="0" i="0" dirty="0">
                <a:solidFill>
                  <a:srgbClr val="FFFFFF"/>
                </a:solidFill>
                <a:effectLst/>
                <a:latin typeface="NexusSerif"/>
              </a:rPr>
              <a:t>chatbot</a:t>
            </a:r>
            <a:r>
              <a:rPr lang="ru-RU" b="0" i="0" dirty="0">
                <a:solidFill>
                  <a:srgbClr val="FFFFFF"/>
                </a:solidFill>
                <a:effectLst/>
                <a:latin typeface="NexusSerif"/>
              </a:rPr>
              <a:t>»</a:t>
            </a:r>
            <a:r>
              <a:rPr lang="ru-RU" dirty="0">
                <a:solidFill>
                  <a:srgbClr val="FFFFFF"/>
                </a:solidFill>
                <a:latin typeface="NexusSerif"/>
              </a:rPr>
              <a:t>, «</a:t>
            </a:r>
            <a:r>
              <a:rPr lang="en-US" b="0" i="0" dirty="0">
                <a:solidFill>
                  <a:srgbClr val="FFFFFF"/>
                </a:solidFill>
                <a:effectLst/>
                <a:latin typeface="NexusSerif"/>
              </a:rPr>
              <a:t>conversation agent</a:t>
            </a:r>
            <a:r>
              <a:rPr lang="ru-RU" b="0" i="0" dirty="0">
                <a:solidFill>
                  <a:srgbClr val="FFFFFF"/>
                </a:solidFill>
                <a:effectLst/>
                <a:latin typeface="NexusSerif"/>
              </a:rPr>
              <a:t>» и «</a:t>
            </a:r>
            <a:r>
              <a:rPr lang="en-US" b="0" i="0" dirty="0">
                <a:solidFill>
                  <a:srgbClr val="FFFFFF"/>
                </a:solidFill>
                <a:effectLst/>
                <a:latin typeface="NexusSerif"/>
              </a:rPr>
              <a:t>conversational interface</a:t>
            </a:r>
            <a:r>
              <a:rPr lang="ru-RU" b="0" i="0" dirty="0">
                <a:solidFill>
                  <a:srgbClr val="FFFFFF"/>
                </a:solidFill>
                <a:effectLst/>
                <a:latin typeface="NexusSerif"/>
              </a:rPr>
              <a:t>» в </a:t>
            </a:r>
            <a:r>
              <a:rPr lang="en-US" b="0" i="0" dirty="0">
                <a:solidFill>
                  <a:srgbClr val="FFFFFF"/>
                </a:solidFill>
                <a:effectLst/>
                <a:latin typeface="NexusSerif"/>
              </a:rPr>
              <a:t>Scopus.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86785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394;p5">
            <a:extLst>
              <a:ext uri="{FF2B5EF4-FFF2-40B4-BE49-F238E27FC236}">
                <a16:creationId xmlns:a16="http://schemas.microsoft.com/office/drawing/2014/main" id="{6F19EAF4-DD5E-CA48-A731-2760E2ABE32F}"/>
              </a:ext>
            </a:extLst>
          </p:cNvPr>
          <p:cNvSpPr/>
          <p:nvPr/>
        </p:nvSpPr>
        <p:spPr>
          <a:xfrm>
            <a:off x="691337" y="310250"/>
            <a:ext cx="394462" cy="3944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16755" y="0"/>
                  <a:pt x="21600" y="4845"/>
                  <a:pt x="21600" y="10800"/>
                </a:cubicBezTo>
                <a:cubicBezTo>
                  <a:pt x="21600" y="16755"/>
                  <a:pt x="16755" y="21600"/>
                  <a:pt x="10800" y="21600"/>
                </a:cubicBezTo>
                <a:cubicBezTo>
                  <a:pt x="4845" y="21600"/>
                  <a:pt x="0" y="16755"/>
                  <a:pt x="0" y="10800"/>
                </a:cubicBezTo>
                <a:cubicBezTo>
                  <a:pt x="0" y="4845"/>
                  <a:pt x="4845" y="0"/>
                  <a:pt x="10800" y="0"/>
                </a:cubicBezTo>
                <a:close/>
                <a:moveTo>
                  <a:pt x="9607" y="938"/>
                </a:moveTo>
                <a:cubicBezTo>
                  <a:pt x="7478" y="1194"/>
                  <a:pt x="5556" y="2125"/>
                  <a:pt x="4058" y="3512"/>
                </a:cubicBezTo>
                <a:cubicBezTo>
                  <a:pt x="4702" y="4108"/>
                  <a:pt x="5412" y="4611"/>
                  <a:pt x="6171" y="5012"/>
                </a:cubicBezTo>
                <a:cubicBezTo>
                  <a:pt x="6257" y="4850"/>
                  <a:pt x="6345" y="4689"/>
                  <a:pt x="6438" y="4531"/>
                </a:cubicBezTo>
                <a:cubicBezTo>
                  <a:pt x="7253" y="3140"/>
                  <a:pt x="8333" y="1918"/>
                  <a:pt x="9607" y="938"/>
                </a:cubicBezTo>
                <a:close/>
                <a:moveTo>
                  <a:pt x="12040" y="943"/>
                </a:moveTo>
                <a:cubicBezTo>
                  <a:pt x="13311" y="1922"/>
                  <a:pt x="14389" y="3142"/>
                  <a:pt x="15203" y="4531"/>
                </a:cubicBezTo>
                <a:cubicBezTo>
                  <a:pt x="15292" y="4684"/>
                  <a:pt x="15378" y="4839"/>
                  <a:pt x="15461" y="4995"/>
                </a:cubicBezTo>
                <a:cubicBezTo>
                  <a:pt x="16208" y="4597"/>
                  <a:pt x="16907" y="4100"/>
                  <a:pt x="17542" y="3512"/>
                </a:cubicBezTo>
                <a:cubicBezTo>
                  <a:pt x="16055" y="2136"/>
                  <a:pt x="14150" y="1207"/>
                  <a:pt x="12040" y="943"/>
                </a:cubicBezTo>
                <a:close/>
                <a:moveTo>
                  <a:pt x="11234" y="1421"/>
                </a:moveTo>
                <a:lnTo>
                  <a:pt x="11234" y="6141"/>
                </a:lnTo>
                <a:cubicBezTo>
                  <a:pt x="12435" y="6090"/>
                  <a:pt x="13598" y="5827"/>
                  <a:pt x="14680" y="5368"/>
                </a:cubicBezTo>
                <a:cubicBezTo>
                  <a:pt x="14608" y="5234"/>
                  <a:pt x="14534" y="5100"/>
                  <a:pt x="14457" y="4968"/>
                </a:cubicBezTo>
                <a:cubicBezTo>
                  <a:pt x="13640" y="3575"/>
                  <a:pt x="12538" y="2365"/>
                  <a:pt x="11234" y="1421"/>
                </a:cubicBezTo>
                <a:close/>
                <a:moveTo>
                  <a:pt x="10366" y="1451"/>
                </a:moveTo>
                <a:cubicBezTo>
                  <a:pt x="9080" y="2391"/>
                  <a:pt x="7993" y="3589"/>
                  <a:pt x="7185" y="4968"/>
                </a:cubicBezTo>
                <a:cubicBezTo>
                  <a:pt x="7105" y="5104"/>
                  <a:pt x="7028" y="5244"/>
                  <a:pt x="6954" y="5383"/>
                </a:cubicBezTo>
                <a:cubicBezTo>
                  <a:pt x="8026" y="5833"/>
                  <a:pt x="9176" y="6090"/>
                  <a:pt x="10366" y="6141"/>
                </a:cubicBezTo>
                <a:lnTo>
                  <a:pt x="10366" y="1451"/>
                </a:lnTo>
                <a:close/>
                <a:moveTo>
                  <a:pt x="18152" y="4128"/>
                </a:moveTo>
                <a:cubicBezTo>
                  <a:pt x="17448" y="4783"/>
                  <a:pt x="16672" y="5335"/>
                  <a:pt x="15841" y="5775"/>
                </a:cubicBezTo>
                <a:cubicBezTo>
                  <a:pt x="16480" y="7219"/>
                  <a:pt x="16841" y="8779"/>
                  <a:pt x="16899" y="10368"/>
                </a:cubicBezTo>
                <a:lnTo>
                  <a:pt x="20724" y="10368"/>
                </a:lnTo>
                <a:cubicBezTo>
                  <a:pt x="20621" y="7972"/>
                  <a:pt x="19665" y="5793"/>
                  <a:pt x="18152" y="4128"/>
                </a:cubicBezTo>
                <a:close/>
                <a:moveTo>
                  <a:pt x="3448" y="4128"/>
                </a:moveTo>
                <a:cubicBezTo>
                  <a:pt x="1935" y="5793"/>
                  <a:pt x="979" y="7972"/>
                  <a:pt x="876" y="10368"/>
                </a:cubicBezTo>
                <a:lnTo>
                  <a:pt x="4742" y="10368"/>
                </a:lnTo>
                <a:cubicBezTo>
                  <a:pt x="4800" y="8785"/>
                  <a:pt x="5159" y="7231"/>
                  <a:pt x="5793" y="5792"/>
                </a:cubicBezTo>
                <a:cubicBezTo>
                  <a:pt x="4950" y="5349"/>
                  <a:pt x="4161" y="4792"/>
                  <a:pt x="3448" y="4128"/>
                </a:cubicBezTo>
                <a:close/>
                <a:moveTo>
                  <a:pt x="15059" y="6148"/>
                </a:moveTo>
                <a:cubicBezTo>
                  <a:pt x="13861" y="6662"/>
                  <a:pt x="12569" y="6956"/>
                  <a:pt x="11234" y="7008"/>
                </a:cubicBezTo>
                <a:lnTo>
                  <a:pt x="11234" y="10368"/>
                </a:lnTo>
                <a:lnTo>
                  <a:pt x="16031" y="10368"/>
                </a:lnTo>
                <a:cubicBezTo>
                  <a:pt x="15974" y="8908"/>
                  <a:pt x="15644" y="7475"/>
                  <a:pt x="15059" y="6148"/>
                </a:cubicBezTo>
                <a:close/>
                <a:moveTo>
                  <a:pt x="6576" y="6163"/>
                </a:moveTo>
                <a:cubicBezTo>
                  <a:pt x="5996" y="7486"/>
                  <a:pt x="5666" y="8914"/>
                  <a:pt x="5609" y="10368"/>
                </a:cubicBezTo>
                <a:lnTo>
                  <a:pt x="10366" y="10368"/>
                </a:lnTo>
                <a:lnTo>
                  <a:pt x="10366" y="7008"/>
                </a:lnTo>
                <a:cubicBezTo>
                  <a:pt x="9043" y="6956"/>
                  <a:pt x="7765" y="6668"/>
                  <a:pt x="6576" y="6163"/>
                </a:cubicBezTo>
                <a:close/>
                <a:moveTo>
                  <a:pt x="20724" y="11234"/>
                </a:moveTo>
                <a:lnTo>
                  <a:pt x="16900" y="11234"/>
                </a:lnTo>
                <a:cubicBezTo>
                  <a:pt x="16847" y="12849"/>
                  <a:pt x="16481" y="14437"/>
                  <a:pt x="15827" y="15903"/>
                </a:cubicBezTo>
                <a:cubicBezTo>
                  <a:pt x="16647" y="16335"/>
                  <a:pt x="17415" y="16876"/>
                  <a:pt x="18112" y="17518"/>
                </a:cubicBezTo>
                <a:cubicBezTo>
                  <a:pt x="19648" y="15847"/>
                  <a:pt x="20620" y="13652"/>
                  <a:pt x="20724" y="11234"/>
                </a:cubicBezTo>
                <a:close/>
                <a:moveTo>
                  <a:pt x="16033" y="11234"/>
                </a:moveTo>
                <a:lnTo>
                  <a:pt x="11234" y="11234"/>
                </a:lnTo>
                <a:lnTo>
                  <a:pt x="11234" y="14676"/>
                </a:lnTo>
                <a:cubicBezTo>
                  <a:pt x="12564" y="14728"/>
                  <a:pt x="13851" y="15021"/>
                  <a:pt x="15046" y="15532"/>
                </a:cubicBezTo>
                <a:cubicBezTo>
                  <a:pt x="15645" y="14182"/>
                  <a:pt x="15981" y="12720"/>
                  <a:pt x="16033" y="11234"/>
                </a:cubicBezTo>
                <a:close/>
                <a:moveTo>
                  <a:pt x="10366" y="11234"/>
                </a:moveTo>
                <a:lnTo>
                  <a:pt x="5608" y="11234"/>
                </a:lnTo>
                <a:cubicBezTo>
                  <a:pt x="5660" y="12714"/>
                  <a:pt x="5995" y="14169"/>
                  <a:pt x="6590" y="15515"/>
                </a:cubicBezTo>
                <a:cubicBezTo>
                  <a:pt x="7775" y="15013"/>
                  <a:pt x="9048" y="14728"/>
                  <a:pt x="10366" y="14676"/>
                </a:cubicBezTo>
                <a:lnTo>
                  <a:pt x="10366" y="11234"/>
                </a:lnTo>
                <a:close/>
                <a:moveTo>
                  <a:pt x="4740" y="11234"/>
                </a:moveTo>
                <a:lnTo>
                  <a:pt x="876" y="11234"/>
                </a:lnTo>
                <a:cubicBezTo>
                  <a:pt x="980" y="13652"/>
                  <a:pt x="1952" y="15847"/>
                  <a:pt x="3488" y="17518"/>
                </a:cubicBezTo>
                <a:cubicBezTo>
                  <a:pt x="4194" y="16867"/>
                  <a:pt x="4973" y="16321"/>
                  <a:pt x="5805" y="15886"/>
                </a:cubicBezTo>
                <a:cubicBezTo>
                  <a:pt x="5156" y="14425"/>
                  <a:pt x="4793" y="12842"/>
                  <a:pt x="4740" y="11234"/>
                </a:cubicBezTo>
                <a:close/>
                <a:moveTo>
                  <a:pt x="11234" y="15544"/>
                </a:moveTo>
                <a:lnTo>
                  <a:pt x="11234" y="20226"/>
                </a:lnTo>
                <a:cubicBezTo>
                  <a:pt x="12574" y="19256"/>
                  <a:pt x="13701" y="18005"/>
                  <a:pt x="14523" y="16566"/>
                </a:cubicBezTo>
                <a:cubicBezTo>
                  <a:pt x="14571" y="16481"/>
                  <a:pt x="14618" y="16396"/>
                  <a:pt x="14664" y="16310"/>
                </a:cubicBezTo>
                <a:cubicBezTo>
                  <a:pt x="13587" y="15855"/>
                  <a:pt x="12430" y="15594"/>
                  <a:pt x="11234" y="15544"/>
                </a:cubicBezTo>
                <a:close/>
                <a:moveTo>
                  <a:pt x="10366" y="15544"/>
                </a:moveTo>
                <a:cubicBezTo>
                  <a:pt x="9182" y="15594"/>
                  <a:pt x="8037" y="15849"/>
                  <a:pt x="6969" y="16295"/>
                </a:cubicBezTo>
                <a:cubicBezTo>
                  <a:pt x="7018" y="16386"/>
                  <a:pt x="7068" y="16476"/>
                  <a:pt x="7120" y="16566"/>
                </a:cubicBezTo>
                <a:cubicBezTo>
                  <a:pt x="7933" y="17990"/>
                  <a:pt x="9044" y="19230"/>
                  <a:pt x="10366" y="20196"/>
                </a:cubicBezTo>
                <a:lnTo>
                  <a:pt x="10366" y="15544"/>
                </a:lnTo>
                <a:close/>
                <a:moveTo>
                  <a:pt x="6185" y="16666"/>
                </a:moveTo>
                <a:cubicBezTo>
                  <a:pt x="5438" y="17059"/>
                  <a:pt x="4739" y="17548"/>
                  <a:pt x="4102" y="18131"/>
                </a:cubicBezTo>
                <a:cubicBezTo>
                  <a:pt x="5577" y="19479"/>
                  <a:pt x="7457" y="20390"/>
                  <a:pt x="9538" y="20655"/>
                </a:cubicBezTo>
                <a:cubicBezTo>
                  <a:pt x="8257" y="19655"/>
                  <a:pt x="7174" y="18410"/>
                  <a:pt x="6367" y="16997"/>
                </a:cubicBezTo>
                <a:cubicBezTo>
                  <a:pt x="6305" y="16887"/>
                  <a:pt x="6244" y="16777"/>
                  <a:pt x="6185" y="16666"/>
                </a:cubicBezTo>
                <a:close/>
                <a:moveTo>
                  <a:pt x="15447" y="16683"/>
                </a:moveTo>
                <a:cubicBezTo>
                  <a:pt x="15391" y="16788"/>
                  <a:pt x="15333" y="16893"/>
                  <a:pt x="15274" y="16997"/>
                </a:cubicBezTo>
                <a:cubicBezTo>
                  <a:pt x="14468" y="18407"/>
                  <a:pt x="13388" y="19649"/>
                  <a:pt x="12111" y="20648"/>
                </a:cubicBezTo>
                <a:cubicBezTo>
                  <a:pt x="14172" y="20375"/>
                  <a:pt x="16035" y="19468"/>
                  <a:pt x="17498" y="18131"/>
                </a:cubicBezTo>
                <a:cubicBezTo>
                  <a:pt x="16870" y="17557"/>
                  <a:pt x="16182" y="17073"/>
                  <a:pt x="15447" y="166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0E1D"/>
              </a:buClr>
              <a:buSzPts val="2000"/>
              <a:buFont typeface="Helvetica Neue"/>
              <a:buNone/>
              <a:tabLst/>
              <a:defRPr/>
            </a:pP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" name="Google Shape;335;p6">
            <a:extLst>
              <a:ext uri="{FF2B5EF4-FFF2-40B4-BE49-F238E27FC236}">
                <a16:creationId xmlns:a16="http://schemas.microsoft.com/office/drawing/2014/main" id="{25F54EFA-2FDA-DA4E-8093-FDDECD93440E}"/>
              </a:ext>
            </a:extLst>
          </p:cNvPr>
          <p:cNvSpPr txBox="1"/>
          <p:nvPr/>
        </p:nvSpPr>
        <p:spPr>
          <a:xfrm>
            <a:off x="1242544" y="226631"/>
            <a:ext cx="9298455" cy="459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699" tIns="45699" rIns="45699" bIns="45699">
            <a:spAutoFit/>
          </a:bodyPr>
          <a:lstStyle>
            <a:lvl1pPr>
              <a:lnSpc>
                <a:spcPct val="120000"/>
              </a:lnSpc>
              <a:defRPr sz="17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Tx/>
              <a:buNone/>
              <a:tabLst/>
              <a:defRPr/>
            </a:pPr>
            <a:r>
              <a:rPr lang="ru-RU" kern="0" dirty="0">
                <a:latin typeface="Helvetica Neue"/>
                <a:ea typeface="Helvetica Neue"/>
                <a:cs typeface="Helvetica Neue"/>
                <a:sym typeface="Helvetica Neue"/>
              </a:rPr>
              <a:t>Разговорный ИИ: история</a:t>
            </a:r>
            <a:endParaRPr kumimoji="0" lang="en-US" sz="1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0D904C6-1433-42EC-8EA8-2434F17ADCE9}"/>
              </a:ext>
            </a:extLst>
          </p:cNvPr>
          <p:cNvCxnSpPr/>
          <p:nvPr/>
        </p:nvCxnSpPr>
        <p:spPr>
          <a:xfrm>
            <a:off x="784610" y="3969531"/>
            <a:ext cx="10802836" cy="0"/>
          </a:xfrm>
          <a:prstGeom prst="line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0" name="Google Shape;282;p3">
            <a:extLst>
              <a:ext uri="{FF2B5EF4-FFF2-40B4-BE49-F238E27FC236}">
                <a16:creationId xmlns:a16="http://schemas.microsoft.com/office/drawing/2014/main" id="{A6AA6D0B-016E-4704-A398-34144A0D61E0}"/>
              </a:ext>
            </a:extLst>
          </p:cNvPr>
          <p:cNvSpPr txBox="1"/>
          <p:nvPr/>
        </p:nvSpPr>
        <p:spPr>
          <a:xfrm>
            <a:off x="635005" y="3992177"/>
            <a:ext cx="507125" cy="322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190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0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64" name="Google Shape;282;p3">
            <a:extLst>
              <a:ext uri="{FF2B5EF4-FFF2-40B4-BE49-F238E27FC236}">
                <a16:creationId xmlns:a16="http://schemas.microsoft.com/office/drawing/2014/main" id="{7B5E6DB7-454D-4280-8A1C-07938E7A0751}"/>
              </a:ext>
            </a:extLst>
          </p:cNvPr>
          <p:cNvSpPr txBox="1"/>
          <p:nvPr/>
        </p:nvSpPr>
        <p:spPr>
          <a:xfrm>
            <a:off x="2963448" y="3992177"/>
            <a:ext cx="507125" cy="322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1950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65" name="Google Shape;282;p3">
            <a:extLst>
              <a:ext uri="{FF2B5EF4-FFF2-40B4-BE49-F238E27FC236}">
                <a16:creationId xmlns:a16="http://schemas.microsoft.com/office/drawing/2014/main" id="{8643089E-B7F0-43FC-9F72-E2D63E1980E4}"/>
              </a:ext>
            </a:extLst>
          </p:cNvPr>
          <p:cNvSpPr txBox="1"/>
          <p:nvPr/>
        </p:nvSpPr>
        <p:spPr>
          <a:xfrm>
            <a:off x="3823629" y="3992177"/>
            <a:ext cx="507125" cy="322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196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0-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68" name="Google Shape;282;p3">
            <a:extLst>
              <a:ext uri="{FF2B5EF4-FFF2-40B4-BE49-F238E27FC236}">
                <a16:creationId xmlns:a16="http://schemas.microsoft.com/office/drawing/2014/main" id="{EFC76DCC-5119-4788-B1F7-25AC065A538A}"/>
              </a:ext>
            </a:extLst>
          </p:cNvPr>
          <p:cNvSpPr txBox="1"/>
          <p:nvPr/>
        </p:nvSpPr>
        <p:spPr>
          <a:xfrm>
            <a:off x="5715184" y="3990008"/>
            <a:ext cx="507125" cy="322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1980-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69" name="Google Shape;282;p3">
            <a:extLst>
              <a:ext uri="{FF2B5EF4-FFF2-40B4-BE49-F238E27FC236}">
                <a16:creationId xmlns:a16="http://schemas.microsoft.com/office/drawing/2014/main" id="{B1ED2B14-1292-4D51-BD0E-E6FBB89277DD}"/>
              </a:ext>
            </a:extLst>
          </p:cNvPr>
          <p:cNvSpPr txBox="1"/>
          <p:nvPr/>
        </p:nvSpPr>
        <p:spPr>
          <a:xfrm>
            <a:off x="6813235" y="3992177"/>
            <a:ext cx="507125" cy="322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1990-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70" name="Google Shape;282;p3">
            <a:extLst>
              <a:ext uri="{FF2B5EF4-FFF2-40B4-BE49-F238E27FC236}">
                <a16:creationId xmlns:a16="http://schemas.microsoft.com/office/drawing/2014/main" id="{B2C05730-FE08-47EA-9B90-6DD759185CF6}"/>
              </a:ext>
            </a:extLst>
          </p:cNvPr>
          <p:cNvSpPr txBox="1"/>
          <p:nvPr/>
        </p:nvSpPr>
        <p:spPr>
          <a:xfrm>
            <a:off x="7861248" y="3992177"/>
            <a:ext cx="507125" cy="322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ru-RU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2000-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71" name="Google Shape;282;p3">
            <a:extLst>
              <a:ext uri="{FF2B5EF4-FFF2-40B4-BE49-F238E27FC236}">
                <a16:creationId xmlns:a16="http://schemas.microsoft.com/office/drawing/2014/main" id="{FB2D5562-CC94-4A6C-A008-26A528C7AF73}"/>
              </a:ext>
            </a:extLst>
          </p:cNvPr>
          <p:cNvSpPr txBox="1"/>
          <p:nvPr/>
        </p:nvSpPr>
        <p:spPr>
          <a:xfrm>
            <a:off x="9112687" y="3992177"/>
            <a:ext cx="507125" cy="322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ru-RU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2010-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72" name="Google Shape;282;p3">
            <a:extLst>
              <a:ext uri="{FF2B5EF4-FFF2-40B4-BE49-F238E27FC236}">
                <a16:creationId xmlns:a16="http://schemas.microsoft.com/office/drawing/2014/main" id="{06BD78BC-B42B-4360-8007-D8F7570190E8}"/>
              </a:ext>
            </a:extLst>
          </p:cNvPr>
          <p:cNvSpPr txBox="1"/>
          <p:nvPr/>
        </p:nvSpPr>
        <p:spPr>
          <a:xfrm>
            <a:off x="10996161" y="3960149"/>
            <a:ext cx="507125" cy="322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ru-RU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2020-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63F7198-F170-4795-8DE4-955D3C82F003}"/>
              </a:ext>
            </a:extLst>
          </p:cNvPr>
          <p:cNvCxnSpPr/>
          <p:nvPr/>
        </p:nvCxnSpPr>
        <p:spPr>
          <a:xfrm>
            <a:off x="1476953" y="3990008"/>
            <a:ext cx="0" cy="1310054"/>
          </a:xfrm>
          <a:prstGeom prst="line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D4F1ECC-5A8F-467C-86AF-82FED722E9B5}"/>
              </a:ext>
            </a:extLst>
          </p:cNvPr>
          <p:cNvCxnSpPr>
            <a:cxnSpLocks/>
          </p:cNvCxnSpPr>
          <p:nvPr/>
        </p:nvCxnSpPr>
        <p:spPr>
          <a:xfrm flipH="1">
            <a:off x="4319655" y="3969531"/>
            <a:ext cx="11099" cy="2021673"/>
          </a:xfrm>
          <a:prstGeom prst="line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Google Shape;282;p3">
            <a:extLst>
              <a:ext uri="{FF2B5EF4-FFF2-40B4-BE49-F238E27FC236}">
                <a16:creationId xmlns:a16="http://schemas.microsoft.com/office/drawing/2014/main" id="{AFF098A1-440D-4624-9044-476FF73ED956}"/>
              </a:ext>
            </a:extLst>
          </p:cNvPr>
          <p:cNvSpPr txBox="1"/>
          <p:nvPr/>
        </p:nvSpPr>
        <p:spPr>
          <a:xfrm>
            <a:off x="4319655" y="4881021"/>
            <a:ext cx="563494" cy="120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en-US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1966 ELIZA</a:t>
            </a:r>
          </a:p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en-US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"/>
              </a:rPr>
              <a:t>Joseph </a:t>
            </a:r>
            <a:r>
              <a:rPr lang="en-US" sz="1100" kern="0" dirty="0" err="1">
                <a:solidFill>
                  <a:srgbClr val="FFFFFF"/>
                </a:solidFill>
                <a:latin typeface="Helvetica Neue Light"/>
                <a:cs typeface="Helvetica Neue"/>
                <a:sym typeface="Helvetica Neue"/>
              </a:rPr>
              <a:t>Weizenbaum</a:t>
            </a:r>
            <a:endParaRPr sz="1100" kern="0" dirty="0">
              <a:solidFill>
                <a:srgbClr val="FFFFFF"/>
              </a:solidFill>
              <a:latin typeface="Helvetica Neue Light"/>
              <a:cs typeface="Helvetica Neue"/>
              <a:sym typeface="Helvetica Neue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B5D68BE-27CE-4AD0-B1C4-64150FE04E78}"/>
              </a:ext>
            </a:extLst>
          </p:cNvPr>
          <p:cNvSpPr txBox="1"/>
          <p:nvPr/>
        </p:nvSpPr>
        <p:spPr>
          <a:xfrm>
            <a:off x="302245" y="6330952"/>
            <a:ext cx="6095266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6D3FE1"/>
                </a:solidFill>
              </a:rPr>
              <a:t>https://www.sciencedirect.com/science/article/pii/S2666827020300062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8E9CB87-7AA7-4B12-8EEA-BB23BCC1A3FA}"/>
              </a:ext>
            </a:extLst>
          </p:cNvPr>
          <p:cNvCxnSpPr/>
          <p:nvPr/>
        </p:nvCxnSpPr>
        <p:spPr>
          <a:xfrm>
            <a:off x="5037069" y="2659477"/>
            <a:ext cx="0" cy="1310054"/>
          </a:xfrm>
          <a:prstGeom prst="line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8" name="Google Shape;282;p3">
            <a:extLst>
              <a:ext uri="{FF2B5EF4-FFF2-40B4-BE49-F238E27FC236}">
                <a16:creationId xmlns:a16="http://schemas.microsoft.com/office/drawing/2014/main" id="{604B39C6-8886-428C-A9D2-4E8358FACFF0}"/>
              </a:ext>
            </a:extLst>
          </p:cNvPr>
          <p:cNvSpPr txBox="1"/>
          <p:nvPr/>
        </p:nvSpPr>
        <p:spPr>
          <a:xfrm>
            <a:off x="4717308" y="3990008"/>
            <a:ext cx="507125" cy="322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kumimoji="0" lang="ru-RU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19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70-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79" name="Google Shape;282;p3">
            <a:extLst>
              <a:ext uri="{FF2B5EF4-FFF2-40B4-BE49-F238E27FC236}">
                <a16:creationId xmlns:a16="http://schemas.microsoft.com/office/drawing/2014/main" id="{E2600E1A-09CB-45A2-B68D-F8BF13E2051D}"/>
              </a:ext>
            </a:extLst>
          </p:cNvPr>
          <p:cNvSpPr txBox="1"/>
          <p:nvPr/>
        </p:nvSpPr>
        <p:spPr>
          <a:xfrm>
            <a:off x="5030387" y="2593665"/>
            <a:ext cx="684797" cy="542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en-US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1972 PARRY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D7DF68-17B9-4651-BC3B-89B3EE527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076" y="5372478"/>
            <a:ext cx="1157485" cy="74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84642ECE-106C-4C76-9E17-F9459F7B2B4A}"/>
              </a:ext>
            </a:extLst>
          </p:cNvPr>
          <p:cNvSpPr txBox="1"/>
          <p:nvPr/>
        </p:nvSpPr>
        <p:spPr>
          <a:xfrm>
            <a:off x="302245" y="6535580"/>
            <a:ext cx="6095266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6D3FE1"/>
                </a:solidFill>
              </a:rPr>
              <a:t>https://kavliwashere.com/chatbot-timeline-history/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16BDBEA-C4B6-401E-9947-A14913A8011C}"/>
              </a:ext>
            </a:extLst>
          </p:cNvPr>
          <p:cNvCxnSpPr>
            <a:cxnSpLocks/>
          </p:cNvCxnSpPr>
          <p:nvPr/>
        </p:nvCxnSpPr>
        <p:spPr>
          <a:xfrm>
            <a:off x="4057062" y="2119532"/>
            <a:ext cx="20129" cy="1858138"/>
          </a:xfrm>
          <a:prstGeom prst="line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83" name="Google Shape;282;p3">
            <a:extLst>
              <a:ext uri="{FF2B5EF4-FFF2-40B4-BE49-F238E27FC236}">
                <a16:creationId xmlns:a16="http://schemas.microsoft.com/office/drawing/2014/main" id="{E00FFAB3-85A9-4409-8F21-734D3C4F7D93}"/>
              </a:ext>
            </a:extLst>
          </p:cNvPr>
          <p:cNvSpPr txBox="1"/>
          <p:nvPr/>
        </p:nvSpPr>
        <p:spPr>
          <a:xfrm>
            <a:off x="4077191" y="2115676"/>
            <a:ext cx="699632" cy="762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en-US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1961</a:t>
            </a:r>
          </a:p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en-US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IBM  Shoebox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pic>
        <p:nvPicPr>
          <p:cNvPr id="1028" name="Picture 4" descr="Chatbot timeline">
            <a:extLst>
              <a:ext uri="{FF2B5EF4-FFF2-40B4-BE49-F238E27FC236}">
                <a16:creationId xmlns:a16="http://schemas.microsoft.com/office/drawing/2014/main" id="{4E90DA8B-1DED-450D-A909-EF68B29EF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264" y="1413523"/>
            <a:ext cx="913808" cy="1067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714164B3-A382-4E2D-9688-5A656A168137}"/>
              </a:ext>
            </a:extLst>
          </p:cNvPr>
          <p:cNvCxnSpPr/>
          <p:nvPr/>
        </p:nvCxnSpPr>
        <p:spPr>
          <a:xfrm>
            <a:off x="2981524" y="3958947"/>
            <a:ext cx="0" cy="1310054"/>
          </a:xfrm>
          <a:prstGeom prst="line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85" name="Google Shape;282;p3">
            <a:extLst>
              <a:ext uri="{FF2B5EF4-FFF2-40B4-BE49-F238E27FC236}">
                <a16:creationId xmlns:a16="http://schemas.microsoft.com/office/drawing/2014/main" id="{D9275352-70E5-4D52-A2EA-E3CB28D2BD77}"/>
              </a:ext>
            </a:extLst>
          </p:cNvPr>
          <p:cNvSpPr txBox="1"/>
          <p:nvPr/>
        </p:nvSpPr>
        <p:spPr>
          <a:xfrm>
            <a:off x="2966008" y="4445551"/>
            <a:ext cx="633434" cy="120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en-US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1950</a:t>
            </a:r>
          </a:p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en-US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Turing</a:t>
            </a:r>
          </a:p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"/>
                <a:sym typeface="Helvetica Neue Light"/>
              </a:rPr>
              <a:t>Can Machine</a:t>
            </a:r>
          </a:p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en-US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Think?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D84F1CE-9BC9-4B14-A88A-08102C70B315}"/>
              </a:ext>
            </a:extLst>
          </p:cNvPr>
          <p:cNvCxnSpPr/>
          <p:nvPr/>
        </p:nvCxnSpPr>
        <p:spPr>
          <a:xfrm>
            <a:off x="7743633" y="2648893"/>
            <a:ext cx="0" cy="1310054"/>
          </a:xfrm>
          <a:prstGeom prst="line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87" name="Google Shape;282;p3">
            <a:extLst>
              <a:ext uri="{FF2B5EF4-FFF2-40B4-BE49-F238E27FC236}">
                <a16:creationId xmlns:a16="http://schemas.microsoft.com/office/drawing/2014/main" id="{9A115823-8735-4C44-9948-14279CA15FB6}"/>
              </a:ext>
            </a:extLst>
          </p:cNvPr>
          <p:cNvSpPr txBox="1"/>
          <p:nvPr/>
        </p:nvSpPr>
        <p:spPr>
          <a:xfrm>
            <a:off x="7738705" y="2072898"/>
            <a:ext cx="655320" cy="1422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ru-RU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1995-200</a:t>
            </a:r>
            <a:r>
              <a:rPr lang="en-US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0 AIML</a:t>
            </a:r>
          </a:p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"/>
                <a:sym typeface="Helvetica Neue Light"/>
              </a:rPr>
              <a:t>ALICE</a:t>
            </a:r>
          </a:p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en-US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Richard Wallace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630D156-2F2E-4B31-A375-69119B3B31E1}"/>
              </a:ext>
            </a:extLst>
          </p:cNvPr>
          <p:cNvCxnSpPr/>
          <p:nvPr/>
        </p:nvCxnSpPr>
        <p:spPr>
          <a:xfrm>
            <a:off x="10058942" y="3977670"/>
            <a:ext cx="0" cy="1310054"/>
          </a:xfrm>
          <a:prstGeom prst="line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89" name="Google Shape;282;p3">
            <a:extLst>
              <a:ext uri="{FF2B5EF4-FFF2-40B4-BE49-F238E27FC236}">
                <a16:creationId xmlns:a16="http://schemas.microsoft.com/office/drawing/2014/main" id="{250E6E18-717D-4B8A-B157-4A5E23BD7850}"/>
              </a:ext>
            </a:extLst>
          </p:cNvPr>
          <p:cNvSpPr txBox="1"/>
          <p:nvPr/>
        </p:nvSpPr>
        <p:spPr>
          <a:xfrm>
            <a:off x="10058942" y="4755177"/>
            <a:ext cx="878689" cy="762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ru-RU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2016</a:t>
            </a:r>
            <a:endParaRPr lang="en-US" sz="1100" kern="0" dirty="0">
              <a:solidFill>
                <a:srgbClr val="FFFFFF"/>
              </a:solidFill>
              <a:latin typeface="Helvetica Neue Light"/>
              <a:cs typeface="Helvetica Neue"/>
              <a:sym typeface="Helvetica Neue Light"/>
            </a:endParaRPr>
          </a:p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en-US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Tay </a:t>
            </a:r>
          </a:p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en-US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Microsoft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6F917F5-73B1-4786-8DB6-47A9592E3CB5}"/>
              </a:ext>
            </a:extLst>
          </p:cNvPr>
          <p:cNvCxnSpPr/>
          <p:nvPr/>
        </p:nvCxnSpPr>
        <p:spPr>
          <a:xfrm>
            <a:off x="9499165" y="2675558"/>
            <a:ext cx="0" cy="1310054"/>
          </a:xfrm>
          <a:prstGeom prst="line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1" name="Google Shape;282;p3">
            <a:extLst>
              <a:ext uri="{FF2B5EF4-FFF2-40B4-BE49-F238E27FC236}">
                <a16:creationId xmlns:a16="http://schemas.microsoft.com/office/drawing/2014/main" id="{362E31DD-ED70-42F2-B14A-5CC411758809}"/>
              </a:ext>
            </a:extLst>
          </p:cNvPr>
          <p:cNvSpPr txBox="1"/>
          <p:nvPr/>
        </p:nvSpPr>
        <p:spPr>
          <a:xfrm>
            <a:off x="9497883" y="2387620"/>
            <a:ext cx="552727" cy="762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en-US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2011</a:t>
            </a:r>
          </a:p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en-US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Siri</a:t>
            </a:r>
          </a:p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"/>
                <a:sym typeface="Helvetica Neue Light"/>
              </a:rPr>
              <a:t>Apple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877E9A3-444A-4B8C-AA6B-D41D28B43D2C}"/>
              </a:ext>
            </a:extLst>
          </p:cNvPr>
          <p:cNvCxnSpPr>
            <a:cxnSpLocks/>
          </p:cNvCxnSpPr>
          <p:nvPr/>
        </p:nvCxnSpPr>
        <p:spPr>
          <a:xfrm>
            <a:off x="9985672" y="1845535"/>
            <a:ext cx="0" cy="2132135"/>
          </a:xfrm>
          <a:prstGeom prst="line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3" name="Google Shape;282;p3">
            <a:extLst>
              <a:ext uri="{FF2B5EF4-FFF2-40B4-BE49-F238E27FC236}">
                <a16:creationId xmlns:a16="http://schemas.microsoft.com/office/drawing/2014/main" id="{246106B7-AFED-4DF1-8B83-A50C266201E9}"/>
              </a:ext>
            </a:extLst>
          </p:cNvPr>
          <p:cNvSpPr txBox="1"/>
          <p:nvPr/>
        </p:nvSpPr>
        <p:spPr>
          <a:xfrm>
            <a:off x="9994276" y="1735116"/>
            <a:ext cx="878689" cy="762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en-US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2014</a:t>
            </a:r>
          </a:p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en-US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Alexa/</a:t>
            </a:r>
            <a:r>
              <a:rPr lang="en-US" sz="1100" kern="0" dirty="0" err="1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EchoAmazon</a:t>
            </a:r>
            <a:endParaRPr lang="en-US" sz="2000" kern="0" dirty="0">
              <a:solidFill>
                <a:srgbClr val="060E1D"/>
              </a:solidFill>
              <a:latin typeface="Helvetica Neue"/>
              <a:cs typeface="Helvetica Neue"/>
              <a:sym typeface="Helvetica Neue"/>
            </a:endParaRP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31176D0-5259-40DB-9403-F63223CF57D0}"/>
              </a:ext>
            </a:extLst>
          </p:cNvPr>
          <p:cNvCxnSpPr/>
          <p:nvPr/>
        </p:nvCxnSpPr>
        <p:spPr>
          <a:xfrm>
            <a:off x="11115889" y="2645184"/>
            <a:ext cx="0" cy="1310054"/>
          </a:xfrm>
          <a:prstGeom prst="line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6" name="Google Shape;282;p3">
            <a:extLst>
              <a:ext uri="{FF2B5EF4-FFF2-40B4-BE49-F238E27FC236}">
                <a16:creationId xmlns:a16="http://schemas.microsoft.com/office/drawing/2014/main" id="{58416DA5-73EE-46EE-946F-DF514E0F0AB8}"/>
              </a:ext>
            </a:extLst>
          </p:cNvPr>
          <p:cNvSpPr txBox="1"/>
          <p:nvPr/>
        </p:nvSpPr>
        <p:spPr>
          <a:xfrm>
            <a:off x="11110459" y="2407330"/>
            <a:ext cx="614679" cy="762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en-US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2019</a:t>
            </a:r>
          </a:p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en-US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GPT-2</a:t>
            </a:r>
          </a:p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"/>
                <a:sym typeface="Helvetica Neue Light"/>
              </a:rPr>
              <a:t>OpenAI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8967D3D-DD34-4865-801C-E4D98025C652}"/>
              </a:ext>
            </a:extLst>
          </p:cNvPr>
          <p:cNvCxnSpPr/>
          <p:nvPr/>
        </p:nvCxnSpPr>
        <p:spPr>
          <a:xfrm>
            <a:off x="2716670" y="2659477"/>
            <a:ext cx="0" cy="1310054"/>
          </a:xfrm>
          <a:prstGeom prst="line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8" name="Google Shape;282;p3">
            <a:extLst>
              <a:ext uri="{FF2B5EF4-FFF2-40B4-BE49-F238E27FC236}">
                <a16:creationId xmlns:a16="http://schemas.microsoft.com/office/drawing/2014/main" id="{E9538FE6-7E67-4D6C-BC91-4EE34DA61A67}"/>
              </a:ext>
            </a:extLst>
          </p:cNvPr>
          <p:cNvSpPr txBox="1"/>
          <p:nvPr/>
        </p:nvSpPr>
        <p:spPr>
          <a:xfrm>
            <a:off x="2740061" y="2231879"/>
            <a:ext cx="1121074" cy="1422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en-US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1948</a:t>
            </a:r>
          </a:p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"/>
                <a:sym typeface="Helvetica Neue Light"/>
              </a:rPr>
              <a:t>Claude</a:t>
            </a:r>
          </a:p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en-US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Shannon</a:t>
            </a:r>
          </a:p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en-US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A Mathematical Theory of Communication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99" name="Google Shape;282;p3">
            <a:extLst>
              <a:ext uri="{FF2B5EF4-FFF2-40B4-BE49-F238E27FC236}">
                <a16:creationId xmlns:a16="http://schemas.microsoft.com/office/drawing/2014/main" id="{F15F06AA-7572-46E5-9764-7269071C1E30}"/>
              </a:ext>
            </a:extLst>
          </p:cNvPr>
          <p:cNvSpPr txBox="1"/>
          <p:nvPr/>
        </p:nvSpPr>
        <p:spPr>
          <a:xfrm>
            <a:off x="1490227" y="4295044"/>
            <a:ext cx="633434" cy="1643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en-US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1913</a:t>
            </a:r>
          </a:p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"/>
                <a:sym typeface="Helvetica Neue Light"/>
              </a:rPr>
              <a:t>Andrey </a:t>
            </a:r>
            <a:r>
              <a:rPr lang="en-US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Markov.</a:t>
            </a:r>
          </a:p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"/>
                <a:sym typeface="Helvetica Neue Light"/>
              </a:rPr>
              <a:t>Markov Chains for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"/>
                <a:sym typeface="Helvetica Neue Light"/>
              </a:rPr>
              <a:t>Onegin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1606E3C8-C3F0-4D70-905E-8AC249A90FAC}"/>
              </a:ext>
            </a:extLst>
          </p:cNvPr>
          <p:cNvCxnSpPr/>
          <p:nvPr/>
        </p:nvCxnSpPr>
        <p:spPr>
          <a:xfrm>
            <a:off x="7962902" y="3990008"/>
            <a:ext cx="0" cy="1310054"/>
          </a:xfrm>
          <a:prstGeom prst="line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1518679-FE1C-4264-8410-92CBE5E7A60B}"/>
              </a:ext>
            </a:extLst>
          </p:cNvPr>
          <p:cNvCxnSpPr>
            <a:cxnSpLocks/>
          </p:cNvCxnSpPr>
          <p:nvPr/>
        </p:nvCxnSpPr>
        <p:spPr>
          <a:xfrm>
            <a:off x="1985442" y="1603550"/>
            <a:ext cx="0" cy="2382062"/>
          </a:xfrm>
          <a:prstGeom prst="line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2" name="Google Shape;282;p3">
            <a:extLst>
              <a:ext uri="{FF2B5EF4-FFF2-40B4-BE49-F238E27FC236}">
                <a16:creationId xmlns:a16="http://schemas.microsoft.com/office/drawing/2014/main" id="{8A4BB02C-B053-4B6A-B150-DD82CC719430}"/>
              </a:ext>
            </a:extLst>
          </p:cNvPr>
          <p:cNvSpPr txBox="1"/>
          <p:nvPr/>
        </p:nvSpPr>
        <p:spPr>
          <a:xfrm>
            <a:off x="2004787" y="1235950"/>
            <a:ext cx="878689" cy="120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ru-RU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1928</a:t>
            </a:r>
            <a:endParaRPr lang="en-US" sz="1100" kern="0" dirty="0">
              <a:solidFill>
                <a:srgbClr val="FFFFFF"/>
              </a:solidFill>
              <a:latin typeface="Helvetica Neue Light"/>
              <a:cs typeface="Helvetica Neue"/>
              <a:sym typeface="Helvetica Neue Light"/>
            </a:endParaRPr>
          </a:p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en-US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Alexander </a:t>
            </a:r>
            <a:r>
              <a:rPr lang="en-US" sz="1100" kern="0" dirty="0" err="1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Beliaev</a:t>
            </a:r>
            <a:r>
              <a:rPr lang="en-US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 </a:t>
            </a:r>
          </a:p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en-US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Open Sesame!</a:t>
            </a:r>
          </a:p>
        </p:txBody>
      </p:sp>
      <p:pic>
        <p:nvPicPr>
          <p:cNvPr id="1030" name="Picture 6" descr="Alexander Belyaev">
            <a:extLst>
              <a:ext uri="{FF2B5EF4-FFF2-40B4-BE49-F238E27FC236}">
                <a16:creationId xmlns:a16="http://schemas.microsoft.com/office/drawing/2014/main" id="{022A07B8-F0D1-4E2C-A7DC-9A4FCAF0A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091" y="1845535"/>
            <a:ext cx="714640" cy="79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Krosh_epoch=149_step=234449_ckpt_124_wav_FFTMelGAN_krosh_290ep_ckpt">
            <a:hlinkClick r:id="" action="ppaction://media"/>
            <a:extLst>
              <a:ext uri="{FF2B5EF4-FFF2-40B4-BE49-F238E27FC236}">
                <a16:creationId xmlns:a16="http://schemas.microsoft.com/office/drawing/2014/main" id="{C2E2183D-9C92-40E6-BA6F-CBCD5E9958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100210" y="2489252"/>
            <a:ext cx="244475" cy="244475"/>
          </a:xfrm>
          <a:prstGeom prst="rect">
            <a:avLst/>
          </a:prstGeom>
        </p:spPr>
      </p:pic>
      <p:sp>
        <p:nvSpPr>
          <p:cNvPr id="103" name="Google Shape;282;p3">
            <a:extLst>
              <a:ext uri="{FF2B5EF4-FFF2-40B4-BE49-F238E27FC236}">
                <a16:creationId xmlns:a16="http://schemas.microsoft.com/office/drawing/2014/main" id="{B35E92F8-53C4-4197-B8FA-C30F2F715BE0}"/>
              </a:ext>
            </a:extLst>
          </p:cNvPr>
          <p:cNvSpPr txBox="1"/>
          <p:nvPr/>
        </p:nvSpPr>
        <p:spPr>
          <a:xfrm>
            <a:off x="8015388" y="4474487"/>
            <a:ext cx="772256" cy="120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ru-RU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200</a:t>
            </a:r>
            <a:r>
              <a:rPr lang="en-US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1 Eugene </a:t>
            </a:r>
            <a:r>
              <a:rPr lang="en-US" sz="1100" kern="0" dirty="0" err="1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Goostman</a:t>
            </a:r>
            <a:endParaRPr lang="en-US" sz="1100" kern="0" dirty="0">
              <a:solidFill>
                <a:srgbClr val="FFFFFF"/>
              </a:solidFill>
              <a:latin typeface="Helvetica Neue Light"/>
              <a:cs typeface="Helvetica Neue"/>
              <a:sym typeface="Helvetica Neue Light"/>
            </a:endParaRPr>
          </a:p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"/>
                <a:sym typeface="Helvetica Neue Light"/>
              </a:rPr>
              <a:t>Vladimir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"/>
                <a:sym typeface="Helvetica Neue Light"/>
              </a:rPr>
              <a:t>Veselov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B85F80E-03D7-46E4-A989-449A2531BB99}"/>
              </a:ext>
            </a:extLst>
          </p:cNvPr>
          <p:cNvCxnSpPr/>
          <p:nvPr/>
        </p:nvCxnSpPr>
        <p:spPr>
          <a:xfrm>
            <a:off x="3586745" y="3992177"/>
            <a:ext cx="0" cy="1310054"/>
          </a:xfrm>
          <a:prstGeom prst="line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Google Shape;282;p3">
            <a:extLst>
              <a:ext uri="{FF2B5EF4-FFF2-40B4-BE49-F238E27FC236}">
                <a16:creationId xmlns:a16="http://schemas.microsoft.com/office/drawing/2014/main" id="{75D6B1DF-18E3-4E7D-BFF0-AE3508638010}"/>
              </a:ext>
            </a:extLst>
          </p:cNvPr>
          <p:cNvSpPr txBox="1"/>
          <p:nvPr/>
        </p:nvSpPr>
        <p:spPr>
          <a:xfrm>
            <a:off x="4756722" y="4295007"/>
            <a:ext cx="868225" cy="982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en-US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1969</a:t>
            </a:r>
          </a:p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"/>
                <a:sym typeface="Helvetica Neue Light"/>
              </a:rPr>
              <a:t>Marvin Minsky</a:t>
            </a:r>
          </a:p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en-US" sz="1100" kern="0" dirty="0" err="1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Perceptrons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5A64EF3D-42DC-45CF-86F5-CE63F9B25729}"/>
              </a:ext>
            </a:extLst>
          </p:cNvPr>
          <p:cNvCxnSpPr>
            <a:cxnSpLocks/>
          </p:cNvCxnSpPr>
          <p:nvPr/>
        </p:nvCxnSpPr>
        <p:spPr>
          <a:xfrm flipH="1">
            <a:off x="4712677" y="3969531"/>
            <a:ext cx="13763" cy="883627"/>
          </a:xfrm>
          <a:prstGeom prst="line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Google Shape;282;p3">
            <a:extLst>
              <a:ext uri="{FF2B5EF4-FFF2-40B4-BE49-F238E27FC236}">
                <a16:creationId xmlns:a16="http://schemas.microsoft.com/office/drawing/2014/main" id="{7AB26BAE-1FD5-4747-8814-7CAC2C39DAD6}"/>
              </a:ext>
            </a:extLst>
          </p:cNvPr>
          <p:cNvSpPr txBox="1"/>
          <p:nvPr/>
        </p:nvSpPr>
        <p:spPr>
          <a:xfrm>
            <a:off x="3599442" y="4441314"/>
            <a:ext cx="868225" cy="120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en-US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1957</a:t>
            </a:r>
          </a:p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"/>
                <a:sym typeface="Helvetica Neue Light"/>
              </a:rPr>
              <a:t>Naom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"/>
                <a:sym typeface="Helvetica Neue Light"/>
              </a:rPr>
              <a:t> Chomsky</a:t>
            </a:r>
          </a:p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en-US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Syntactic</a:t>
            </a:r>
          </a:p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"/>
                <a:sym typeface="Helvetica Neue Light"/>
              </a:rPr>
              <a:t>Structures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D4404E7-43F7-4938-8DE5-54318A7CE56F}"/>
              </a:ext>
            </a:extLst>
          </p:cNvPr>
          <p:cNvCxnSpPr>
            <a:cxnSpLocks/>
          </p:cNvCxnSpPr>
          <p:nvPr/>
        </p:nvCxnSpPr>
        <p:spPr>
          <a:xfrm>
            <a:off x="4427007" y="3150393"/>
            <a:ext cx="0" cy="801554"/>
          </a:xfrm>
          <a:prstGeom prst="line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9" name="Google Shape;282;p3">
            <a:extLst>
              <a:ext uri="{FF2B5EF4-FFF2-40B4-BE49-F238E27FC236}">
                <a16:creationId xmlns:a16="http://schemas.microsoft.com/office/drawing/2014/main" id="{5D10BC55-405E-47B0-9A2E-B01B378E93C4}"/>
              </a:ext>
            </a:extLst>
          </p:cNvPr>
          <p:cNvSpPr txBox="1"/>
          <p:nvPr/>
        </p:nvSpPr>
        <p:spPr>
          <a:xfrm>
            <a:off x="4426511" y="2865589"/>
            <a:ext cx="684797" cy="982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en-US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1964 </a:t>
            </a:r>
          </a:p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en-US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USSR</a:t>
            </a:r>
          </a:p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en-US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10-digit ASR</a:t>
            </a:r>
            <a:endParaRPr lang="ru-RU" sz="1100" kern="0" dirty="0">
              <a:solidFill>
                <a:srgbClr val="FFFFFF"/>
              </a:solidFill>
              <a:latin typeface="Helvetica Neue Light"/>
              <a:cs typeface="Helvetica Neue"/>
              <a:sym typeface="Helvetica Neue Light"/>
            </a:endParaRP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D73EEDA-6812-4273-89E7-46B27AD0C2E1}"/>
              </a:ext>
            </a:extLst>
          </p:cNvPr>
          <p:cNvCxnSpPr>
            <a:cxnSpLocks/>
          </p:cNvCxnSpPr>
          <p:nvPr/>
        </p:nvCxnSpPr>
        <p:spPr>
          <a:xfrm>
            <a:off x="9640379" y="3969531"/>
            <a:ext cx="0" cy="2132135"/>
          </a:xfrm>
          <a:prstGeom prst="line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1" name="Google Shape;282;p3">
            <a:extLst>
              <a:ext uri="{FF2B5EF4-FFF2-40B4-BE49-F238E27FC236}">
                <a16:creationId xmlns:a16="http://schemas.microsoft.com/office/drawing/2014/main" id="{833D5C6D-C9BB-4A63-8255-08FC0607B2E4}"/>
              </a:ext>
            </a:extLst>
          </p:cNvPr>
          <p:cNvSpPr txBox="1"/>
          <p:nvPr/>
        </p:nvSpPr>
        <p:spPr>
          <a:xfrm>
            <a:off x="9649116" y="5398327"/>
            <a:ext cx="878689" cy="982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en-US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2013</a:t>
            </a:r>
          </a:p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en-US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Word2vec</a:t>
            </a:r>
          </a:p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en-US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Thomas </a:t>
            </a:r>
            <a:r>
              <a:rPr lang="en-US" sz="1100" kern="0" dirty="0" err="1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Mikolov</a:t>
            </a:r>
            <a:endParaRPr lang="en-US" sz="2000" kern="0" dirty="0">
              <a:solidFill>
                <a:srgbClr val="060E1D"/>
              </a:solidFill>
              <a:latin typeface="Helvetica Neue"/>
              <a:cs typeface="Helvetica Neue"/>
              <a:sym typeface="Helvetica Neue"/>
            </a:endParaRP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843DF79-2CAB-4EC4-A7A1-C7B84033B0AE}"/>
              </a:ext>
            </a:extLst>
          </p:cNvPr>
          <p:cNvCxnSpPr>
            <a:cxnSpLocks/>
          </p:cNvCxnSpPr>
          <p:nvPr/>
        </p:nvCxnSpPr>
        <p:spPr>
          <a:xfrm>
            <a:off x="7320360" y="3990008"/>
            <a:ext cx="0" cy="2054508"/>
          </a:xfrm>
          <a:prstGeom prst="line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Google Shape;282;p3">
            <a:extLst>
              <a:ext uri="{FF2B5EF4-FFF2-40B4-BE49-F238E27FC236}">
                <a16:creationId xmlns:a16="http://schemas.microsoft.com/office/drawing/2014/main" id="{C64B3A94-A874-4622-B0D5-B489212607F4}"/>
              </a:ext>
            </a:extLst>
          </p:cNvPr>
          <p:cNvSpPr txBox="1"/>
          <p:nvPr/>
        </p:nvSpPr>
        <p:spPr>
          <a:xfrm>
            <a:off x="7302423" y="4751113"/>
            <a:ext cx="811359" cy="2083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en-US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1997</a:t>
            </a:r>
          </a:p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en-US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LSTM Long short-term memory networks</a:t>
            </a:r>
          </a:p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en-US" sz="1100" kern="0" dirty="0" err="1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Hochreiter</a:t>
            </a:r>
            <a:r>
              <a:rPr lang="en-US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, </a:t>
            </a:r>
            <a:r>
              <a:rPr lang="en-US" sz="1100" kern="0" dirty="0" err="1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Schmidhuber</a:t>
            </a:r>
            <a:r>
              <a:rPr lang="en-US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 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pic>
        <p:nvPicPr>
          <p:cNvPr id="1032" name="Picture 8" descr="Computer chatbot 'Eugene Goostman' passes the Turing test | ZDNet">
            <a:extLst>
              <a:ext uri="{FF2B5EF4-FFF2-40B4-BE49-F238E27FC236}">
                <a16:creationId xmlns:a16="http://schemas.microsoft.com/office/drawing/2014/main" id="{28F047D2-274B-410C-8CB0-A03FCD85C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995" y="5711994"/>
            <a:ext cx="1185391" cy="66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9E1351F4-333C-4B0B-8B92-41E7F395DD65}"/>
              </a:ext>
            </a:extLst>
          </p:cNvPr>
          <p:cNvCxnSpPr>
            <a:cxnSpLocks/>
          </p:cNvCxnSpPr>
          <p:nvPr/>
        </p:nvCxnSpPr>
        <p:spPr>
          <a:xfrm>
            <a:off x="10738881" y="3967786"/>
            <a:ext cx="0" cy="1826149"/>
          </a:xfrm>
          <a:prstGeom prst="line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5" name="Google Shape;282;p3">
            <a:extLst>
              <a:ext uri="{FF2B5EF4-FFF2-40B4-BE49-F238E27FC236}">
                <a16:creationId xmlns:a16="http://schemas.microsoft.com/office/drawing/2014/main" id="{443AFFBD-0F2B-4FA8-8A93-25A753DC2F26}"/>
              </a:ext>
            </a:extLst>
          </p:cNvPr>
          <p:cNvSpPr txBox="1"/>
          <p:nvPr/>
        </p:nvSpPr>
        <p:spPr>
          <a:xfrm>
            <a:off x="10762716" y="5012307"/>
            <a:ext cx="955337" cy="1643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en-US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2017</a:t>
            </a:r>
          </a:p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en-US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Transformers</a:t>
            </a:r>
          </a:p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en-US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“Attention is all you need”</a:t>
            </a:r>
          </a:p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en-US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2018</a:t>
            </a:r>
          </a:p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en-US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BERT</a:t>
            </a:r>
          </a:p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"/>
                <a:sym typeface="Helvetica Neue Light"/>
              </a:rPr>
              <a:t>Google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32C8A515-3F9D-43F8-9CE5-618EC02B7A25}"/>
              </a:ext>
            </a:extLst>
          </p:cNvPr>
          <p:cNvCxnSpPr/>
          <p:nvPr/>
        </p:nvCxnSpPr>
        <p:spPr>
          <a:xfrm>
            <a:off x="6146364" y="2675558"/>
            <a:ext cx="0" cy="1310054"/>
          </a:xfrm>
          <a:prstGeom prst="line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7" name="Google Shape;282;p3">
            <a:extLst>
              <a:ext uri="{FF2B5EF4-FFF2-40B4-BE49-F238E27FC236}">
                <a16:creationId xmlns:a16="http://schemas.microsoft.com/office/drawing/2014/main" id="{2924993D-73B5-4FC1-9003-F02B1FCA13D0}"/>
              </a:ext>
            </a:extLst>
          </p:cNvPr>
          <p:cNvSpPr txBox="1"/>
          <p:nvPr/>
        </p:nvSpPr>
        <p:spPr>
          <a:xfrm>
            <a:off x="6128438" y="2058288"/>
            <a:ext cx="684797" cy="1603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en-US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1982 RNN research</a:t>
            </a:r>
          </a:p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en-US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Hopfield network</a:t>
            </a:r>
          </a:p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2A8E8FE7-D587-4F99-92BE-DD830728FD07}"/>
              </a:ext>
            </a:extLst>
          </p:cNvPr>
          <p:cNvCxnSpPr/>
          <p:nvPr/>
        </p:nvCxnSpPr>
        <p:spPr>
          <a:xfrm>
            <a:off x="11432950" y="3985612"/>
            <a:ext cx="0" cy="1310054"/>
          </a:xfrm>
          <a:prstGeom prst="line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9" name="Google Shape;282;p3">
            <a:extLst>
              <a:ext uri="{FF2B5EF4-FFF2-40B4-BE49-F238E27FC236}">
                <a16:creationId xmlns:a16="http://schemas.microsoft.com/office/drawing/2014/main" id="{8F8CC6AC-F4F4-480B-950B-3C41F7285AD4}"/>
              </a:ext>
            </a:extLst>
          </p:cNvPr>
          <p:cNvSpPr txBox="1"/>
          <p:nvPr/>
        </p:nvSpPr>
        <p:spPr>
          <a:xfrm>
            <a:off x="11444756" y="4551442"/>
            <a:ext cx="614679" cy="762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en-US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2020 GPT-3</a:t>
            </a:r>
          </a:p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"/>
                <a:sym typeface="Helvetica Neue Light"/>
              </a:rPr>
              <a:t>OpenAI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36A68E2-B260-44C8-AF85-F7FADB3C776E}"/>
              </a:ext>
            </a:extLst>
          </p:cNvPr>
          <p:cNvCxnSpPr>
            <a:cxnSpLocks/>
          </p:cNvCxnSpPr>
          <p:nvPr/>
        </p:nvCxnSpPr>
        <p:spPr>
          <a:xfrm>
            <a:off x="3783936" y="1283482"/>
            <a:ext cx="25113" cy="2677257"/>
          </a:xfrm>
          <a:prstGeom prst="line">
            <a:avLst/>
          </a:prstGeom>
          <a:noFill/>
          <a:ln w="12700" cap="flat" cmpd="sng">
            <a:solidFill>
              <a:srgbClr val="3C3C47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7" name="Google Shape;282;p3">
            <a:extLst>
              <a:ext uri="{FF2B5EF4-FFF2-40B4-BE49-F238E27FC236}">
                <a16:creationId xmlns:a16="http://schemas.microsoft.com/office/drawing/2014/main" id="{6ECB25BF-A95D-4E92-8B62-DFC2EC5D0A48}"/>
              </a:ext>
            </a:extLst>
          </p:cNvPr>
          <p:cNvSpPr txBox="1"/>
          <p:nvPr/>
        </p:nvSpPr>
        <p:spPr>
          <a:xfrm>
            <a:off x="3786390" y="908133"/>
            <a:ext cx="940049" cy="120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ru-RU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1958</a:t>
            </a:r>
            <a:endParaRPr lang="en-US" sz="1100" kern="0" dirty="0">
              <a:solidFill>
                <a:srgbClr val="FFFFFF"/>
              </a:solidFill>
              <a:latin typeface="Helvetica Neue Light"/>
              <a:cs typeface="Helvetica Neue"/>
              <a:sym typeface="Helvetica Neue Light"/>
            </a:endParaRPr>
          </a:p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en-US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Frank Rosenblatt</a:t>
            </a:r>
          </a:p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cs typeface="Helvetica Neue"/>
                <a:sym typeface="Helvetica Neue Light"/>
              </a:rPr>
              <a:t>Perceptron</a:t>
            </a:r>
          </a:p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  <a:tabLst/>
              <a:defRPr/>
            </a:pPr>
            <a:r>
              <a:rPr lang="en-US" sz="1100" kern="0" dirty="0">
                <a:solidFill>
                  <a:srgbClr val="FFFFFF"/>
                </a:solidFill>
                <a:latin typeface="Helvetica Neue Light"/>
                <a:cs typeface="Helvetica Neue"/>
                <a:sym typeface="Helvetica Neue Light"/>
              </a:rPr>
              <a:t>Mark 1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60E1D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pic>
        <p:nvPicPr>
          <p:cNvPr id="80" name="Google Shape;986;p31" descr="Google Shape;986;p31">
            <a:extLst>
              <a:ext uri="{FF2B5EF4-FFF2-40B4-BE49-F238E27FC236}">
                <a16:creationId xmlns:a16="http://schemas.microsoft.com/office/drawing/2014/main" id="{B76E5E62-46EF-439E-A9FB-3687602B81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7836" y="3395084"/>
            <a:ext cx="404993" cy="453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94" name="Google Shape;991;p31" descr="Google Shape;991;p31">
            <a:extLst>
              <a:ext uri="{FF2B5EF4-FFF2-40B4-BE49-F238E27FC236}">
                <a16:creationId xmlns:a16="http://schemas.microsoft.com/office/drawing/2014/main" id="{7D87B811-71E5-4F7E-BF7A-5A69423A75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92141" y="3330585"/>
            <a:ext cx="370623" cy="5734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Google Shape;994;p31" descr="Google Shape;994;p31">
            <a:extLst>
              <a:ext uri="{FF2B5EF4-FFF2-40B4-BE49-F238E27FC236}">
                <a16:creationId xmlns:a16="http://schemas.microsoft.com/office/drawing/2014/main" id="{15F8649D-DA25-48CE-86A7-BE35B68FC3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84796" y="4097261"/>
            <a:ext cx="320968" cy="3209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87" y="0"/>
                </a:moveTo>
                <a:cubicBezTo>
                  <a:pt x="4840" y="0"/>
                  <a:pt x="0" y="4840"/>
                  <a:pt x="0" y="10787"/>
                </a:cubicBezTo>
                <a:cubicBezTo>
                  <a:pt x="0" y="16732"/>
                  <a:pt x="4840" y="21600"/>
                  <a:pt x="10787" y="21600"/>
                </a:cubicBezTo>
                <a:cubicBezTo>
                  <a:pt x="16732" y="21600"/>
                  <a:pt x="21600" y="16732"/>
                  <a:pt x="21600" y="10787"/>
                </a:cubicBezTo>
                <a:cubicBezTo>
                  <a:pt x="21600" y="4840"/>
                  <a:pt x="16732" y="0"/>
                  <a:pt x="10787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2" name="Picture 11" descr="A close-up of a camera lens&#10;&#10;Description automatically generated with low confidence">
            <a:extLst>
              <a:ext uri="{FF2B5EF4-FFF2-40B4-BE49-F238E27FC236}">
                <a16:creationId xmlns:a16="http://schemas.microsoft.com/office/drawing/2014/main" id="{52BD5712-E674-4997-A3EE-0E888CDB50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87" y="1462524"/>
            <a:ext cx="582544" cy="884634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BFAA23DB-DAEA-43BE-A349-A0EA6BBE9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859" y="3464576"/>
            <a:ext cx="391911" cy="39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564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06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2_Black">
  <a:themeElements>
    <a:clrScheme name="Black">
      <a:dk1>
        <a:srgbClr val="060E1D"/>
      </a:dk1>
      <a:lt1>
        <a:srgbClr val="FFFFFF"/>
      </a:lt1>
      <a:dk2>
        <a:srgbClr val="A7A7A7"/>
      </a:dk2>
      <a:lt2>
        <a:srgbClr val="535353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Light"/>
        <a:ea typeface="Helvetica Neue Light"/>
        <a:cs typeface="Helvetica Neue Light"/>
      </a:majorFont>
      <a:minorFont>
        <a:latin typeface="Helvetica Neue"/>
        <a:ea typeface="Helvetica Neue"/>
        <a:cs typeface="Helvetica Neue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2F92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Just-Pres-Dar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lack">
  <a:themeElements>
    <a:clrScheme name="Black">
      <a:dk1>
        <a:srgbClr val="060E1D"/>
      </a:dk1>
      <a:lt1>
        <a:srgbClr val="060E1D"/>
      </a:lt1>
      <a:dk2>
        <a:srgbClr val="A7A7A7"/>
      </a:dk2>
      <a:lt2>
        <a:srgbClr val="535353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60E1D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1" i="0" u="none" strike="noStrike" cap="none" spc="0" normalizeH="0" baseline="0">
            <a:ln>
              <a:noFill/>
            </a:ln>
            <a:solidFill>
              <a:srgbClr val="060E1D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1" i="0" u="none" strike="noStrike" cap="none" spc="0" normalizeH="0" baseline="0">
            <a:ln>
              <a:noFill/>
            </a:ln>
            <a:solidFill>
              <a:srgbClr val="060E1D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1_Black">
  <a:themeElements>
    <a:clrScheme name="Black">
      <a:dk1>
        <a:srgbClr val="060E1D"/>
      </a:dk1>
      <a:lt1>
        <a:srgbClr val="060E1D"/>
      </a:lt1>
      <a:dk2>
        <a:srgbClr val="A7A7A7"/>
      </a:dk2>
      <a:lt2>
        <a:srgbClr val="535353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60E1D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1" i="0" u="none" strike="noStrike" cap="none" spc="0" normalizeH="0" baseline="0">
            <a:ln>
              <a:noFill/>
            </a:ln>
            <a:solidFill>
              <a:srgbClr val="060E1D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1" i="0" u="none" strike="noStrike" cap="none" spc="0" normalizeH="0" baseline="0">
            <a:ln>
              <a:noFill/>
            </a:ln>
            <a:solidFill>
              <a:srgbClr val="060E1D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30481</TotalTime>
  <Words>4957</Words>
  <Application>Microsoft Office PowerPoint</Application>
  <PresentationFormat>Widescreen</PresentationFormat>
  <Paragraphs>942</Paragraphs>
  <Slides>55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55</vt:i4>
      </vt:variant>
    </vt:vector>
  </HeadingPairs>
  <TitlesOfParts>
    <vt:vector size="67" baseType="lpstr">
      <vt:lpstr>Arial</vt:lpstr>
      <vt:lpstr>Calibri</vt:lpstr>
      <vt:lpstr>Formular</vt:lpstr>
      <vt:lpstr>Helvetica Neue</vt:lpstr>
      <vt:lpstr>Helvetica Neue Light</vt:lpstr>
      <vt:lpstr>NexusSerif</vt:lpstr>
      <vt:lpstr>Roboto</vt:lpstr>
      <vt:lpstr>Times New Roman</vt:lpstr>
      <vt:lpstr>2_Black</vt:lpstr>
      <vt:lpstr>1_Office Theme</vt:lpstr>
      <vt:lpstr>Black</vt:lpstr>
      <vt:lpstr>1_Black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Kirill Petrov</dc:creator>
  <cp:lastModifiedBy>Kirill Petrov</cp:lastModifiedBy>
  <cp:revision>110</cp:revision>
  <dcterms:created xsi:type="dcterms:W3CDTF">2021-06-01T13:54:39Z</dcterms:created>
  <dcterms:modified xsi:type="dcterms:W3CDTF">2021-09-21T15:55:54Z</dcterms:modified>
</cp:coreProperties>
</file>